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8" r:id="rId10"/>
    <p:sldId id="350" r:id="rId11"/>
    <p:sldId id="327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leishvili, Marika (CDC/CGH/DGHP)" initials="GM(" lastIdx="8" clrIdx="0">
    <p:extLst>
      <p:ext uri="{19B8F6BF-5375-455C-9EA6-DF929625EA0E}">
        <p15:presenceInfo xmlns:p15="http://schemas.microsoft.com/office/powerpoint/2012/main" userId="S-1-5-21-1207783550-2075000910-922709458-294135" providerId="AD"/>
      </p:ext>
    </p:extLst>
  </p:cmAuthor>
  <p:cmAuthor id="2" name="nailemlk" initials="n" lastIdx="6" clrIdx="1">
    <p:extLst>
      <p:ext uri="{19B8F6BF-5375-455C-9EA6-DF929625EA0E}">
        <p15:presenceInfo xmlns:p15="http://schemas.microsoft.com/office/powerpoint/2012/main" userId="naileml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740000"/>
    <a:srgbClr val="CC00FF"/>
    <a:srgbClr val="9900CC"/>
    <a:srgbClr val="FF3399"/>
    <a:srgbClr val="A21698"/>
    <a:srgbClr val="29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93819" autoAdjust="0"/>
  </p:normalViewPr>
  <p:slideViewPr>
    <p:cSldViewPr snapToGrid="0">
      <p:cViewPr varScale="1">
        <p:scale>
          <a:sx n="88" d="100"/>
          <a:sy n="88" d="100"/>
        </p:scale>
        <p:origin x="216" y="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9D-4E4B-B7F8-0045986FB5F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9D-4E4B-B7F8-0045986FB5F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99D-4E4B-B7F8-0045986FB5F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99D-4E4B-B7F8-0045986FB5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25F907B-D6D4-F04C-83E4-B689EC660A72}" type="VALUE">
                      <a:rPr lang="en-US" smtClean="0"/>
                      <a:pPr/>
                      <a:t>[VALUE]</a:t>
                    </a:fld>
                    <a:endParaRPr lang="en-GE"/>
                  </a:p>
                </c:rich>
              </c:tx>
              <c:dLblPos val="inEnd"/>
              <c:showLegendKey val="1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9D-4E4B-B7F8-0045986FB5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B364F2-5FD8-BA4E-8F11-54F06F6B578D}" type="VALUE">
                      <a:rPr lang="en-US" smtClean="0"/>
                      <a:pPr/>
                      <a:t>[VALUE]</a:t>
                    </a:fld>
                    <a:endParaRPr lang="en-GE"/>
                  </a:p>
                </c:rich>
              </c:tx>
              <c:dLblPos val="inEnd"/>
              <c:showLegendKey val="1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9D-4E4B-B7F8-0045986FB5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4402107-42F0-2D48-A453-A2F5459C8F79}" type="VALUE">
                      <a:rPr lang="en-US" smtClean="0"/>
                      <a:pPr/>
                      <a:t>[VALUE]</a:t>
                    </a:fld>
                    <a:endParaRPr lang="en-GE"/>
                  </a:p>
                </c:rich>
              </c:tx>
              <c:dLblPos val="inEnd"/>
              <c:showLegendKey val="1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99D-4E4B-B7F8-0045986FB5F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7BBED17-0192-3449-9456-B5BB70BCFCFE}" type="VALUE">
                      <a:rPr lang="en-US" smtClean="0"/>
                      <a:pPr/>
                      <a:t>[VALUE]</a:t>
                    </a:fld>
                    <a:endParaRPr lang="en-GE"/>
                  </a:p>
                </c:rich>
              </c:tx>
              <c:dLblPos val="inEnd"/>
              <c:showLegendKey val="1"/>
              <c:showVal val="1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99D-4E4B-B7F8-0045986FB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dLblPos val="inEnd"/>
            <c:showLegendKey val="1"/>
            <c:showVal val="1"/>
            <c:showCatName val="0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დიახ</c:v>
                </c:pt>
                <c:pt idx="1">
                  <c:v>არა</c:v>
                </c:pt>
                <c:pt idx="2">
                  <c:v>დავანებე თავი</c:v>
                </c:pt>
                <c:pt idx="3">
                  <c:v>უარი პასუხზე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0.28199999999999997</c:v>
                </c:pt>
                <c:pt idx="1">
                  <c:v>0.56399999999999995</c:v>
                </c:pt>
                <c:pt idx="2">
                  <c:v>0.153</c:v>
                </c:pt>
                <c:pt idx="3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D-4E4B-B7F8-0045986FB5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A1-CB49-8154-449107DA4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0.86</c:v>
                </c:pt>
                <c:pt idx="1">
                  <c:v>0.90300000000000002</c:v>
                </c:pt>
                <c:pt idx="2">
                  <c:v>0.91100000000000003</c:v>
                </c:pt>
                <c:pt idx="3">
                  <c:v>0.76200000000000001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1-CB49-8154-449107DA48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50/50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6.3E-2</c:v>
                </c:pt>
                <c:pt idx="1">
                  <c:v>5.6000000000000001E-2</c:v>
                </c:pt>
                <c:pt idx="2">
                  <c:v>3.3000000000000002E-2</c:v>
                </c:pt>
                <c:pt idx="3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1-CB49-8154-449107DA48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not support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AA1-CB49-8154-449107DA4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5.5E-2</c:v>
                </c:pt>
                <c:pt idx="1">
                  <c:v>0.03</c:v>
                </c:pt>
                <c:pt idx="2">
                  <c:v>4.5999999999999999E-2</c:v>
                </c:pt>
                <c:pt idx="3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1-CB49-8154-449107DA48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74059456"/>
        <c:axId val="1674021104"/>
      </c:barChart>
      <c:catAx>
        <c:axId val="16740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674021104"/>
        <c:crosses val="autoZero"/>
        <c:auto val="1"/>
        <c:lblAlgn val="ctr"/>
        <c:lblOffset val="100"/>
        <c:noMultiLvlLbl val="0"/>
      </c:catAx>
      <c:valAx>
        <c:axId val="167402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6740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AB-3E4F-89B9-9E5B89ABA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Support</c:v>
                </c:pt>
                <c:pt idx="1">
                  <c:v>Partially support</c:v>
                </c:pt>
                <c:pt idx="2">
                  <c:v>Do not support</c:v>
                </c:pt>
                <c:pt idx="3">
                  <c:v>Do not know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0.90200000000000002</c:v>
                </c:pt>
                <c:pt idx="1">
                  <c:v>0.05</c:v>
                </c:pt>
                <c:pt idx="2">
                  <c:v>2.1000000000000001E-2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1-F84D-BE93-9CF1CB306F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Support</c:v>
                </c:pt>
                <c:pt idx="1">
                  <c:v>Partially support</c:v>
                </c:pt>
                <c:pt idx="2">
                  <c:v>Do not support</c:v>
                </c:pt>
                <c:pt idx="3">
                  <c:v>Do not know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0.78500000000000003</c:v>
                </c:pt>
                <c:pt idx="1">
                  <c:v>0.11700000000000001</c:v>
                </c:pt>
                <c:pt idx="2">
                  <c:v>7.0999999999999994E-2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1-F84D-BE93-9CF1CB306F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Support</c:v>
                </c:pt>
                <c:pt idx="1">
                  <c:v>Partially support</c:v>
                </c:pt>
                <c:pt idx="2">
                  <c:v>Do not support</c:v>
                </c:pt>
                <c:pt idx="3">
                  <c:v>Do not know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0.84599999999999997</c:v>
                </c:pt>
                <c:pt idx="1">
                  <c:v>8.2000000000000003E-2</c:v>
                </c:pt>
                <c:pt idx="2">
                  <c:v>4.4999999999999998E-2</c:v>
                </c:pt>
                <c:pt idx="3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1-F84D-BE93-9CF1CB306F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65970560"/>
        <c:axId val="1465971648"/>
      </c:barChart>
      <c:catAx>
        <c:axId val="14659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65971648"/>
        <c:crosses val="autoZero"/>
        <c:auto val="1"/>
        <c:lblAlgn val="ctr"/>
        <c:lblOffset val="100"/>
        <c:noMultiLvlLbl val="0"/>
      </c:catAx>
      <c:valAx>
        <c:axId val="14659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6597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89449498500586"/>
          <c:y val="0.89699053886631319"/>
          <c:w val="0.56386978908699081"/>
          <c:h val="6.4994973313158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0.84599999999999997</c:v>
                </c:pt>
                <c:pt idx="1">
                  <c:v>0.84499999999999997</c:v>
                </c:pt>
                <c:pt idx="2">
                  <c:v>0.90500000000000003</c:v>
                </c:pt>
                <c:pt idx="3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3-0C44-92B9-1A7C1C7C6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Partially support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8.2000000000000003E-2</c:v>
                </c:pt>
                <c:pt idx="1">
                  <c:v>8.3000000000000004E-2</c:v>
                </c:pt>
                <c:pt idx="2">
                  <c:v>4.9000000000000002E-2</c:v>
                </c:pt>
                <c:pt idx="3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3-0C44-92B9-1A7C1C7C6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 not support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091116749568402E-2"/>
                  <c:y val="-3.17479046382950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963-0C44-92B9-1A7C1C7C6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City</c:v>
                </c:pt>
                <c:pt idx="2">
                  <c:v>Village</c:v>
                </c:pt>
                <c:pt idx="3">
                  <c:v>Capital city</c:v>
                </c:pt>
              </c:strCache>
            </c:strRef>
          </c:cat>
          <c:val>
            <c:numRef>
              <c:f>Sheet1!$D$2:$D$5</c:f>
              <c:numCache>
                <c:formatCode>0.0%</c:formatCode>
                <c:ptCount val="4"/>
                <c:pt idx="0">
                  <c:v>4.4999999999999998E-2</c:v>
                </c:pt>
                <c:pt idx="1">
                  <c:v>4.2999999999999997E-2</c:v>
                </c:pt>
                <c:pt idx="2">
                  <c:v>3.5999999999999997E-2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3-0C44-92B9-1A7C1C7C6C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43180976"/>
        <c:axId val="1677053904"/>
      </c:barChart>
      <c:catAx>
        <c:axId val="1743180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677053904"/>
        <c:crosses val="autoZero"/>
        <c:auto val="1"/>
        <c:lblAlgn val="ctr"/>
        <c:lblOffset val="100"/>
        <c:noMultiLvlLbl val="0"/>
      </c:catAx>
      <c:valAx>
        <c:axId val="16770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431809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82C-5D46-AD09-080BA659FB5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82C-5D46-AD09-080BA659FB5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82C-5D46-AD09-080BA659FB5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82C-5D46-AD09-080BA659FB5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2C-5D46-AD09-080BA659FB50}"/>
                </c:ext>
              </c:extLst>
            </c:dLbl>
            <c:dLbl>
              <c:idx val="1"/>
              <c:layout>
                <c:manualLayout>
                  <c:x val="-6.8633649054737719E-2"/>
                  <c:y val="-2.2335658595126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2C-5D46-AD09-080BA659FB50}"/>
                </c:ext>
              </c:extLst>
            </c:dLbl>
            <c:dLbl>
              <c:idx val="2"/>
              <c:layout>
                <c:manualLayout>
                  <c:x val="1.5097284035147781E-2"/>
                  <c:y val="-1.570689291431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2C-5D46-AD09-080BA659FB50}"/>
                </c:ext>
              </c:extLst>
            </c:dLbl>
            <c:dLbl>
              <c:idx val="3"/>
              <c:layout>
                <c:manualLayout>
                  <c:x val="7.9913461904218497E-2"/>
                  <c:y val="-7.7686449547242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2C-5D46-AD09-080BA659FB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  <c:pt idx="3">
                  <c:v>Do not know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0.94699999999999995</c:v>
                </c:pt>
                <c:pt idx="1">
                  <c:v>2.5999999999999999E-2</c:v>
                </c:pt>
                <c:pt idx="2">
                  <c:v>6.0000000000000001E-3</c:v>
                </c:pt>
                <c:pt idx="3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C-5D46-AD09-080BA659FB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Felame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  <c:pt idx="3">
                  <c:v>Do not know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0.97499999999999998</c:v>
                </c:pt>
                <c:pt idx="1">
                  <c:v>1.4999999999999999E-2</c:v>
                </c:pt>
                <c:pt idx="2">
                  <c:v>8.0000000000000002E-3</c:v>
                </c:pt>
                <c:pt idx="3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0-5541-8038-229AF30FF4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7A0-5541-8038-229AF30FF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Partially</c:v>
                </c:pt>
                <c:pt idx="2">
                  <c:v>No</c:v>
                </c:pt>
                <c:pt idx="3">
                  <c:v>Do not know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0.91500000000000004</c:v>
                </c:pt>
                <c:pt idx="1">
                  <c:v>0.04</c:v>
                </c:pt>
                <c:pt idx="2">
                  <c:v>4.0000000000000001E-3</c:v>
                </c:pt>
                <c:pt idx="3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0-5541-8038-229AF30FF4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13031728"/>
        <c:axId val="1714603888"/>
      </c:barChart>
      <c:catAx>
        <c:axId val="1713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4603888"/>
        <c:crosses val="autoZero"/>
        <c:auto val="1"/>
        <c:lblAlgn val="ctr"/>
        <c:lblOffset val="100"/>
        <c:noMultiLvlLbl val="0"/>
      </c:catAx>
      <c:valAx>
        <c:axId val="171460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71303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00600813523903"/>
          <c:y val="7.7470269990033744E-2"/>
          <c:w val="0.47556125685711087"/>
          <c:h val="6.0883227166270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მამრობითი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დიახ</c:v>
                </c:pt>
                <c:pt idx="1">
                  <c:v>არა</c:v>
                </c:pt>
                <c:pt idx="2">
                  <c:v>დავანებე თავი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0.495</c:v>
                </c:pt>
                <c:pt idx="1">
                  <c:v>0.246</c:v>
                </c:pt>
                <c:pt idx="2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D-4F43-A5EA-44797AFE60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მდედრობითი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დიახ</c:v>
                </c:pt>
                <c:pt idx="1">
                  <c:v>არა</c:v>
                </c:pt>
                <c:pt idx="2">
                  <c:v>დავანებე თავი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8.4000000000000005E-2</c:v>
                </c:pt>
                <c:pt idx="1">
                  <c:v>0.85599999999999998</c:v>
                </c:pt>
                <c:pt idx="2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D-4F43-A5EA-44797AFE60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484613728"/>
        <c:axId val="1484612096"/>
      </c:barChart>
      <c:catAx>
        <c:axId val="148461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12096"/>
        <c:crosses val="autoZero"/>
        <c:auto val="1"/>
        <c:lblAlgn val="ctr"/>
        <c:lblOffset val="100"/>
        <c:noMultiLvlLbl val="0"/>
      </c:catAx>
      <c:valAx>
        <c:axId val="14846120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Yes</a:t>
            </a:r>
            <a:endParaRPr lang="ka-G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G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დიახ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ორივე</c:v>
                </c:pt>
                <c:pt idx="1">
                  <c:v>მამრობითი</c:v>
                </c:pt>
                <c:pt idx="2">
                  <c:v>მდედრობითი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0.94199999999999995</c:v>
                </c:pt>
                <c:pt idx="1">
                  <c:v>0.90600000000000003</c:v>
                </c:pt>
                <c:pt idx="2">
                  <c:v>0.97499999999999998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8-194B-BF03-1CE310A6DE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484616448"/>
        <c:axId val="1484617536"/>
      </c:barChart>
      <c:catAx>
        <c:axId val="148461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17536"/>
        <c:crosses val="autoZero"/>
        <c:auto val="1"/>
        <c:lblAlgn val="ctr"/>
        <c:lblOffset val="100"/>
        <c:noMultiLvlLbl val="0"/>
      </c:catAx>
      <c:valAx>
        <c:axId val="148461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1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3D-D74E-B191-D2326056BA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3D-D74E-B191-D2326056BA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3D-D74E-B191-D2326056BA8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 not remember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0.40699999999999997</c:v>
                </c:pt>
                <c:pt idx="1">
                  <c:v>0.55200000000000005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9-A44A-9BC3-DE5D74BBE0D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 not remember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0.32700000000000001</c:v>
                </c:pt>
                <c:pt idx="1">
                  <c:v>0.65400000000000003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A-DB4E-80A2-4F01889EDE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8.2084760986646688E-2"/>
                  <c:y val="-3.28844245641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9-1249-85A9-E192AF625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 not remember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0.42899999999999999</c:v>
                </c:pt>
                <c:pt idx="1">
                  <c:v>0.52400000000000002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A-DB4E-80A2-4F01889ED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84611552"/>
        <c:axId val="1484614816"/>
        <c:axId val="1482326096"/>
      </c:bar3DChart>
      <c:catAx>
        <c:axId val="14846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14816"/>
        <c:crosses val="autoZero"/>
        <c:auto val="1"/>
        <c:lblAlgn val="ctr"/>
        <c:lblOffset val="100"/>
        <c:noMultiLvlLbl val="0"/>
      </c:catAx>
      <c:valAx>
        <c:axId val="14846148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84611552"/>
        <c:crosses val="autoZero"/>
        <c:crossBetween val="between"/>
      </c:valAx>
      <c:serAx>
        <c:axId val="1482326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1484614816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6785589255738"/>
          <c:y val="8.6333662806156744E-2"/>
          <c:w val="0.49919188326454089"/>
          <c:h val="4.8055648288317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08A-D740-84FB-9A8FDF37E72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708A-D740-84FB-9A8FDF37E72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708A-D740-84FB-9A8FDF37E72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8A-D740-84FB-9A8FDF37E72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8A-D740-84FB-9A8FDF37E72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8E4A2C-E25B-3645-8359-74AE7565D49D}" type="CATEGORYNAME">
                      <a:rPr lang="en-US">
                        <a:solidFill>
                          <a:schemeClr val="accent4"/>
                        </a:solidFill>
                      </a:rPr>
                      <a:pPr>
                        <a:defRPr>
                          <a:solidFill>
                            <a:schemeClr val="accent4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4"/>
                        </a:solidFill>
                      </a:rPr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E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8A-D740-84FB-9A8FDF37E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 not remember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0.83399999999999996</c:v>
                </c:pt>
                <c:pt idx="1">
                  <c:v>0.126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A-D740-84FB-9A8FDF37E72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>
      <a:noFill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E6-CE4C-8519-C87EBA5C73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0E6-CE4C-8519-C87EBA5C73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E6-CE4C-8519-C87EBA5C737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E6-CE4C-8519-C87EBA5C737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E6-CE4C-8519-C87EBA5C7372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E6-CE4C-8519-C87EBA5C73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 not remember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0.44800000000000001</c:v>
                </c:pt>
                <c:pt idx="1">
                  <c:v>0.48799999999999999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E6-CE4C-8519-C87EBA5C737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B1-8A42-B800-DD572998078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B1-8A42-B800-DD57299807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B1-8A42-B800-DD572998078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B1-8A42-B800-DD57299807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I have not paied attention</c:v>
                </c:pt>
                <c:pt idx="3">
                  <c:v>I do not know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0.49299999999999999</c:v>
                </c:pt>
                <c:pt idx="1">
                  <c:v>0.34100000000000003</c:v>
                </c:pt>
                <c:pt idx="2">
                  <c:v>0.115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51-2946-8893-ED351BACA9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Felame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50/50</c:v>
                </c:pt>
                <c:pt idx="2">
                  <c:v>Do not support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0.91900000000000004</c:v>
                </c:pt>
                <c:pt idx="1">
                  <c:v>4.3999999999999997E-2</c:v>
                </c:pt>
                <c:pt idx="2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E-7F4C-AABC-749D8D056D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50/50</c:v>
                </c:pt>
                <c:pt idx="2">
                  <c:v>Do not support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0.79600000000000004</c:v>
                </c:pt>
                <c:pt idx="1">
                  <c:v>8.4000000000000005E-2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E-7F4C-AABC-749D8D056D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</c:v>
                </c:pt>
              </c:strCache>
            </c:strRef>
          </c:tx>
          <c:spPr>
            <a:noFill/>
            <a:ln w="9525" cap="flat" cmpd="sng" algn="ctr">
              <a:solidFill>
                <a:schemeClr val="accent6"/>
              </a:solidFill>
              <a:miter lim="800000"/>
            </a:ln>
            <a:effectLst>
              <a:glow rad="63500">
                <a:schemeClr val="accent6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8D-A247-8186-C466DF051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50/50</c:v>
                </c:pt>
                <c:pt idx="2">
                  <c:v>Do not support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0.86</c:v>
                </c:pt>
                <c:pt idx="1">
                  <c:v>6.3E-2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E-7F4C-AABC-749D8D056D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84623520"/>
        <c:axId val="1484625152"/>
      </c:barChart>
      <c:catAx>
        <c:axId val="14846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25152"/>
        <c:crosses val="autoZero"/>
        <c:auto val="1"/>
        <c:lblAlgn val="ctr"/>
        <c:lblOffset val="100"/>
        <c:noMultiLvlLbl val="0"/>
      </c:catAx>
      <c:valAx>
        <c:axId val="14846251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E"/>
          </a:p>
        </c:txPr>
        <c:crossAx val="14846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G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C448F-D2C3-9246-9230-615237C98DE8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6E6145-FC24-D24E-80EC-2D7B4F5239C1}">
      <dgm:prSet phldrT="[Text]"/>
      <dgm:spPr/>
      <dgm:t>
        <a:bodyPr/>
        <a:lstStyle/>
        <a:p>
          <a:r>
            <a:rPr lang="en-US" dirty="0"/>
            <a:t>Type of the Research</a:t>
          </a:r>
        </a:p>
      </dgm:t>
    </dgm:pt>
    <dgm:pt modelId="{5041F7D3-9A1E-D54A-BEFB-BCC6A5681F5A}" type="parTrans" cxnId="{C7AB0FA5-531B-6C42-A4E5-78EDA013DE21}">
      <dgm:prSet/>
      <dgm:spPr/>
      <dgm:t>
        <a:bodyPr/>
        <a:lstStyle/>
        <a:p>
          <a:endParaRPr lang="en-US"/>
        </a:p>
      </dgm:t>
    </dgm:pt>
    <dgm:pt modelId="{D80BB8EC-86E1-B44C-BDA8-114DB24ECF9D}" type="sibTrans" cxnId="{C7AB0FA5-531B-6C42-A4E5-78EDA013DE21}">
      <dgm:prSet/>
      <dgm:spPr/>
      <dgm:t>
        <a:bodyPr/>
        <a:lstStyle/>
        <a:p>
          <a:endParaRPr lang="en-US"/>
        </a:p>
      </dgm:t>
    </dgm:pt>
    <dgm:pt modelId="{EBEBEFC4-62DD-DD48-A0B5-EE7B1943DEBE}">
      <dgm:prSet phldrT="[Text]"/>
      <dgm:spPr/>
      <dgm:t>
        <a:bodyPr/>
        <a:lstStyle/>
        <a:p>
          <a:r>
            <a:rPr lang="en-US" dirty="0"/>
            <a:t>Quantitative</a:t>
          </a:r>
        </a:p>
      </dgm:t>
    </dgm:pt>
    <dgm:pt modelId="{CD145B4A-63A3-6C4C-AB04-6A1A0B532E77}" type="parTrans" cxnId="{3A1D9496-4B24-6C4D-BEA7-3C8F04F16B2E}">
      <dgm:prSet/>
      <dgm:spPr/>
      <dgm:t>
        <a:bodyPr/>
        <a:lstStyle/>
        <a:p>
          <a:endParaRPr lang="en-US"/>
        </a:p>
      </dgm:t>
    </dgm:pt>
    <dgm:pt modelId="{BF22C36B-0AF6-0D44-910C-C4F537AF9475}" type="sibTrans" cxnId="{3A1D9496-4B24-6C4D-BEA7-3C8F04F16B2E}">
      <dgm:prSet/>
      <dgm:spPr/>
      <dgm:t>
        <a:bodyPr/>
        <a:lstStyle/>
        <a:p>
          <a:endParaRPr lang="en-US"/>
        </a:p>
      </dgm:t>
    </dgm:pt>
    <dgm:pt modelId="{08C58604-B9B8-3B43-A299-6F473ED6BB6C}">
      <dgm:prSet phldrT="[Text]"/>
      <dgm:spPr/>
      <dgm:t>
        <a:bodyPr/>
        <a:lstStyle/>
        <a:p>
          <a:r>
            <a:rPr lang="en-US" dirty="0"/>
            <a:t>Study Instrument</a:t>
          </a:r>
        </a:p>
      </dgm:t>
    </dgm:pt>
    <dgm:pt modelId="{840097EF-5051-C84A-BC1E-5BB763F95457}" type="parTrans" cxnId="{78A73637-4F5E-6B4B-ABD7-3B47A6447A2D}">
      <dgm:prSet/>
      <dgm:spPr/>
      <dgm:t>
        <a:bodyPr/>
        <a:lstStyle/>
        <a:p>
          <a:endParaRPr lang="en-US"/>
        </a:p>
      </dgm:t>
    </dgm:pt>
    <dgm:pt modelId="{5077D520-D33A-C34C-896F-79A5AD9F1C6B}" type="sibTrans" cxnId="{78A73637-4F5E-6B4B-ABD7-3B47A6447A2D}">
      <dgm:prSet/>
      <dgm:spPr/>
      <dgm:t>
        <a:bodyPr/>
        <a:lstStyle/>
        <a:p>
          <a:endParaRPr lang="en-US"/>
        </a:p>
      </dgm:t>
    </dgm:pt>
    <dgm:pt modelId="{4F410E56-3D53-634D-A0B4-49B5F1BD564D}">
      <dgm:prSet phldrT="[Text]"/>
      <dgm:spPr/>
      <dgm:t>
        <a:bodyPr/>
        <a:lstStyle/>
        <a:p>
          <a:r>
            <a:rPr lang="en-US" dirty="0"/>
            <a:t>Structured Questioner</a:t>
          </a:r>
        </a:p>
      </dgm:t>
    </dgm:pt>
    <dgm:pt modelId="{E5E204D1-A084-834B-B47C-4EDA8F9F7578}" type="parTrans" cxnId="{D00CD49A-FCAD-1A41-A051-A1DD04371C63}">
      <dgm:prSet/>
      <dgm:spPr/>
      <dgm:t>
        <a:bodyPr/>
        <a:lstStyle/>
        <a:p>
          <a:endParaRPr lang="en-US"/>
        </a:p>
      </dgm:t>
    </dgm:pt>
    <dgm:pt modelId="{1E50B7BA-45CF-6A49-9C77-4787F76EDF65}" type="sibTrans" cxnId="{D00CD49A-FCAD-1A41-A051-A1DD04371C63}">
      <dgm:prSet/>
      <dgm:spPr/>
      <dgm:t>
        <a:bodyPr/>
        <a:lstStyle/>
        <a:p>
          <a:endParaRPr lang="en-US"/>
        </a:p>
      </dgm:t>
    </dgm:pt>
    <dgm:pt modelId="{5F721415-C532-F44E-9B2B-EB50BFDEDCDE}">
      <dgm:prSet phldrT="[Text]"/>
      <dgm:spPr/>
      <dgm:t>
        <a:bodyPr/>
        <a:lstStyle/>
        <a:p>
          <a:r>
            <a:rPr lang="en-US" dirty="0"/>
            <a:t>Study Population</a:t>
          </a:r>
        </a:p>
      </dgm:t>
    </dgm:pt>
    <dgm:pt modelId="{54FC7253-D139-A543-ABC3-25935DB43393}" type="parTrans" cxnId="{55175D82-B408-A04E-B28C-C9D485E311F3}">
      <dgm:prSet/>
      <dgm:spPr/>
      <dgm:t>
        <a:bodyPr/>
        <a:lstStyle/>
        <a:p>
          <a:endParaRPr lang="en-US"/>
        </a:p>
      </dgm:t>
    </dgm:pt>
    <dgm:pt modelId="{E3031FD7-4629-0842-8794-0A40A6226861}" type="sibTrans" cxnId="{55175D82-B408-A04E-B28C-C9D485E311F3}">
      <dgm:prSet/>
      <dgm:spPr/>
      <dgm:t>
        <a:bodyPr/>
        <a:lstStyle/>
        <a:p>
          <a:endParaRPr lang="en-US"/>
        </a:p>
      </dgm:t>
    </dgm:pt>
    <dgm:pt modelId="{5B25248E-C38B-F344-8DA6-BE94C1C0B610}">
      <dgm:prSet phldrT="[Text]"/>
      <dgm:spPr/>
      <dgm:t>
        <a:bodyPr/>
        <a:lstStyle/>
        <a:p>
          <a:r>
            <a:rPr lang="en-US" dirty="0"/>
            <a:t>Population of Georgia </a:t>
          </a:r>
          <a:r>
            <a:rPr lang="ka-GE" dirty="0"/>
            <a:t>(18+)</a:t>
          </a:r>
          <a:endParaRPr lang="en-US" dirty="0"/>
        </a:p>
      </dgm:t>
    </dgm:pt>
    <dgm:pt modelId="{E88E5431-6454-034E-9C81-A32E90AD03F9}" type="parTrans" cxnId="{903632BD-BC11-B24C-8F47-44AF2E2ED0CB}">
      <dgm:prSet/>
      <dgm:spPr/>
      <dgm:t>
        <a:bodyPr/>
        <a:lstStyle/>
        <a:p>
          <a:endParaRPr lang="en-US"/>
        </a:p>
      </dgm:t>
    </dgm:pt>
    <dgm:pt modelId="{98263F3B-7F7B-CD49-BDD0-83769EDE8B29}" type="sibTrans" cxnId="{903632BD-BC11-B24C-8F47-44AF2E2ED0CB}">
      <dgm:prSet/>
      <dgm:spPr/>
      <dgm:t>
        <a:bodyPr/>
        <a:lstStyle/>
        <a:p>
          <a:endParaRPr lang="en-US"/>
        </a:p>
      </dgm:t>
    </dgm:pt>
    <dgm:pt modelId="{27897605-E14C-F640-B960-7A22BB2D7F0A}">
      <dgm:prSet/>
      <dgm:spPr/>
      <dgm:t>
        <a:bodyPr/>
        <a:lstStyle/>
        <a:p>
          <a:r>
            <a:rPr lang="en-US" dirty="0"/>
            <a:t>Research Method</a:t>
          </a:r>
        </a:p>
      </dgm:t>
    </dgm:pt>
    <dgm:pt modelId="{FC719B35-9F9B-DC48-82DD-9ED232D59B15}" type="parTrans" cxnId="{CA76C3E3-04E5-C344-8B14-508029170708}">
      <dgm:prSet/>
      <dgm:spPr/>
      <dgm:t>
        <a:bodyPr/>
        <a:lstStyle/>
        <a:p>
          <a:endParaRPr lang="en-US"/>
        </a:p>
      </dgm:t>
    </dgm:pt>
    <dgm:pt modelId="{1417675B-4191-1244-97A3-BAF6E32FBBA2}" type="sibTrans" cxnId="{CA76C3E3-04E5-C344-8B14-508029170708}">
      <dgm:prSet/>
      <dgm:spPr/>
      <dgm:t>
        <a:bodyPr/>
        <a:lstStyle/>
        <a:p>
          <a:endParaRPr lang="en-US"/>
        </a:p>
      </dgm:t>
    </dgm:pt>
    <dgm:pt modelId="{AC3FD5D5-222B-4A41-BF56-56E66ABA42CC}">
      <dgm:prSet/>
      <dgm:spPr/>
      <dgm:t>
        <a:bodyPr/>
        <a:lstStyle/>
        <a:p>
          <a:r>
            <a:rPr lang="en-US" dirty="0"/>
            <a:t>Phone interview</a:t>
          </a:r>
        </a:p>
      </dgm:t>
    </dgm:pt>
    <dgm:pt modelId="{E23D17D1-7B52-7643-8B4C-6B09F145D80E}" type="parTrans" cxnId="{13622492-F9F1-D040-8D08-E6D0B6A5E7FA}">
      <dgm:prSet/>
      <dgm:spPr/>
      <dgm:t>
        <a:bodyPr/>
        <a:lstStyle/>
        <a:p>
          <a:endParaRPr lang="en-US"/>
        </a:p>
      </dgm:t>
    </dgm:pt>
    <dgm:pt modelId="{D64710F5-8ECE-E246-B29A-57BEED4792A3}" type="sibTrans" cxnId="{13622492-F9F1-D040-8D08-E6D0B6A5E7FA}">
      <dgm:prSet/>
      <dgm:spPr/>
      <dgm:t>
        <a:bodyPr/>
        <a:lstStyle/>
        <a:p>
          <a:endParaRPr lang="en-US"/>
        </a:p>
      </dgm:t>
    </dgm:pt>
    <dgm:pt modelId="{A0E732F9-DE28-D74E-A421-4E97A0908870}">
      <dgm:prSet/>
      <dgm:spPr/>
      <dgm:t>
        <a:bodyPr/>
        <a:lstStyle/>
        <a:p>
          <a:r>
            <a:rPr lang="en-US" dirty="0"/>
            <a:t>Selection</a:t>
          </a:r>
        </a:p>
      </dgm:t>
    </dgm:pt>
    <dgm:pt modelId="{970809DA-B838-1E42-86E0-A47DDEA547A4}" type="parTrans" cxnId="{89BDE0DC-1D06-7846-B775-907431909B93}">
      <dgm:prSet/>
      <dgm:spPr/>
      <dgm:t>
        <a:bodyPr/>
        <a:lstStyle/>
        <a:p>
          <a:endParaRPr lang="en-US"/>
        </a:p>
      </dgm:t>
    </dgm:pt>
    <dgm:pt modelId="{BF974009-5E0E-664A-ADD1-40B033744E49}" type="sibTrans" cxnId="{89BDE0DC-1D06-7846-B775-907431909B93}">
      <dgm:prSet/>
      <dgm:spPr/>
      <dgm:t>
        <a:bodyPr/>
        <a:lstStyle/>
        <a:p>
          <a:endParaRPr lang="en-US"/>
        </a:p>
      </dgm:t>
    </dgm:pt>
    <dgm:pt modelId="{47605BF8-CECC-DA4A-9AAB-886B566173C1}">
      <dgm:prSet/>
      <dgm:spPr/>
      <dgm:t>
        <a:bodyPr/>
        <a:lstStyle/>
        <a:p>
          <a:r>
            <a:rPr lang="en-US" dirty="0"/>
            <a:t>Multivariate Stratified Random Sampling</a:t>
          </a:r>
        </a:p>
      </dgm:t>
    </dgm:pt>
    <dgm:pt modelId="{4EAE1236-6F68-264F-9CEE-A45D95086915}" type="parTrans" cxnId="{808D0530-7FC9-EC47-8213-4CB6420B757E}">
      <dgm:prSet/>
      <dgm:spPr/>
      <dgm:t>
        <a:bodyPr/>
        <a:lstStyle/>
        <a:p>
          <a:endParaRPr lang="en-US"/>
        </a:p>
      </dgm:t>
    </dgm:pt>
    <dgm:pt modelId="{3199D874-11B3-AF4B-9BE6-74AB8C9386DE}" type="sibTrans" cxnId="{808D0530-7FC9-EC47-8213-4CB6420B757E}">
      <dgm:prSet/>
      <dgm:spPr/>
      <dgm:t>
        <a:bodyPr/>
        <a:lstStyle/>
        <a:p>
          <a:endParaRPr lang="en-US"/>
        </a:p>
      </dgm:t>
    </dgm:pt>
    <dgm:pt modelId="{D446C004-4FD9-0D49-A07F-FF36DA76047F}" type="pres">
      <dgm:prSet presAssocID="{82FC448F-D2C3-9246-9230-615237C98DE8}" presName="Name0" presStyleCnt="0">
        <dgm:presLayoutVars>
          <dgm:dir/>
          <dgm:animLvl val="lvl"/>
          <dgm:resizeHandles val="exact"/>
        </dgm:presLayoutVars>
      </dgm:prSet>
      <dgm:spPr/>
    </dgm:pt>
    <dgm:pt modelId="{F77753AD-464A-3A45-AD17-6A2D29F1EDAE}" type="pres">
      <dgm:prSet presAssocID="{BE6E6145-FC24-D24E-80EC-2D7B4F5239C1}" presName="linNode" presStyleCnt="0"/>
      <dgm:spPr/>
    </dgm:pt>
    <dgm:pt modelId="{8BBFF666-2788-5C4C-870E-81AB33FFE385}" type="pres">
      <dgm:prSet presAssocID="{BE6E6145-FC24-D24E-80EC-2D7B4F5239C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AB56D7B-B016-004C-8B65-79C253358F6C}" type="pres">
      <dgm:prSet presAssocID="{BE6E6145-FC24-D24E-80EC-2D7B4F5239C1}" presName="descendantText" presStyleLbl="alignAccFollowNode1" presStyleIdx="0" presStyleCnt="5">
        <dgm:presLayoutVars>
          <dgm:bulletEnabled val="1"/>
        </dgm:presLayoutVars>
      </dgm:prSet>
      <dgm:spPr/>
    </dgm:pt>
    <dgm:pt modelId="{1F517F03-62E6-AD44-80D2-945277CB944E}" type="pres">
      <dgm:prSet presAssocID="{D80BB8EC-86E1-B44C-BDA8-114DB24ECF9D}" presName="sp" presStyleCnt="0"/>
      <dgm:spPr/>
    </dgm:pt>
    <dgm:pt modelId="{703D1A68-4E5F-B84B-BD16-065C30DCFA91}" type="pres">
      <dgm:prSet presAssocID="{27897605-E14C-F640-B960-7A22BB2D7F0A}" presName="linNode" presStyleCnt="0"/>
      <dgm:spPr/>
    </dgm:pt>
    <dgm:pt modelId="{E688EDB3-86CD-004E-97AD-6ACD90A87E42}" type="pres">
      <dgm:prSet presAssocID="{27897605-E14C-F640-B960-7A22BB2D7F0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235B9C1-F339-DA49-8714-BD4B6847DF6C}" type="pres">
      <dgm:prSet presAssocID="{27897605-E14C-F640-B960-7A22BB2D7F0A}" presName="descendantText" presStyleLbl="alignAccFollowNode1" presStyleIdx="1" presStyleCnt="5">
        <dgm:presLayoutVars>
          <dgm:bulletEnabled val="1"/>
        </dgm:presLayoutVars>
      </dgm:prSet>
      <dgm:spPr/>
    </dgm:pt>
    <dgm:pt modelId="{7A332AF5-4008-7C4B-A999-667AFE56223C}" type="pres">
      <dgm:prSet presAssocID="{1417675B-4191-1244-97A3-BAF6E32FBBA2}" presName="sp" presStyleCnt="0"/>
      <dgm:spPr/>
    </dgm:pt>
    <dgm:pt modelId="{F682976D-AED1-F443-8B8D-9958F2904148}" type="pres">
      <dgm:prSet presAssocID="{08C58604-B9B8-3B43-A299-6F473ED6BB6C}" presName="linNode" presStyleCnt="0"/>
      <dgm:spPr/>
    </dgm:pt>
    <dgm:pt modelId="{31BC0EC3-93F7-F14F-9D9C-AE397D4BF42C}" type="pres">
      <dgm:prSet presAssocID="{08C58604-B9B8-3B43-A299-6F473ED6BB6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230A90F-2617-3B40-8C50-00EDDE5F5A5D}" type="pres">
      <dgm:prSet presAssocID="{08C58604-B9B8-3B43-A299-6F473ED6BB6C}" presName="descendantText" presStyleLbl="alignAccFollowNode1" presStyleIdx="2" presStyleCnt="5">
        <dgm:presLayoutVars>
          <dgm:bulletEnabled val="1"/>
        </dgm:presLayoutVars>
      </dgm:prSet>
      <dgm:spPr/>
    </dgm:pt>
    <dgm:pt modelId="{7A715DDF-CDBF-4F44-859F-BF6B5CE77030}" type="pres">
      <dgm:prSet presAssocID="{5077D520-D33A-C34C-896F-79A5AD9F1C6B}" presName="sp" presStyleCnt="0"/>
      <dgm:spPr/>
    </dgm:pt>
    <dgm:pt modelId="{E4E5B346-5246-5342-AF01-4618DB328705}" type="pres">
      <dgm:prSet presAssocID="{5F721415-C532-F44E-9B2B-EB50BFDEDCDE}" presName="linNode" presStyleCnt="0"/>
      <dgm:spPr/>
    </dgm:pt>
    <dgm:pt modelId="{5D29FD13-BC4D-E342-8ED4-A88344D9C257}" type="pres">
      <dgm:prSet presAssocID="{5F721415-C532-F44E-9B2B-EB50BFDEDCD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7DD50B4-12CD-C74E-99C2-3DD2D525FF5C}" type="pres">
      <dgm:prSet presAssocID="{5F721415-C532-F44E-9B2B-EB50BFDEDCDE}" presName="descendantText" presStyleLbl="alignAccFollowNode1" presStyleIdx="3" presStyleCnt="5">
        <dgm:presLayoutVars>
          <dgm:bulletEnabled val="1"/>
        </dgm:presLayoutVars>
      </dgm:prSet>
      <dgm:spPr/>
    </dgm:pt>
    <dgm:pt modelId="{8071053C-0048-2148-B7A8-0B2358930224}" type="pres">
      <dgm:prSet presAssocID="{E3031FD7-4629-0842-8794-0A40A6226861}" presName="sp" presStyleCnt="0"/>
      <dgm:spPr/>
    </dgm:pt>
    <dgm:pt modelId="{B73D20B7-C0CB-8A48-B27A-E17DF4B57545}" type="pres">
      <dgm:prSet presAssocID="{A0E732F9-DE28-D74E-A421-4E97A0908870}" presName="linNode" presStyleCnt="0"/>
      <dgm:spPr/>
    </dgm:pt>
    <dgm:pt modelId="{034AB96F-0733-964A-BF2B-2926A41D913D}" type="pres">
      <dgm:prSet presAssocID="{A0E732F9-DE28-D74E-A421-4E97A0908870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BB927BF-0178-9C4D-8B3C-92C468B27292}" type="pres">
      <dgm:prSet presAssocID="{A0E732F9-DE28-D74E-A421-4E97A0908870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BA531903-C0CA-F945-8D5A-A24819210022}" type="presOf" srcId="{BE6E6145-FC24-D24E-80EC-2D7B4F5239C1}" destId="{8BBFF666-2788-5C4C-870E-81AB33FFE385}" srcOrd="0" destOrd="0" presId="urn:microsoft.com/office/officeart/2005/8/layout/vList5"/>
    <dgm:cxn modelId="{37ADD004-72E8-8144-9766-CCBF5E774E1D}" type="presOf" srcId="{EBEBEFC4-62DD-DD48-A0B5-EE7B1943DEBE}" destId="{7AB56D7B-B016-004C-8B65-79C253358F6C}" srcOrd="0" destOrd="0" presId="urn:microsoft.com/office/officeart/2005/8/layout/vList5"/>
    <dgm:cxn modelId="{1EC8B921-7113-3343-94B8-9230A072BA4B}" type="presOf" srcId="{AC3FD5D5-222B-4A41-BF56-56E66ABA42CC}" destId="{8235B9C1-F339-DA49-8714-BD4B6847DF6C}" srcOrd="0" destOrd="0" presId="urn:microsoft.com/office/officeart/2005/8/layout/vList5"/>
    <dgm:cxn modelId="{09338729-5B51-6746-B17E-CC94ABDEDAFD}" type="presOf" srcId="{A0E732F9-DE28-D74E-A421-4E97A0908870}" destId="{034AB96F-0733-964A-BF2B-2926A41D913D}" srcOrd="0" destOrd="0" presId="urn:microsoft.com/office/officeart/2005/8/layout/vList5"/>
    <dgm:cxn modelId="{808D0530-7FC9-EC47-8213-4CB6420B757E}" srcId="{A0E732F9-DE28-D74E-A421-4E97A0908870}" destId="{47605BF8-CECC-DA4A-9AAB-886B566173C1}" srcOrd="0" destOrd="0" parTransId="{4EAE1236-6F68-264F-9CEE-A45D95086915}" sibTransId="{3199D874-11B3-AF4B-9BE6-74AB8C9386DE}"/>
    <dgm:cxn modelId="{9F216136-6C4C-9E4A-B3EE-DDB93ECC30F4}" type="presOf" srcId="{5B25248E-C38B-F344-8DA6-BE94C1C0B610}" destId="{27DD50B4-12CD-C74E-99C2-3DD2D525FF5C}" srcOrd="0" destOrd="0" presId="urn:microsoft.com/office/officeart/2005/8/layout/vList5"/>
    <dgm:cxn modelId="{78A73637-4F5E-6B4B-ABD7-3B47A6447A2D}" srcId="{82FC448F-D2C3-9246-9230-615237C98DE8}" destId="{08C58604-B9B8-3B43-A299-6F473ED6BB6C}" srcOrd="2" destOrd="0" parTransId="{840097EF-5051-C84A-BC1E-5BB763F95457}" sibTransId="{5077D520-D33A-C34C-896F-79A5AD9F1C6B}"/>
    <dgm:cxn modelId="{78413146-7307-CC44-904A-07E7C5D36DF3}" type="presOf" srcId="{82FC448F-D2C3-9246-9230-615237C98DE8}" destId="{D446C004-4FD9-0D49-A07F-FF36DA76047F}" srcOrd="0" destOrd="0" presId="urn:microsoft.com/office/officeart/2005/8/layout/vList5"/>
    <dgm:cxn modelId="{2E170F4E-FAB8-C24B-B148-2DE6F45A19AE}" type="presOf" srcId="{27897605-E14C-F640-B960-7A22BB2D7F0A}" destId="{E688EDB3-86CD-004E-97AD-6ACD90A87E42}" srcOrd="0" destOrd="0" presId="urn:microsoft.com/office/officeart/2005/8/layout/vList5"/>
    <dgm:cxn modelId="{A80A636B-BB27-0E4B-93A7-1A8192906776}" type="presOf" srcId="{5F721415-C532-F44E-9B2B-EB50BFDEDCDE}" destId="{5D29FD13-BC4D-E342-8ED4-A88344D9C257}" srcOrd="0" destOrd="0" presId="urn:microsoft.com/office/officeart/2005/8/layout/vList5"/>
    <dgm:cxn modelId="{55175D82-B408-A04E-B28C-C9D485E311F3}" srcId="{82FC448F-D2C3-9246-9230-615237C98DE8}" destId="{5F721415-C532-F44E-9B2B-EB50BFDEDCDE}" srcOrd="3" destOrd="0" parTransId="{54FC7253-D139-A543-ABC3-25935DB43393}" sibTransId="{E3031FD7-4629-0842-8794-0A40A6226861}"/>
    <dgm:cxn modelId="{82F41B88-558D-984D-9883-4ECB83BC00D5}" type="presOf" srcId="{47605BF8-CECC-DA4A-9AAB-886B566173C1}" destId="{2BB927BF-0178-9C4D-8B3C-92C468B27292}" srcOrd="0" destOrd="0" presId="urn:microsoft.com/office/officeart/2005/8/layout/vList5"/>
    <dgm:cxn modelId="{13622492-F9F1-D040-8D08-E6D0B6A5E7FA}" srcId="{27897605-E14C-F640-B960-7A22BB2D7F0A}" destId="{AC3FD5D5-222B-4A41-BF56-56E66ABA42CC}" srcOrd="0" destOrd="0" parTransId="{E23D17D1-7B52-7643-8B4C-6B09F145D80E}" sibTransId="{D64710F5-8ECE-E246-B29A-57BEED4792A3}"/>
    <dgm:cxn modelId="{3A1D9496-4B24-6C4D-BEA7-3C8F04F16B2E}" srcId="{BE6E6145-FC24-D24E-80EC-2D7B4F5239C1}" destId="{EBEBEFC4-62DD-DD48-A0B5-EE7B1943DEBE}" srcOrd="0" destOrd="0" parTransId="{CD145B4A-63A3-6C4C-AB04-6A1A0B532E77}" sibTransId="{BF22C36B-0AF6-0D44-910C-C4F537AF9475}"/>
    <dgm:cxn modelId="{E87AD998-0A3B-BE4E-AD30-1744525DC999}" type="presOf" srcId="{08C58604-B9B8-3B43-A299-6F473ED6BB6C}" destId="{31BC0EC3-93F7-F14F-9D9C-AE397D4BF42C}" srcOrd="0" destOrd="0" presId="urn:microsoft.com/office/officeart/2005/8/layout/vList5"/>
    <dgm:cxn modelId="{D00CD49A-FCAD-1A41-A051-A1DD04371C63}" srcId="{08C58604-B9B8-3B43-A299-6F473ED6BB6C}" destId="{4F410E56-3D53-634D-A0B4-49B5F1BD564D}" srcOrd="0" destOrd="0" parTransId="{E5E204D1-A084-834B-B47C-4EDA8F9F7578}" sibTransId="{1E50B7BA-45CF-6A49-9C77-4787F76EDF65}"/>
    <dgm:cxn modelId="{C7AB0FA5-531B-6C42-A4E5-78EDA013DE21}" srcId="{82FC448F-D2C3-9246-9230-615237C98DE8}" destId="{BE6E6145-FC24-D24E-80EC-2D7B4F5239C1}" srcOrd="0" destOrd="0" parTransId="{5041F7D3-9A1E-D54A-BEFB-BCC6A5681F5A}" sibTransId="{D80BB8EC-86E1-B44C-BDA8-114DB24ECF9D}"/>
    <dgm:cxn modelId="{903632BD-BC11-B24C-8F47-44AF2E2ED0CB}" srcId="{5F721415-C532-F44E-9B2B-EB50BFDEDCDE}" destId="{5B25248E-C38B-F344-8DA6-BE94C1C0B610}" srcOrd="0" destOrd="0" parTransId="{E88E5431-6454-034E-9C81-A32E90AD03F9}" sibTransId="{98263F3B-7F7B-CD49-BDD0-83769EDE8B29}"/>
    <dgm:cxn modelId="{89BDE0DC-1D06-7846-B775-907431909B93}" srcId="{82FC448F-D2C3-9246-9230-615237C98DE8}" destId="{A0E732F9-DE28-D74E-A421-4E97A0908870}" srcOrd="4" destOrd="0" parTransId="{970809DA-B838-1E42-86E0-A47DDEA547A4}" sibTransId="{BF974009-5E0E-664A-ADD1-40B033744E49}"/>
    <dgm:cxn modelId="{CA76C3E3-04E5-C344-8B14-508029170708}" srcId="{82FC448F-D2C3-9246-9230-615237C98DE8}" destId="{27897605-E14C-F640-B960-7A22BB2D7F0A}" srcOrd="1" destOrd="0" parTransId="{FC719B35-9F9B-DC48-82DD-9ED232D59B15}" sibTransId="{1417675B-4191-1244-97A3-BAF6E32FBBA2}"/>
    <dgm:cxn modelId="{76446CFC-00CC-C141-811D-1D0D5C99D7BD}" type="presOf" srcId="{4F410E56-3D53-634D-A0B4-49B5F1BD564D}" destId="{E230A90F-2617-3B40-8C50-00EDDE5F5A5D}" srcOrd="0" destOrd="0" presId="urn:microsoft.com/office/officeart/2005/8/layout/vList5"/>
    <dgm:cxn modelId="{06D9C439-03F7-2F47-A69D-E76C8CC09879}" type="presParOf" srcId="{D446C004-4FD9-0D49-A07F-FF36DA76047F}" destId="{F77753AD-464A-3A45-AD17-6A2D29F1EDAE}" srcOrd="0" destOrd="0" presId="urn:microsoft.com/office/officeart/2005/8/layout/vList5"/>
    <dgm:cxn modelId="{78794266-C7ED-C74E-8C56-D8EA0CA68EC3}" type="presParOf" srcId="{F77753AD-464A-3A45-AD17-6A2D29F1EDAE}" destId="{8BBFF666-2788-5C4C-870E-81AB33FFE385}" srcOrd="0" destOrd="0" presId="urn:microsoft.com/office/officeart/2005/8/layout/vList5"/>
    <dgm:cxn modelId="{801FA487-3174-6542-AB12-B80D9C7C487A}" type="presParOf" srcId="{F77753AD-464A-3A45-AD17-6A2D29F1EDAE}" destId="{7AB56D7B-B016-004C-8B65-79C253358F6C}" srcOrd="1" destOrd="0" presId="urn:microsoft.com/office/officeart/2005/8/layout/vList5"/>
    <dgm:cxn modelId="{BD50AB4B-BCA0-BC44-B682-C202DCA4EABD}" type="presParOf" srcId="{D446C004-4FD9-0D49-A07F-FF36DA76047F}" destId="{1F517F03-62E6-AD44-80D2-945277CB944E}" srcOrd="1" destOrd="0" presId="urn:microsoft.com/office/officeart/2005/8/layout/vList5"/>
    <dgm:cxn modelId="{CFB2850E-F675-EA48-86B4-55DAF943C7A0}" type="presParOf" srcId="{D446C004-4FD9-0D49-A07F-FF36DA76047F}" destId="{703D1A68-4E5F-B84B-BD16-065C30DCFA91}" srcOrd="2" destOrd="0" presId="urn:microsoft.com/office/officeart/2005/8/layout/vList5"/>
    <dgm:cxn modelId="{DCE34D55-9ECC-FB4E-B51F-CF48D5A4129B}" type="presParOf" srcId="{703D1A68-4E5F-B84B-BD16-065C30DCFA91}" destId="{E688EDB3-86CD-004E-97AD-6ACD90A87E42}" srcOrd="0" destOrd="0" presId="urn:microsoft.com/office/officeart/2005/8/layout/vList5"/>
    <dgm:cxn modelId="{FE452CB2-3992-1B4C-9BF2-EB15C162CB2E}" type="presParOf" srcId="{703D1A68-4E5F-B84B-BD16-065C30DCFA91}" destId="{8235B9C1-F339-DA49-8714-BD4B6847DF6C}" srcOrd="1" destOrd="0" presId="urn:microsoft.com/office/officeart/2005/8/layout/vList5"/>
    <dgm:cxn modelId="{5F7FFD12-B0E0-E74D-840F-17FEB5DCB9D4}" type="presParOf" srcId="{D446C004-4FD9-0D49-A07F-FF36DA76047F}" destId="{7A332AF5-4008-7C4B-A999-667AFE56223C}" srcOrd="3" destOrd="0" presId="urn:microsoft.com/office/officeart/2005/8/layout/vList5"/>
    <dgm:cxn modelId="{408B9F32-49B4-CD44-BF1D-9358656CB3BA}" type="presParOf" srcId="{D446C004-4FD9-0D49-A07F-FF36DA76047F}" destId="{F682976D-AED1-F443-8B8D-9958F2904148}" srcOrd="4" destOrd="0" presId="urn:microsoft.com/office/officeart/2005/8/layout/vList5"/>
    <dgm:cxn modelId="{17F10D31-A0C5-ED48-8BB6-41431BA4BE6B}" type="presParOf" srcId="{F682976D-AED1-F443-8B8D-9958F2904148}" destId="{31BC0EC3-93F7-F14F-9D9C-AE397D4BF42C}" srcOrd="0" destOrd="0" presId="urn:microsoft.com/office/officeart/2005/8/layout/vList5"/>
    <dgm:cxn modelId="{A567C57A-4F30-C24A-AF08-589D13BE7131}" type="presParOf" srcId="{F682976D-AED1-F443-8B8D-9958F2904148}" destId="{E230A90F-2617-3B40-8C50-00EDDE5F5A5D}" srcOrd="1" destOrd="0" presId="urn:microsoft.com/office/officeart/2005/8/layout/vList5"/>
    <dgm:cxn modelId="{8C17292E-AEED-C04E-8576-C406C7413DA8}" type="presParOf" srcId="{D446C004-4FD9-0D49-A07F-FF36DA76047F}" destId="{7A715DDF-CDBF-4F44-859F-BF6B5CE77030}" srcOrd="5" destOrd="0" presId="urn:microsoft.com/office/officeart/2005/8/layout/vList5"/>
    <dgm:cxn modelId="{B3EC4230-2171-7146-9FB5-C1FEAD7345DB}" type="presParOf" srcId="{D446C004-4FD9-0D49-A07F-FF36DA76047F}" destId="{E4E5B346-5246-5342-AF01-4618DB328705}" srcOrd="6" destOrd="0" presId="urn:microsoft.com/office/officeart/2005/8/layout/vList5"/>
    <dgm:cxn modelId="{CE0DC012-86DB-0347-B13A-7CBC02071A0D}" type="presParOf" srcId="{E4E5B346-5246-5342-AF01-4618DB328705}" destId="{5D29FD13-BC4D-E342-8ED4-A88344D9C257}" srcOrd="0" destOrd="0" presId="urn:microsoft.com/office/officeart/2005/8/layout/vList5"/>
    <dgm:cxn modelId="{12C60A8B-87FC-9F4B-BFB4-7ED44AF97D9D}" type="presParOf" srcId="{E4E5B346-5246-5342-AF01-4618DB328705}" destId="{27DD50B4-12CD-C74E-99C2-3DD2D525FF5C}" srcOrd="1" destOrd="0" presId="urn:microsoft.com/office/officeart/2005/8/layout/vList5"/>
    <dgm:cxn modelId="{E9275170-6BEA-7F4C-BED5-24FD292D3543}" type="presParOf" srcId="{D446C004-4FD9-0D49-A07F-FF36DA76047F}" destId="{8071053C-0048-2148-B7A8-0B2358930224}" srcOrd="7" destOrd="0" presId="urn:microsoft.com/office/officeart/2005/8/layout/vList5"/>
    <dgm:cxn modelId="{4A72B437-CA14-B548-A54B-4BF4B2C625B1}" type="presParOf" srcId="{D446C004-4FD9-0D49-A07F-FF36DA76047F}" destId="{B73D20B7-C0CB-8A48-B27A-E17DF4B57545}" srcOrd="8" destOrd="0" presId="urn:microsoft.com/office/officeart/2005/8/layout/vList5"/>
    <dgm:cxn modelId="{792B30EC-8741-0547-8834-46B7D06BEB4B}" type="presParOf" srcId="{B73D20B7-C0CB-8A48-B27A-E17DF4B57545}" destId="{034AB96F-0733-964A-BF2B-2926A41D913D}" srcOrd="0" destOrd="0" presId="urn:microsoft.com/office/officeart/2005/8/layout/vList5"/>
    <dgm:cxn modelId="{5148F84E-8C73-1B42-9E84-71E0F2BC8B8C}" type="presParOf" srcId="{B73D20B7-C0CB-8A48-B27A-E17DF4B57545}" destId="{2BB927BF-0178-9C4D-8B3C-92C468B27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56D7B-B016-004C-8B65-79C253358F6C}">
      <dsp:nvSpPr>
        <dsp:cNvPr id="0" name=""/>
        <dsp:cNvSpPr/>
      </dsp:nvSpPr>
      <dsp:spPr>
        <a:xfrm rot="5400000">
          <a:off x="6923429" y="-3079720"/>
          <a:ext cx="454356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Quantitative</a:t>
          </a:r>
        </a:p>
      </dsp:txBody>
      <dsp:txXfrm rot="-5400000">
        <a:off x="3785615" y="80274"/>
        <a:ext cx="6707804" cy="409996"/>
      </dsp:txXfrm>
    </dsp:sp>
    <dsp:sp modelId="{8BBFF666-2788-5C4C-870E-81AB33FFE385}">
      <dsp:nvSpPr>
        <dsp:cNvPr id="0" name=""/>
        <dsp:cNvSpPr/>
      </dsp:nvSpPr>
      <dsp:spPr>
        <a:xfrm>
          <a:off x="0" y="1298"/>
          <a:ext cx="3785616" cy="5679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Type of the Research</a:t>
          </a:r>
        </a:p>
      </dsp:txBody>
      <dsp:txXfrm>
        <a:off x="27725" y="29023"/>
        <a:ext cx="3730166" cy="512495"/>
      </dsp:txXfrm>
    </dsp:sp>
    <dsp:sp modelId="{8235B9C1-F339-DA49-8714-BD4B6847DF6C}">
      <dsp:nvSpPr>
        <dsp:cNvPr id="0" name=""/>
        <dsp:cNvSpPr/>
      </dsp:nvSpPr>
      <dsp:spPr>
        <a:xfrm rot="5400000">
          <a:off x="6923429" y="-2483377"/>
          <a:ext cx="454356" cy="6729984"/>
        </a:xfrm>
        <a:prstGeom prst="round2Same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Phone interview</a:t>
          </a:r>
        </a:p>
      </dsp:txBody>
      <dsp:txXfrm rot="-5400000">
        <a:off x="3785615" y="676617"/>
        <a:ext cx="6707804" cy="409996"/>
      </dsp:txXfrm>
    </dsp:sp>
    <dsp:sp modelId="{E688EDB3-86CD-004E-97AD-6ACD90A87E42}">
      <dsp:nvSpPr>
        <dsp:cNvPr id="0" name=""/>
        <dsp:cNvSpPr/>
      </dsp:nvSpPr>
      <dsp:spPr>
        <a:xfrm>
          <a:off x="0" y="597642"/>
          <a:ext cx="3785616" cy="567945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Research Method</a:t>
          </a:r>
        </a:p>
      </dsp:txBody>
      <dsp:txXfrm>
        <a:off x="27725" y="625367"/>
        <a:ext cx="3730166" cy="512495"/>
      </dsp:txXfrm>
    </dsp:sp>
    <dsp:sp modelId="{E230A90F-2617-3B40-8C50-00EDDE5F5A5D}">
      <dsp:nvSpPr>
        <dsp:cNvPr id="0" name=""/>
        <dsp:cNvSpPr/>
      </dsp:nvSpPr>
      <dsp:spPr>
        <a:xfrm rot="5400000">
          <a:off x="6923429" y="-1887034"/>
          <a:ext cx="454356" cy="6729984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Structured Questioner</a:t>
          </a:r>
        </a:p>
      </dsp:txBody>
      <dsp:txXfrm rot="-5400000">
        <a:off x="3785615" y="1272960"/>
        <a:ext cx="6707804" cy="409996"/>
      </dsp:txXfrm>
    </dsp:sp>
    <dsp:sp modelId="{31BC0EC3-93F7-F14F-9D9C-AE397D4BF42C}">
      <dsp:nvSpPr>
        <dsp:cNvPr id="0" name=""/>
        <dsp:cNvSpPr/>
      </dsp:nvSpPr>
      <dsp:spPr>
        <a:xfrm>
          <a:off x="0" y="1193985"/>
          <a:ext cx="3785616" cy="567945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Study Instrument</a:t>
          </a:r>
        </a:p>
      </dsp:txBody>
      <dsp:txXfrm>
        <a:off x="27725" y="1221710"/>
        <a:ext cx="3730166" cy="512495"/>
      </dsp:txXfrm>
    </dsp:sp>
    <dsp:sp modelId="{27DD50B4-12CD-C74E-99C2-3DD2D525FF5C}">
      <dsp:nvSpPr>
        <dsp:cNvPr id="0" name=""/>
        <dsp:cNvSpPr/>
      </dsp:nvSpPr>
      <dsp:spPr>
        <a:xfrm rot="5400000">
          <a:off x="6923429" y="-1290690"/>
          <a:ext cx="454356" cy="6729984"/>
        </a:xfrm>
        <a:prstGeom prst="round2Same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Population of Georgia </a:t>
          </a:r>
          <a:r>
            <a:rPr lang="ka-GE" sz="2100" kern="1200" dirty="0"/>
            <a:t>(18+)</a:t>
          </a:r>
          <a:endParaRPr lang="en-US" sz="2100" kern="1200" dirty="0"/>
        </a:p>
      </dsp:txBody>
      <dsp:txXfrm rot="-5400000">
        <a:off x="3785615" y="1869304"/>
        <a:ext cx="6707804" cy="409996"/>
      </dsp:txXfrm>
    </dsp:sp>
    <dsp:sp modelId="{5D29FD13-BC4D-E342-8ED4-A88344D9C257}">
      <dsp:nvSpPr>
        <dsp:cNvPr id="0" name=""/>
        <dsp:cNvSpPr/>
      </dsp:nvSpPr>
      <dsp:spPr>
        <a:xfrm>
          <a:off x="0" y="1790328"/>
          <a:ext cx="3785616" cy="567945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Study Population</a:t>
          </a:r>
        </a:p>
      </dsp:txBody>
      <dsp:txXfrm>
        <a:off x="27725" y="1818053"/>
        <a:ext cx="3730166" cy="512495"/>
      </dsp:txXfrm>
    </dsp:sp>
    <dsp:sp modelId="{2BB927BF-0178-9C4D-8B3C-92C468B27292}">
      <dsp:nvSpPr>
        <dsp:cNvPr id="0" name=""/>
        <dsp:cNvSpPr/>
      </dsp:nvSpPr>
      <dsp:spPr>
        <a:xfrm rot="5400000">
          <a:off x="6923429" y="-694347"/>
          <a:ext cx="454356" cy="6729984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Multivariate Stratified Random Sampling</a:t>
          </a:r>
        </a:p>
      </dsp:txBody>
      <dsp:txXfrm rot="-5400000">
        <a:off x="3785615" y="2465647"/>
        <a:ext cx="6707804" cy="409996"/>
      </dsp:txXfrm>
    </dsp:sp>
    <dsp:sp modelId="{034AB96F-0733-964A-BF2B-2926A41D913D}">
      <dsp:nvSpPr>
        <dsp:cNvPr id="0" name=""/>
        <dsp:cNvSpPr/>
      </dsp:nvSpPr>
      <dsp:spPr>
        <a:xfrm>
          <a:off x="0" y="2386671"/>
          <a:ext cx="3785616" cy="56794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Selection</a:t>
          </a:r>
        </a:p>
      </dsp:txBody>
      <dsp:txXfrm>
        <a:off x="27725" y="2414396"/>
        <a:ext cx="3730166" cy="51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0.00844</cdr:x>
      <cdr:y>0.45431</cdr:y>
    </cdr:from>
    <cdr:to>
      <cdr:x>0.1075</cdr:x>
      <cdr:y>0.52629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ED44FEFA-D2F6-5F48-8EBB-222DB92A4FBB}"/>
            </a:ext>
          </a:extLst>
        </cdr:cNvPr>
        <cdr:cNvSpPr txBox="1"/>
      </cdr:nvSpPr>
      <cdr:spPr>
        <a:xfrm xmlns:a="http://schemas.openxmlformats.org/drawingml/2006/main">
          <a:off x="88749" y="1942430"/>
          <a:ext cx="1041700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400" dirty="0">
              <a:solidFill>
                <a:schemeClr val="bg1"/>
              </a:solidFill>
            </a:rPr>
            <a:t>Male</a:t>
          </a:r>
        </a:p>
      </cdr:txBody>
    </cdr:sp>
  </cdr:relSizeAnchor>
  <cdr:relSizeAnchor xmlns:cdr="http://schemas.openxmlformats.org/drawingml/2006/chartDrawing">
    <cdr:from>
      <cdr:x>0.00844</cdr:x>
      <cdr:y>0.68777</cdr:y>
    </cdr:from>
    <cdr:to>
      <cdr:x>0.1075</cdr:x>
      <cdr:y>0.75976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ED44FEFA-D2F6-5F48-8EBB-222DB92A4FBB}"/>
            </a:ext>
          </a:extLst>
        </cdr:cNvPr>
        <cdr:cNvSpPr txBox="1"/>
      </cdr:nvSpPr>
      <cdr:spPr>
        <a:xfrm xmlns:a="http://schemas.openxmlformats.org/drawingml/2006/main">
          <a:off x="88749" y="2940631"/>
          <a:ext cx="1041700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E" sz="1400" dirty="0">
              <a:solidFill>
                <a:schemeClr val="bg1"/>
              </a:solidFill>
            </a:rPr>
            <a:t>Both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1EBEF6A-61E4-4454-8382-280C33780577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C44FE66-2299-4B5E-BF57-C2E136DD8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E6619D7-B231-4424-AFF3-C8B7C926F2EE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3B3999D-C2E6-4169-89C2-0A0D680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ა) 11 რეგიონში (თბილისის ჩათვლით) რესპონდენტები გადანაწილებულია მოსახლეობის ზომის პროპორციულად; </a:t>
            </a:r>
          </a:p>
          <a:p>
            <a:r>
              <a:rPr lang="ka-G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ბ) მოსახლეობის ზომის პროპორცია დაცულია, ასევე, რეგიონებში შემავალ სტრატებში</a:t>
            </a:r>
            <a:r>
              <a:rPr lang="x-none" dirty="0">
                <a:effectLst/>
              </a:rPr>
              <a:t> </a:t>
            </a:r>
            <a:r>
              <a:rPr lang="ka-GE" dirty="0">
                <a:effectLst/>
              </a:rPr>
              <a:t> 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999D-C2E6-4169-89C2-0A0D68006C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3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82102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56098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0936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81350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47552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44320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21544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256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75885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1017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9863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9259F-EFD8-46AC-9668-03936B3CC645}" type="datetimeFigureOut">
              <a:rPr lang="ka-GE" smtClean="0"/>
              <a:pPr/>
              <a:t>05.05.21</a:t>
            </a:fld>
            <a:endParaRPr lang="ka-G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a-G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A317-2C67-4111-B0D7-C9FB65AF789E}" type="slidenum">
              <a:rPr lang="ka-GE" smtClean="0"/>
              <a:pPr/>
              <a:t>‹#›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334732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7F1A37-58FC-471C-9E48-AF5B84E95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52" y="4547098"/>
            <a:ext cx="4559474" cy="1867968"/>
          </a:xfrm>
        </p:spPr>
        <p:txBody>
          <a:bodyPr>
            <a:noAutofit/>
          </a:bodyPr>
          <a:lstStyle/>
          <a:p>
            <a:pPr marL="109728"/>
            <a:r>
              <a:rPr lang="en-US" sz="2000" b="1" u="sng" dirty="0">
                <a:solidFill>
                  <a:schemeClr val="tx2"/>
                </a:solidFill>
                <a:cs typeface="Arial" pitchFamily="34" charset="0"/>
              </a:rPr>
              <a:t>Ana Dekanosidze</a:t>
            </a:r>
            <a:endParaRPr lang="ka-GE" sz="2000" b="1" u="sng" dirty="0">
              <a:solidFill>
                <a:schemeClr val="tx2"/>
              </a:solidFill>
              <a:cs typeface="Arial" pitchFamily="34" charset="0"/>
            </a:endParaRPr>
          </a:p>
          <a:p>
            <a:pPr marL="109728"/>
            <a:r>
              <a:rPr lang="en-US" sz="1400" b="1" i="1" dirty="0">
                <a:solidFill>
                  <a:schemeClr val="tx2"/>
                </a:solidFill>
                <a:cs typeface="Arial" pitchFamily="34" charset="0"/>
              </a:rPr>
              <a:t>Non-communicable Diseases Department</a:t>
            </a:r>
            <a:endParaRPr lang="ka-GE" sz="1400" b="1" i="1" dirty="0">
              <a:solidFill>
                <a:schemeClr val="tx2"/>
              </a:solidFill>
              <a:cs typeface="Arial" pitchFamily="34" charset="0"/>
            </a:endParaRPr>
          </a:p>
          <a:p>
            <a:pPr marL="109728"/>
            <a:r>
              <a:rPr lang="en-US" sz="1400" b="1" dirty="0">
                <a:solidFill>
                  <a:schemeClr val="tx2"/>
                </a:solidFill>
                <a:cs typeface="Arial" pitchFamily="34" charset="0"/>
              </a:rPr>
              <a:t>National Center for Disease Control and Public Health</a:t>
            </a:r>
            <a:endParaRPr lang="ka-GE" sz="1400" b="1" dirty="0">
              <a:solidFill>
                <a:schemeClr val="tx2"/>
              </a:solidFill>
              <a:cs typeface="Arial" pitchFamily="34" charset="0"/>
            </a:endParaRPr>
          </a:p>
          <a:p>
            <a:pPr marL="109728"/>
            <a:r>
              <a:rPr lang="en-US" sz="1200" b="1" dirty="0">
                <a:solidFill>
                  <a:schemeClr val="tx2"/>
                </a:solidFill>
                <a:cs typeface="Arial" pitchFamily="34" charset="0"/>
              </a:rPr>
              <a:t>December</a:t>
            </a:r>
            <a:r>
              <a:rPr lang="ka-GE" sz="1200" b="1" dirty="0">
                <a:solidFill>
                  <a:schemeClr val="tx2"/>
                </a:solidFill>
                <a:cs typeface="Arial" pitchFamily="34" charset="0"/>
              </a:rPr>
              <a:t>, 2020</a:t>
            </a:r>
            <a:endParaRPr lang="en-US" sz="1200" b="1" dirty="0">
              <a:solidFill>
                <a:schemeClr val="tx2"/>
              </a:solidFill>
              <a:cs typeface="Arial" pitchFamily="34" charset="0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D1032-91E4-1E48-8CA2-01E982872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"/>
          <a:stretch/>
        </p:blipFill>
        <p:spPr>
          <a:xfrm rot="5400000">
            <a:off x="5284973" y="-112771"/>
            <a:ext cx="6137753" cy="6363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088D3A1-092F-7C4D-8A56-D24C105DD7B4}"/>
              </a:ext>
            </a:extLst>
          </p:cNvPr>
          <p:cNvSpPr txBox="1">
            <a:spLocks/>
          </p:cNvSpPr>
          <p:nvPr/>
        </p:nvSpPr>
        <p:spPr>
          <a:xfrm>
            <a:off x="313152" y="785308"/>
            <a:ext cx="4559474" cy="2936838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/>
            <a:endParaRPr lang="ka-GE" sz="5400" b="1" dirty="0">
              <a:solidFill>
                <a:srgbClr val="002060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cs typeface="Calibri" panose="020F0502020204030204" pitchFamily="34" charset="0"/>
            </a:endParaRPr>
          </a:p>
          <a:p>
            <a:pPr marL="109728"/>
            <a:r>
              <a:rPr lang="en-US" sz="5400" b="1" dirty="0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Public Support Study on Banning Smoking in Taxies</a:t>
            </a:r>
            <a:endParaRPr lang="ka-GE" sz="5400" b="1" dirty="0">
              <a:solidFill>
                <a:srgbClr val="002060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cs typeface="Calibri" panose="020F0502020204030204" pitchFamily="34" charset="0"/>
            </a:endParaRPr>
          </a:p>
          <a:p>
            <a:pPr marL="109728"/>
            <a:r>
              <a:rPr lang="ka-GE" sz="5400" b="1" dirty="0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  <a:cs typeface="Calibri" panose="020F0502020204030204" pitchFamily="34" charset="0"/>
              </a:rPr>
              <a:t>2020</a:t>
            </a:r>
            <a:endParaRPr lang="en-US" sz="5400" b="1" dirty="0">
              <a:solidFill>
                <a:srgbClr val="002060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400" b="1" dirty="0">
              <a:solidFill>
                <a:srgbClr val="002060"/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7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A5BE-839C-C54E-8A50-946C0F59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Are you satisfied with total ban of smoking in public transport?</a:t>
            </a:r>
            <a:endParaRPr lang="x-none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C83886-91F1-1048-996B-F19A8F002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241693"/>
              </p:ext>
            </p:extLst>
          </p:nvPr>
        </p:nvGraphicFramePr>
        <p:xfrm>
          <a:off x="838200" y="1866287"/>
          <a:ext cx="5359400" cy="426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BC7F96-F50F-D741-9090-4554BBAC5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659020"/>
              </p:ext>
            </p:extLst>
          </p:nvPr>
        </p:nvGraphicFramePr>
        <p:xfrm>
          <a:off x="6197600" y="1866287"/>
          <a:ext cx="5359400" cy="426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198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116" y="2264490"/>
            <a:ext cx="5219178" cy="1606453"/>
          </a:xfrm>
          <a:ln w="28575"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ka-GE" b="1" i="1" dirty="0">
                <a:solidFill>
                  <a:srgbClr val="002060"/>
                </a:solidFill>
              </a:rPr>
            </a:br>
            <a:r>
              <a:rPr lang="en-US" b="1" i="1" dirty="0">
                <a:solidFill>
                  <a:srgbClr val="002060"/>
                </a:solidFill>
              </a:rPr>
              <a:t>Thank you very much for your attention</a:t>
            </a:r>
            <a:r>
              <a:rPr lang="ka-GE" b="1" i="1" dirty="0">
                <a:solidFill>
                  <a:srgbClr val="002060"/>
                </a:solidFill>
              </a:rPr>
              <a:t>!</a:t>
            </a:r>
            <a:br>
              <a:rPr lang="ka-GE" b="1" i="1" dirty="0">
                <a:solidFill>
                  <a:srgbClr val="002060"/>
                </a:solidFill>
              </a:rPr>
            </a:b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F3040-7478-FC44-841F-447B92E4C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6859" cy="6135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B4287-845C-184E-8221-951EC08E7494}"/>
              </a:ext>
            </a:extLst>
          </p:cNvPr>
          <p:cNvSpPr txBox="1"/>
          <p:nvPr/>
        </p:nvSpPr>
        <p:spPr>
          <a:xfrm>
            <a:off x="1827948" y="4830183"/>
            <a:ext cx="243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a.dekanosidze@ncdc.ge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4273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5C86-90DA-5F41-B27B-258ABA5B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Methods</a:t>
            </a:r>
            <a:endParaRPr lang="x-none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0EBD27EC-9D4C-784B-9092-4CAF7BCC0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51587"/>
              </p:ext>
            </p:extLst>
          </p:nvPr>
        </p:nvGraphicFramePr>
        <p:xfrm>
          <a:off x="838200" y="1603384"/>
          <a:ext cx="10515600" cy="295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80F68EB-18A6-074A-9ECD-129EE4AE5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1356"/>
              </p:ext>
            </p:extLst>
          </p:nvPr>
        </p:nvGraphicFramePr>
        <p:xfrm>
          <a:off x="1365250" y="4676623"/>
          <a:ext cx="9461500" cy="127967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416300">
                  <a:extLst>
                    <a:ext uri="{9D8B030D-6E8A-4147-A177-3AD203B41FA5}">
                      <a16:colId xmlns:a16="http://schemas.microsoft.com/office/drawing/2014/main" val="35803391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27964578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1342274777"/>
                    </a:ext>
                  </a:extLst>
                </a:gridCol>
              </a:tblGrid>
              <a:tr h="50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Type of Settlement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Interviews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Standard Deviation (95% Confidence Interval)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685956"/>
                  </a:ext>
                </a:extLst>
              </a:tr>
              <a:tr h="25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City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373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5.1%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062073"/>
                  </a:ext>
                </a:extLst>
              </a:tr>
              <a:tr h="25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Village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304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5.5%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0026"/>
                  </a:ext>
                </a:extLst>
              </a:tr>
              <a:tr h="25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Capital city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>
                          <a:effectLst/>
                        </a:rPr>
                        <a:t>324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a-GE" sz="1400" dirty="0">
                          <a:effectLst/>
                        </a:rPr>
                        <a:t>5.4%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054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9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29CF-2133-C74D-998F-002CC167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Are you smoking or have you ever smoked any type of tobacco?</a:t>
            </a:r>
            <a:endParaRPr lang="x-none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E28D71-ABA7-3C4B-B545-86C4D5A59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126068"/>
              </p:ext>
            </p:extLst>
          </p:nvPr>
        </p:nvGraphicFramePr>
        <p:xfrm>
          <a:off x="838200" y="1910413"/>
          <a:ext cx="4917140" cy="413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9CA042-CFF0-BF45-95B4-A477F3D12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730992"/>
              </p:ext>
            </p:extLst>
          </p:nvPr>
        </p:nvGraphicFramePr>
        <p:xfrm>
          <a:off x="6357471" y="1690692"/>
          <a:ext cx="4996329" cy="435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57EF9E-E50A-9945-B77B-85C0FD7BFD60}"/>
              </a:ext>
            </a:extLst>
          </p:cNvPr>
          <p:cNvSpPr txBox="1"/>
          <p:nvPr/>
        </p:nvSpPr>
        <p:spPr>
          <a:xfrm>
            <a:off x="1624405" y="1990165"/>
            <a:ext cx="4202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C95E7-75E9-9E48-B00B-5BCD0649D8ED}"/>
              </a:ext>
            </a:extLst>
          </p:cNvPr>
          <p:cNvSpPr txBox="1"/>
          <p:nvPr/>
        </p:nvSpPr>
        <p:spPr>
          <a:xfrm>
            <a:off x="2281246" y="1990165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8E877-4CEE-AF4C-ACF4-09983967D4E3}"/>
              </a:ext>
            </a:extLst>
          </p:cNvPr>
          <p:cNvSpPr txBox="1"/>
          <p:nvPr/>
        </p:nvSpPr>
        <p:spPr>
          <a:xfrm>
            <a:off x="2791956" y="1990165"/>
            <a:ext cx="10592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quit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E4835-81BF-FE46-B0AD-7591A8367DF6}"/>
              </a:ext>
            </a:extLst>
          </p:cNvPr>
          <p:cNvSpPr txBox="1"/>
          <p:nvPr/>
        </p:nvSpPr>
        <p:spPr>
          <a:xfrm>
            <a:off x="4128256" y="1990165"/>
            <a:ext cx="11635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57449-9988-AB43-860B-A4CA88EE4431}"/>
              </a:ext>
            </a:extLst>
          </p:cNvPr>
          <p:cNvSpPr txBox="1"/>
          <p:nvPr/>
        </p:nvSpPr>
        <p:spPr>
          <a:xfrm>
            <a:off x="7542903" y="5412889"/>
            <a:ext cx="4202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0FB6AE-0679-8548-9CCC-0F755952FDA3}"/>
              </a:ext>
            </a:extLst>
          </p:cNvPr>
          <p:cNvSpPr txBox="1"/>
          <p:nvPr/>
        </p:nvSpPr>
        <p:spPr>
          <a:xfrm>
            <a:off x="8882728" y="5412888"/>
            <a:ext cx="3946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A078-1A07-F14B-9E10-FF00B84A0CFB}"/>
              </a:ext>
            </a:extLst>
          </p:cNvPr>
          <p:cNvSpPr txBox="1"/>
          <p:nvPr/>
        </p:nvSpPr>
        <p:spPr>
          <a:xfrm>
            <a:off x="9986847" y="5416169"/>
            <a:ext cx="1136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quit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681668-4C44-9E4D-B4C8-7DD3E4087C05}"/>
              </a:ext>
            </a:extLst>
          </p:cNvPr>
          <p:cNvSpPr txBox="1"/>
          <p:nvPr/>
        </p:nvSpPr>
        <p:spPr>
          <a:xfrm>
            <a:off x="7897632" y="5720665"/>
            <a:ext cx="877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9698D-BA63-534F-83A5-90669EB33DA9}"/>
              </a:ext>
            </a:extLst>
          </p:cNvPr>
          <p:cNvSpPr txBox="1"/>
          <p:nvPr/>
        </p:nvSpPr>
        <p:spPr>
          <a:xfrm>
            <a:off x="9005099" y="5696745"/>
            <a:ext cx="9817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35182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D445-AFBB-2345-AC09-BC8FB49D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Do you think secondhand smoke is harmful?</a:t>
            </a:r>
            <a:endParaRPr lang="x-none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1A0827-E7F1-4A4A-894A-537075C25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734296"/>
              </p:ext>
            </p:extLst>
          </p:nvPr>
        </p:nvGraphicFramePr>
        <p:xfrm>
          <a:off x="838200" y="1778767"/>
          <a:ext cx="10515600" cy="427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6E4743-0DE8-594C-A0D4-2E66E97141E9}"/>
              </a:ext>
            </a:extLst>
          </p:cNvPr>
          <p:cNvSpPr txBox="1"/>
          <p:nvPr/>
        </p:nvSpPr>
        <p:spPr>
          <a:xfrm>
            <a:off x="6002766" y="5663511"/>
            <a:ext cx="420243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en-GE" sz="1400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4FEFA-D2F6-5F48-8EBB-222DB92A4FBB}"/>
              </a:ext>
            </a:extLst>
          </p:cNvPr>
          <p:cNvSpPr txBox="1"/>
          <p:nvPr/>
        </p:nvSpPr>
        <p:spPr>
          <a:xfrm>
            <a:off x="926949" y="2749982"/>
            <a:ext cx="1041700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E" sz="1400" dirty="0">
                <a:solidFill>
                  <a:schemeClr val="bg1"/>
                </a:solidFill>
              </a:rPr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181916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DD55-D714-E740-B3D5-874CCDFC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Have you ever smoked in a taxi? </a:t>
            </a:r>
            <a:r>
              <a:rPr lang="ka-GE" sz="2000" b="1" dirty="0">
                <a:solidFill>
                  <a:srgbClr val="002060"/>
                </a:solidFill>
              </a:rPr>
              <a:t>(</a:t>
            </a:r>
            <a:r>
              <a:rPr lang="en-US" sz="2000" b="1" dirty="0">
                <a:solidFill>
                  <a:srgbClr val="002060"/>
                </a:solidFill>
              </a:rPr>
              <a:t>among smokers</a:t>
            </a:r>
            <a:r>
              <a:rPr lang="ka-GE" sz="2000" b="1" dirty="0">
                <a:solidFill>
                  <a:srgbClr val="002060"/>
                </a:solidFill>
              </a:rPr>
              <a:t>)</a:t>
            </a:r>
            <a:endParaRPr lang="x-none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24FBA47-CC91-C54B-B851-162C74B3F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033364"/>
              </p:ext>
            </p:extLst>
          </p:nvPr>
        </p:nvGraphicFramePr>
        <p:xfrm>
          <a:off x="1333052" y="1787510"/>
          <a:ext cx="4658958" cy="4272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5F90735-2FB8-1E4D-A051-130B72928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086739"/>
              </p:ext>
            </p:extLst>
          </p:nvPr>
        </p:nvGraphicFramePr>
        <p:xfrm>
          <a:off x="6534076" y="1269402"/>
          <a:ext cx="5105698" cy="540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2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F89B-0090-B941-BCEA-AE186A5B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Have you asked the driver for permission?  </a:t>
            </a:r>
            <a:endParaRPr lang="x-non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76F6506-0D4B-ED40-9DAD-4E7D71509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708670"/>
              </p:ext>
            </p:extLst>
          </p:nvPr>
        </p:nvGraphicFramePr>
        <p:xfrm>
          <a:off x="838200" y="179335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73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2C7B-64CF-484B-AD61-7F0DF5D3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22" y="649716"/>
            <a:ext cx="6153373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Has anyone smoked in a taxi in your presence? </a:t>
            </a:r>
            <a:endParaRPr lang="x-non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9BDC41-65FD-144A-8237-72AF1916A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80692"/>
              </p:ext>
            </p:extLst>
          </p:nvPr>
        </p:nvGraphicFramePr>
        <p:xfrm>
          <a:off x="870470" y="2355926"/>
          <a:ext cx="5146643" cy="375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F44E022-EC18-984B-9EC0-0107AD6DE590}"/>
              </a:ext>
            </a:extLst>
          </p:cNvPr>
          <p:cNvSpPr txBox="1">
            <a:spLocks/>
          </p:cNvSpPr>
          <p:nvPr/>
        </p:nvSpPr>
        <p:spPr>
          <a:xfrm>
            <a:off x="6382872" y="649716"/>
            <a:ext cx="54976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Has tobacco smoke bothered you in a taxi?</a:t>
            </a:r>
            <a:endParaRPr lang="x-none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8B6DFE-A464-3440-900F-EEF09431A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174560"/>
              </p:ext>
            </p:extLst>
          </p:nvPr>
        </p:nvGraphicFramePr>
        <p:xfrm>
          <a:off x="6174888" y="2355926"/>
          <a:ext cx="5362539" cy="3755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79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A5D8-FA1B-7143-A03F-2108A187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Do you support smoking ban in taxies?</a:t>
            </a:r>
            <a:endParaRPr lang="x-non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638013-B140-A94A-9A87-BF20085876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402361"/>
              </p:ext>
            </p:extLst>
          </p:nvPr>
        </p:nvGraphicFramePr>
        <p:xfrm>
          <a:off x="210458" y="1725118"/>
          <a:ext cx="566782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042457B-837D-A641-A432-7FEEF969C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992315"/>
              </p:ext>
            </p:extLst>
          </p:nvPr>
        </p:nvGraphicFramePr>
        <p:xfrm>
          <a:off x="5878286" y="1725118"/>
          <a:ext cx="614317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813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046D-2D54-EF43-9BE9-958F62C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0"/>
            <a:ext cx="10515600" cy="1259278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02060"/>
                </a:solidFill>
              </a:rPr>
              <a:t>Do you support smoking ban in private vehicles when minors are present?</a:t>
            </a:r>
            <a:endParaRPr lang="x-none" sz="4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04BEFB-7651-7D44-869C-56E0563684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7131"/>
              </p:ext>
            </p:extLst>
          </p:nvPr>
        </p:nvGraphicFramePr>
        <p:xfrm>
          <a:off x="275258" y="2104571"/>
          <a:ext cx="5820741" cy="399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E191BFC-0E64-8A45-A44C-6086DAEA6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083315"/>
              </p:ext>
            </p:extLst>
          </p:nvPr>
        </p:nvGraphicFramePr>
        <p:xfrm>
          <a:off x="6095999" y="2104571"/>
          <a:ext cx="5820741" cy="4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98816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accent5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16666</TotalTime>
  <Words>269</Words>
  <Application>Microsoft Macintosh PowerPoint</Application>
  <PresentationFormat>Widescreen</PresentationFormat>
  <Paragraphs>81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1_Office Theme</vt:lpstr>
      <vt:lpstr>PowerPoint Presentation</vt:lpstr>
      <vt:lpstr>Methods</vt:lpstr>
      <vt:lpstr>Are you smoking or have you ever smoked any type of tobacco?</vt:lpstr>
      <vt:lpstr>Do you think secondhand smoke is harmful?</vt:lpstr>
      <vt:lpstr>Have you ever smoked in a taxi? (among smokers)</vt:lpstr>
      <vt:lpstr>Have you asked the driver for permission?  </vt:lpstr>
      <vt:lpstr>Has anyone smoked in a taxi in your presence? </vt:lpstr>
      <vt:lpstr>Do you support smoking ban in taxies?</vt:lpstr>
      <vt:lpstr>Do you support smoking ban in private vehicles when minors are present?</vt:lpstr>
      <vt:lpstr>Are you satisfied with total ban of smoking in public transport?</vt:lpstr>
      <vt:lpstr> Thank you very much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Natia Kakutia</dc:creator>
  <cp:lastModifiedBy>Ana Dekanosidze</cp:lastModifiedBy>
  <cp:revision>545</cp:revision>
  <cp:lastPrinted>2020-11-19T12:54:53Z</cp:lastPrinted>
  <dcterms:created xsi:type="dcterms:W3CDTF">2017-07-19T07:11:50Z</dcterms:created>
  <dcterms:modified xsi:type="dcterms:W3CDTF">2021-05-05T07:03:46Z</dcterms:modified>
</cp:coreProperties>
</file>