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9" r:id="rId2"/>
    <p:sldId id="390" r:id="rId3"/>
    <p:sldId id="343" r:id="rId4"/>
    <p:sldId id="347" r:id="rId5"/>
    <p:sldId id="350" r:id="rId6"/>
    <p:sldId id="351" r:id="rId7"/>
    <p:sldId id="353" r:id="rId8"/>
    <p:sldId id="349" r:id="rId9"/>
    <p:sldId id="352" r:id="rId10"/>
    <p:sldId id="380" r:id="rId11"/>
    <p:sldId id="381" r:id="rId12"/>
    <p:sldId id="382" r:id="rId13"/>
    <p:sldId id="383" r:id="rId14"/>
    <p:sldId id="387" r:id="rId15"/>
    <p:sldId id="355" r:id="rId16"/>
    <p:sldId id="357" r:id="rId17"/>
    <p:sldId id="356" r:id="rId18"/>
    <p:sldId id="358" r:id="rId19"/>
    <p:sldId id="359" r:id="rId20"/>
    <p:sldId id="360" r:id="rId21"/>
    <p:sldId id="361" r:id="rId22"/>
    <p:sldId id="362" r:id="rId23"/>
    <p:sldId id="344" r:id="rId24"/>
    <p:sldId id="363" r:id="rId25"/>
    <p:sldId id="264" r:id="rId26"/>
    <p:sldId id="331" r:id="rId27"/>
    <p:sldId id="365" r:id="rId28"/>
    <p:sldId id="364" r:id="rId29"/>
    <p:sldId id="388" r:id="rId30"/>
    <p:sldId id="389" r:id="rId31"/>
    <p:sldId id="372" r:id="rId32"/>
    <p:sldId id="373" r:id="rId33"/>
    <p:sldId id="374" r:id="rId34"/>
    <p:sldId id="375" r:id="rId35"/>
    <p:sldId id="376" r:id="rId36"/>
    <p:sldId id="377" r:id="rId37"/>
    <p:sldId id="386" r:id="rId38"/>
    <p:sldId id="385" r:id="rId39"/>
    <p:sldId id="384" r:id="rId40"/>
    <p:sldId id="379"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2404" userDrawn="1">
          <p15:clr>
            <a:srgbClr val="A4A3A4"/>
          </p15:clr>
        </p15:guide>
        <p15:guide id="3" orient="horz" pos="1979" userDrawn="1">
          <p15:clr>
            <a:srgbClr val="A4A3A4"/>
          </p15:clr>
        </p15:guide>
        <p15:guide id="4" pos="5488" userDrawn="1">
          <p15:clr>
            <a:srgbClr val="000000"/>
          </p15:clr>
        </p15:guide>
        <p15:guide id="5" orient="horz" pos="4042" userDrawn="1">
          <p15:clr>
            <a:srgbClr val="A4A3A4"/>
          </p15:clr>
        </p15:guide>
        <p15:guide id="6" orient="horz" pos="1525" userDrawn="1">
          <p15:clr>
            <a:srgbClr val="A4A3A4"/>
          </p15:clr>
        </p15:guide>
        <p15:guide id="7" pos="3878" userDrawn="1">
          <p15:clr>
            <a:srgbClr val="A4A3A4"/>
          </p15:clr>
        </p15:guide>
        <p15:guide id="8" pos="249" userDrawn="1">
          <p15:clr>
            <a:srgbClr val="000000"/>
          </p15:clr>
        </p15:guide>
        <p15:guide id="9" pos="3991" userDrawn="1">
          <p15:clr>
            <a:srgbClr val="A4A3A4"/>
          </p15:clr>
        </p15:guide>
        <p15:guide id="10" pos="2290" userDrawn="1">
          <p15:clr>
            <a:srgbClr val="A4A3A4"/>
          </p15:clr>
        </p15:guide>
        <p15:guide id="11" orient="horz" pos="1706" userDrawn="1">
          <p15:clr>
            <a:srgbClr val="A4A3A4"/>
          </p15:clr>
        </p15:guide>
        <p15:guide id="12" pos="839" userDrawn="1">
          <p15:clr>
            <a:srgbClr val="A4A3A4"/>
          </p15:clr>
        </p15:guide>
        <p15:guide id="13" orient="horz" pos="3838" userDrawn="1">
          <p15:clr>
            <a:srgbClr val="000000"/>
          </p15:clr>
        </p15:guide>
        <p15:guide id="14" orient="horz" pos="731" userDrawn="1">
          <p15:clr>
            <a:srgbClr val="000000"/>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Hancock" initials="JH" lastIdx="1" clrIdx="0">
    <p:extLst>
      <p:ext uri="{19B8F6BF-5375-455C-9EA6-DF929625EA0E}">
        <p15:presenceInfo xmlns:p15="http://schemas.microsoft.com/office/powerpoint/2012/main" userId="S::jah68@st-andrews.ac.uk::4474145b-96a6-4186-be2c-d976a751ee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56"/>
    <a:srgbClr val="E4E4E5"/>
    <a:srgbClr val="0088CB"/>
    <a:srgbClr val="E17297"/>
    <a:srgbClr val="69B659"/>
    <a:srgbClr val="44546A"/>
    <a:srgbClr val="FFD35E"/>
    <a:srgbClr val="FCC845"/>
    <a:srgbClr val="47BDFF"/>
    <a:srgbClr val="009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0" autoAdjust="0"/>
    <p:restoredTop sz="78613" autoAdjust="0"/>
  </p:normalViewPr>
  <p:slideViewPr>
    <p:cSldViewPr snapToGrid="0" snapToObjects="1">
      <p:cViewPr varScale="1">
        <p:scale>
          <a:sx n="91" d="100"/>
          <a:sy n="91" d="100"/>
        </p:scale>
        <p:origin x="2268" y="90"/>
      </p:cViewPr>
      <p:guideLst>
        <p:guide orient="horz" pos="3702"/>
        <p:guide pos="2404"/>
        <p:guide orient="horz" pos="1979"/>
        <p:guide pos="5488"/>
        <p:guide orient="horz" pos="4042"/>
        <p:guide orient="horz" pos="1525"/>
        <p:guide pos="3878"/>
        <p:guide pos="249"/>
        <p:guide pos="3991"/>
        <p:guide pos="2290"/>
        <p:guide orient="horz" pos="1706"/>
        <p:guide pos="839"/>
        <p:guide orient="horz" pos="3838"/>
        <p:guide orient="horz" pos="731"/>
      </p:guideLst>
    </p:cSldViewPr>
  </p:slideViewPr>
  <p:outlineViewPr>
    <p:cViewPr>
      <p:scale>
        <a:sx n="33" d="100"/>
        <a:sy n="33" d="100"/>
      </p:scale>
      <p:origin x="0" y="-24150"/>
    </p:cViewPr>
  </p:outlineViewPr>
  <p:notesTextViewPr>
    <p:cViewPr>
      <p:scale>
        <a:sx n="1" d="1"/>
        <a:sy n="1" d="1"/>
      </p:scale>
      <p:origin x="0" y="0"/>
    </p:cViewPr>
  </p:notesTextViewPr>
  <p:sorterViewPr>
    <p:cViewPr>
      <p:scale>
        <a:sx n="70" d="100"/>
        <a:sy n="70" d="100"/>
      </p:scale>
      <p:origin x="0" y="-1074"/>
    </p:cViewPr>
  </p:sorterViewPr>
  <p:notesViewPr>
    <p:cSldViewPr snapToGrid="0" snapToObjects="1">
      <p:cViewPr>
        <p:scale>
          <a:sx n="66" d="100"/>
          <a:sy n="66" d="100"/>
        </p:scale>
        <p:origin x="-2748" y="-15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shengelia\Desktop\Nino%20Buadz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r>
              <a:rPr lang="ka-GE">
                <a:solidFill>
                  <a:schemeClr val="tx1"/>
                </a:solidFill>
              </a:rPr>
              <a:t>ჭარბწონიანობა განსახლების მიხედვით</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სულ</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ქალაქი</c:v>
                </c:pt>
                <c:pt idx="1">
                  <c:v>რაიონული ცენტრი/დაბა</c:v>
                </c:pt>
              </c:strCache>
            </c:strRef>
          </c:cat>
          <c:val>
            <c:numRef>
              <c:f>Sheet1!$B$2:$B$3</c:f>
              <c:numCache>
                <c:formatCode>General</c:formatCode>
                <c:ptCount val="2"/>
                <c:pt idx="0">
                  <c:v>20.6</c:v>
                </c:pt>
                <c:pt idx="1">
                  <c:v>25.7</c:v>
                </c:pt>
              </c:numCache>
            </c:numRef>
          </c:val>
        </c:ser>
        <c:ser>
          <c:idx val="1"/>
          <c:order val="1"/>
          <c:tx>
            <c:strRef>
              <c:f>Sheet1!$C$1</c:f>
              <c:strCache>
                <c:ptCount val="1"/>
                <c:pt idx="0">
                  <c:v>გოგო</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ქალაქი</c:v>
                </c:pt>
                <c:pt idx="1">
                  <c:v>რაიონული ცენტრი/დაბა</c:v>
                </c:pt>
              </c:strCache>
            </c:strRef>
          </c:cat>
          <c:val>
            <c:numRef>
              <c:f>Sheet1!$C$2:$C$3</c:f>
              <c:numCache>
                <c:formatCode>General</c:formatCode>
                <c:ptCount val="2"/>
                <c:pt idx="0">
                  <c:v>18.3</c:v>
                </c:pt>
                <c:pt idx="1">
                  <c:v>24.4</c:v>
                </c:pt>
              </c:numCache>
            </c:numRef>
          </c:val>
        </c:ser>
        <c:ser>
          <c:idx val="2"/>
          <c:order val="2"/>
          <c:tx>
            <c:strRef>
              <c:f>Sheet1!$D$1</c:f>
              <c:strCache>
                <c:ptCount val="1"/>
                <c:pt idx="0">
                  <c:v>ბიჭი</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ქალაქი</c:v>
                </c:pt>
                <c:pt idx="1">
                  <c:v>რაიონული ცენტრი/დაბა</c:v>
                </c:pt>
              </c:strCache>
            </c:strRef>
          </c:cat>
          <c:val>
            <c:numRef>
              <c:f>Sheet1!$D$2:$D$3</c:f>
              <c:numCache>
                <c:formatCode>General</c:formatCode>
                <c:ptCount val="2"/>
                <c:pt idx="0">
                  <c:v>22.7</c:v>
                </c:pt>
                <c:pt idx="1">
                  <c:v>27.1</c:v>
                </c:pt>
              </c:numCache>
            </c:numRef>
          </c:val>
        </c:ser>
        <c:dLbls>
          <c:showLegendKey val="0"/>
          <c:showVal val="0"/>
          <c:showCatName val="0"/>
          <c:showSerName val="0"/>
          <c:showPercent val="0"/>
          <c:showBubbleSize val="0"/>
        </c:dLbls>
        <c:gapWidth val="227"/>
        <c:overlap val="-48"/>
        <c:axId val="-1689819952"/>
        <c:axId val="-1689814512"/>
      </c:barChart>
      <c:catAx>
        <c:axId val="-16898199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89814512"/>
        <c:crosses val="autoZero"/>
        <c:auto val="1"/>
        <c:lblAlgn val="ctr"/>
        <c:lblOffset val="100"/>
        <c:noMultiLvlLbl val="0"/>
      </c:catAx>
      <c:valAx>
        <c:axId val="-1689814512"/>
        <c:scaling>
          <c:orientation val="minMax"/>
        </c:scaling>
        <c:delete val="1"/>
        <c:axPos val="b"/>
        <c:numFmt formatCode="General" sourceLinked="1"/>
        <c:majorTickMark val="none"/>
        <c:minorTickMark val="none"/>
        <c:tickLblPos val="nextTo"/>
        <c:crossAx val="-1689819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b="1" dirty="0" smtClean="0">
                <a:solidFill>
                  <a:schemeClr val="tx1"/>
                </a:solidFill>
              </a:rPr>
              <a:t>ბავშვები, რომლებიც რეგულარულად საუზმობენ </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  sex</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ბიჭი</c:v>
                </c:pt>
                <c:pt idx="1">
                  <c:v>გოგო</c:v>
                </c:pt>
              </c:strCache>
            </c:strRef>
          </c:cat>
          <c:val>
            <c:numRef>
              <c:f>Sheet1!$B$2:$B$3</c:f>
              <c:numCache>
                <c:formatCode>0.00%</c:formatCode>
                <c:ptCount val="2"/>
                <c:pt idx="0">
                  <c:v>0.51200000000000001</c:v>
                </c:pt>
                <c:pt idx="1">
                  <c:v>0.48799999999999999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რეგულარული საუზმე</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არა</c:v>
                </c:pt>
                <c:pt idx="1">
                  <c:v>დიახ</c:v>
                </c:pt>
              </c:strCache>
            </c:strRef>
          </c:cat>
          <c:val>
            <c:numRef>
              <c:f>Sheet1!$B$2:$B$3</c:f>
              <c:numCache>
                <c:formatCode>0.00%</c:formatCode>
                <c:ptCount val="2"/>
                <c:pt idx="0">
                  <c:v>0.159</c:v>
                </c:pt>
                <c:pt idx="1">
                  <c:v>0.84099999999999997</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breakfast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2.4107143535071471E-2"/>
                  <c:y val="-3.568242640499554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ka-GE" dirty="0" smtClean="0"/>
                      <a:t>არასდროს, </a:t>
                    </a:r>
                    <a:fld id="{E205CD2F-1D84-4AA9-AAEB-277108B7806E}" type="VALUE">
                      <a:rPr lang="en-US" baseline="0" smtClean="0"/>
                      <a:pPr>
                        <a:defRPr/>
                      </a:pPr>
                      <a:t>[VALUE]</a:t>
                    </a:fld>
                    <a:endParaRPr lang="ka-GE" dirty="0" smtClean="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ka-GE" dirty="0" smtClean="0"/>
                      <a:t>ზოგჯერ</a:t>
                    </a:r>
                    <a:r>
                      <a:rPr lang="ka-GE" baseline="0" dirty="0" smtClean="0"/>
                      <a:t>, </a:t>
                    </a:r>
                    <a:fld id="{6ECA5AB4-ED59-4EF6-9AE6-68DE1F810966}" type="VALUE">
                      <a:rPr lang="en-US" baseline="0"/>
                      <a:pPr>
                        <a:defRPr>
                          <a:solidFill>
                            <a:schemeClr val="accent1"/>
                          </a:solidFill>
                        </a:defRPr>
                      </a:pPr>
                      <a:t>[VALUE]</a:t>
                    </a:fld>
                    <a:endParaRPr lang="ka-GE" baseline="0" dirty="0" smtClean="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ka-GE" dirty="0" smtClean="0"/>
                      <a:t>უმეტესად</a:t>
                    </a:r>
                    <a:r>
                      <a:rPr lang="ka-GE" baseline="0" dirty="0" smtClean="0"/>
                      <a:t>, </a:t>
                    </a:r>
                    <a:fld id="{EDE34F71-9917-452F-9DF5-03203AFA5BD0}" type="VALUE">
                      <a:rPr lang="en-US" baseline="0"/>
                      <a:pPr>
                        <a:defRPr>
                          <a:solidFill>
                            <a:schemeClr val="accent1"/>
                          </a:solidFill>
                        </a:defRPr>
                      </a:pPr>
                      <a:t>[VALUE]</a:t>
                    </a:fld>
                    <a:endParaRPr lang="ka-GE" baseline="0" dirty="0" smtClean="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ka-GE" dirty="0" smtClean="0"/>
                      <a:t>ყოველდღე</a:t>
                    </a:r>
                    <a:r>
                      <a:rPr lang="ka-GE" baseline="0" dirty="0" smtClean="0"/>
                      <a:t>, </a:t>
                    </a:r>
                    <a:fld id="{480DD585-1263-4D11-9535-4ED6EACFBCB2}" type="VALUE">
                      <a:rPr lang="en-US" baseline="0"/>
                      <a:pPr>
                        <a:defRPr>
                          <a:solidFill>
                            <a:schemeClr val="accent1"/>
                          </a:solidFill>
                        </a:defRPr>
                      </a:pPr>
                      <a:t>[VALUE]</a:t>
                    </a:fld>
                    <a:endParaRPr lang="ka-GE" baseline="0" dirty="0" smtClean="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Never</c:v>
                </c:pt>
                <c:pt idx="1">
                  <c:v>Some days (1-3 days)</c:v>
                </c:pt>
                <c:pt idx="2">
                  <c:v>Most days (4-6 days)</c:v>
                </c:pt>
                <c:pt idx="3">
                  <c:v>Every day</c:v>
                </c:pt>
              </c:strCache>
            </c:strRef>
          </c:cat>
          <c:val>
            <c:numRef>
              <c:f>Sheet1!$B$2:$B$5</c:f>
              <c:numCache>
                <c:formatCode>0%</c:formatCode>
                <c:ptCount val="4"/>
                <c:pt idx="0">
                  <c:v>0.02</c:v>
                </c:pt>
                <c:pt idx="1">
                  <c:v>0.21</c:v>
                </c:pt>
                <c:pt idx="2" formatCode="0.00%">
                  <c:v>0.13700000000000001</c:v>
                </c:pt>
                <c:pt idx="3" formatCode="0.00%">
                  <c:v>0.63400000000000001</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ხილის წვენი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fruit juice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არასდროს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0.00%</c:formatCode>
                <c:ptCount val="5"/>
                <c:pt idx="0">
                  <c:v>0.11700000000000001</c:v>
                </c:pt>
                <c:pt idx="1">
                  <c:v>0.30199999999999999</c:v>
                </c:pt>
                <c:pt idx="2">
                  <c:v>0.34699999999999998</c:v>
                </c:pt>
                <c:pt idx="3">
                  <c:v>0.17399999999999999</c:v>
                </c:pt>
                <c:pt idx="4" formatCode="0%">
                  <c:v>0.06</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b="1"/>
              <a:t>სოიოს რძე</a:t>
            </a:r>
            <a:endParaRPr lang="en-US" b="1"/>
          </a:p>
        </c:rich>
      </c:tx>
      <c:layout>
        <c:manualLayout>
          <c:xMode val="edge"/>
          <c:yMode val="edge"/>
          <c:x val="0.2421663167192234"/>
          <c:y val="6.2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flavoured milk</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არასდროს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0.00%</c:formatCode>
                <c:ptCount val="5"/>
                <c:pt idx="0">
                  <c:v>0.46700000000000003</c:v>
                </c:pt>
                <c:pt idx="1">
                  <c:v>0.22600000000000001</c:v>
                </c:pt>
                <c:pt idx="2">
                  <c:v>0.16600000000000001</c:v>
                </c:pt>
                <c:pt idx="3">
                  <c:v>0.104</c:v>
                </c:pt>
                <c:pt idx="4">
                  <c:v>3.7999999999999999E-2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დიეტური სასმელები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diet drinks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არასოდეს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0.00%</c:formatCode>
                <c:ptCount val="5"/>
                <c:pt idx="0" formatCode="0%">
                  <c:v>0.68100000000000005</c:v>
                </c:pt>
                <c:pt idx="1">
                  <c:v>0.189</c:v>
                </c:pt>
                <c:pt idx="2">
                  <c:v>9.0999999999999998E-2</c:v>
                </c:pt>
                <c:pt idx="3">
                  <c:v>2.9000000000000001E-2</c:v>
                </c:pt>
                <c:pt idx="4" formatCode="0%">
                  <c:v>0.01</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ყველი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cheese</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არასდროს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General</c:formatCode>
                <c:ptCount val="5"/>
                <c:pt idx="0">
                  <c:v>6.2</c:v>
                </c:pt>
                <c:pt idx="1">
                  <c:v>8.5</c:v>
                </c:pt>
                <c:pt idx="2">
                  <c:v>19</c:v>
                </c:pt>
                <c:pt idx="3">
                  <c:v>37.200000000000003</c:v>
                </c:pt>
                <c:pt idx="4">
                  <c:v>29</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ნამცხვრები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ნამცხვარი</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არასოდეს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General</c:formatCode>
                <c:ptCount val="5"/>
                <c:pt idx="0">
                  <c:v>2.9</c:v>
                </c:pt>
                <c:pt idx="1">
                  <c:v>26.4</c:v>
                </c:pt>
                <c:pt idx="2">
                  <c:v>36.9</c:v>
                </c:pt>
                <c:pt idx="3">
                  <c:v>29.2</c:v>
                </c:pt>
                <c:pt idx="4">
                  <c:v>4.7</c:v>
                </c:pt>
              </c:numCache>
            </c:numRef>
          </c:val>
        </c:ser>
        <c:dLbls>
          <c:showLegendKey val="0"/>
          <c:showVal val="0"/>
          <c:showCatName val="0"/>
          <c:showSerName val="0"/>
          <c:showPercent val="0"/>
          <c:showBubbleSize val="0"/>
        </c:dLbls>
        <c:gapWidth val="150"/>
        <c:shape val="box"/>
        <c:axId val="-1374344528"/>
        <c:axId val="-1374342896"/>
        <c:axId val="-1695064464"/>
      </c:bar3DChart>
      <c:catAx>
        <c:axId val="-1374344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74342896"/>
        <c:crosses val="autoZero"/>
        <c:auto val="1"/>
        <c:lblAlgn val="ctr"/>
        <c:lblOffset val="100"/>
        <c:noMultiLvlLbl val="0"/>
      </c:catAx>
      <c:valAx>
        <c:axId val="-1374342896"/>
        <c:scaling>
          <c:orientation val="minMax"/>
        </c:scaling>
        <c:delete val="1"/>
        <c:axPos val="l"/>
        <c:numFmt formatCode="General" sourceLinked="1"/>
        <c:majorTickMark val="none"/>
        <c:minorTickMark val="none"/>
        <c:tickLblPos val="nextTo"/>
        <c:crossAx val="-1374344528"/>
        <c:crosses val="autoZero"/>
        <c:crossBetween val="between"/>
      </c:valAx>
      <c:serAx>
        <c:axId val="-1695064464"/>
        <c:scaling>
          <c:orientation val="minMax"/>
        </c:scaling>
        <c:delete val="1"/>
        <c:axPos val="b"/>
        <c:majorTickMark val="none"/>
        <c:minorTickMark val="none"/>
        <c:tickLblPos val="nextTo"/>
        <c:crossAx val="-1374342896"/>
        <c:crosses val="autoZero"/>
      </c:ser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პიცა</a:t>
            </a:r>
            <a:endParaRPr lang="en-US"/>
          </a:p>
        </c:rich>
      </c:tx>
      <c:layout>
        <c:manualLayout>
          <c:xMode val="edge"/>
          <c:yMode val="edge"/>
          <c:x val="0.38694855627935837"/>
          <c:y val="3.66161564156530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2"/>
              <c:layout>
                <c:manualLayout>
                  <c:x val="4.7947411736399843E-3"/>
                  <c:y val="-7.689269283204758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არასოდეს</c:v>
                </c:pt>
                <c:pt idx="1">
                  <c:v>შვიათად ვიდრე კვირაში 1-ხელ</c:v>
                </c:pt>
                <c:pt idx="2">
                  <c:v>ზოგჯერ (1-3 დღე)</c:v>
                </c:pt>
                <c:pt idx="3">
                  <c:v>ხშირათ (4-6 დღე)</c:v>
                </c:pt>
                <c:pt idx="4">
                  <c:v>ყოველდღე</c:v>
                </c:pt>
              </c:strCache>
            </c:strRef>
          </c:cat>
          <c:val>
            <c:numRef>
              <c:f>Sheet1!$B$2:$B$6</c:f>
              <c:numCache>
                <c:formatCode>0.00%</c:formatCode>
                <c:ptCount val="5"/>
                <c:pt idx="0">
                  <c:v>3.3000000000000002E-2</c:v>
                </c:pt>
                <c:pt idx="1">
                  <c:v>0.23200000000000001</c:v>
                </c:pt>
                <c:pt idx="2">
                  <c:v>0.314</c:v>
                </c:pt>
                <c:pt idx="3">
                  <c:v>0.33700000000000002</c:v>
                </c:pt>
                <c:pt idx="4">
                  <c:v>8.4000000000000005E-2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უალკოჰოლო სასმელები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soft drinks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არასოდეს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General</c:formatCode>
                <c:ptCount val="5"/>
                <c:pt idx="0">
                  <c:v>12.2</c:v>
                </c:pt>
                <c:pt idx="1">
                  <c:v>33.4</c:v>
                </c:pt>
                <c:pt idx="2">
                  <c:v>29.2</c:v>
                </c:pt>
                <c:pt idx="3">
                  <c:v>19</c:v>
                </c:pt>
                <c:pt idx="4">
                  <c:v>6.2</c:v>
                </c:pt>
              </c:numCache>
            </c:numRef>
          </c:val>
        </c:ser>
        <c:dLbls>
          <c:showLegendKey val="0"/>
          <c:showVal val="0"/>
          <c:showCatName val="0"/>
          <c:showSerName val="0"/>
          <c:showPercent val="0"/>
          <c:showBubbleSize val="0"/>
        </c:dLbls>
        <c:gapWidth val="150"/>
        <c:shape val="box"/>
        <c:axId val="-1615181536"/>
        <c:axId val="-1615172288"/>
        <c:axId val="-1695062592"/>
      </c:bar3DChart>
      <c:catAx>
        <c:axId val="-1615181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15172288"/>
        <c:crosses val="autoZero"/>
        <c:auto val="1"/>
        <c:lblAlgn val="ctr"/>
        <c:lblOffset val="100"/>
        <c:noMultiLvlLbl val="0"/>
      </c:catAx>
      <c:valAx>
        <c:axId val="-1615172288"/>
        <c:scaling>
          <c:orientation val="minMax"/>
        </c:scaling>
        <c:delete val="1"/>
        <c:axPos val="l"/>
        <c:numFmt formatCode="General" sourceLinked="1"/>
        <c:majorTickMark val="none"/>
        <c:minorTickMark val="none"/>
        <c:tickLblPos val="nextTo"/>
        <c:crossAx val="-1615181536"/>
        <c:crosses val="autoZero"/>
        <c:crossBetween val="between"/>
      </c:valAx>
      <c:serAx>
        <c:axId val="-1695062592"/>
        <c:scaling>
          <c:orientation val="minMax"/>
        </c:scaling>
        <c:delete val="1"/>
        <c:axPos val="b"/>
        <c:majorTickMark val="none"/>
        <c:minorTickMark val="none"/>
        <c:tickLblPos val="nextTo"/>
        <c:crossAx val="-1615172288"/>
        <c:crosses val="autoZero"/>
      </c:ser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ბიჭი</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26.1</c:v>
                </c:pt>
              </c:numCache>
            </c:numRef>
          </c:val>
        </c:ser>
        <c:ser>
          <c:idx val="1"/>
          <c:order val="1"/>
          <c:tx>
            <c:strRef>
              <c:f>Sheet1!$C$1</c:f>
              <c:strCache>
                <c:ptCount val="1"/>
                <c:pt idx="0">
                  <c:v>გოგო</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22.1</c:v>
                </c:pt>
              </c:numCache>
            </c:numRef>
          </c:val>
        </c:ser>
        <c:dLbls>
          <c:showLegendKey val="0"/>
          <c:showVal val="0"/>
          <c:showCatName val="0"/>
          <c:showSerName val="0"/>
          <c:showPercent val="0"/>
          <c:showBubbleSize val="0"/>
        </c:dLbls>
        <c:gapWidth val="227"/>
        <c:overlap val="-48"/>
        <c:axId val="-1689819408"/>
        <c:axId val="-1689810704"/>
      </c:barChart>
      <c:catAx>
        <c:axId val="-1689819408"/>
        <c:scaling>
          <c:orientation val="minMax"/>
        </c:scaling>
        <c:delete val="1"/>
        <c:axPos val="l"/>
        <c:numFmt formatCode="General" sourceLinked="1"/>
        <c:majorTickMark val="out"/>
        <c:minorTickMark val="none"/>
        <c:tickLblPos val="nextTo"/>
        <c:crossAx val="-1689810704"/>
        <c:crosses val="autoZero"/>
        <c:auto val="1"/>
        <c:lblAlgn val="ctr"/>
        <c:lblOffset val="100"/>
        <c:noMultiLvlLbl val="0"/>
      </c:catAx>
      <c:valAx>
        <c:axId val="-1689810704"/>
        <c:scaling>
          <c:orientation val="minMax"/>
        </c:scaling>
        <c:delete val="1"/>
        <c:axPos val="b"/>
        <c:numFmt formatCode="General" sourceLinked="1"/>
        <c:majorTickMark val="none"/>
        <c:minorTickMark val="none"/>
        <c:tickLblPos val="nextTo"/>
        <c:crossAx val="-1689819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ka-GE"/>
              <a:t>ჩიფსი</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chips nuts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არასოდეს</c:v>
                </c:pt>
                <c:pt idx="1">
                  <c:v>იშვიათად ვიდრე კვირაში 1-ხელ</c:v>
                </c:pt>
                <c:pt idx="2">
                  <c:v>ზოგჯერ (1-3 დღე)</c:v>
                </c:pt>
                <c:pt idx="3">
                  <c:v>ხშირად (4-6 დღე)</c:v>
                </c:pt>
                <c:pt idx="4">
                  <c:v>ყოველდღე</c:v>
                </c:pt>
              </c:strCache>
            </c:strRef>
          </c:cat>
          <c:val>
            <c:numRef>
              <c:f>Sheet1!$B$2:$B$6</c:f>
              <c:numCache>
                <c:formatCode>General</c:formatCode>
                <c:ptCount val="5"/>
                <c:pt idx="0">
                  <c:v>16</c:v>
                </c:pt>
                <c:pt idx="1">
                  <c:v>40.5</c:v>
                </c:pt>
                <c:pt idx="2">
                  <c:v>25.6</c:v>
                </c:pt>
                <c:pt idx="3">
                  <c:v>14.9</c:v>
                </c:pt>
                <c:pt idx="4">
                  <c:v>3</c:v>
                </c:pt>
              </c:numCache>
            </c:numRef>
          </c:val>
        </c:ser>
        <c:dLbls>
          <c:showLegendKey val="0"/>
          <c:showVal val="0"/>
          <c:showCatName val="0"/>
          <c:showSerName val="0"/>
          <c:showPercent val="0"/>
          <c:showBubbleSize val="0"/>
        </c:dLbls>
        <c:gapWidth val="219"/>
        <c:overlap val="-27"/>
        <c:axId val="-1615176096"/>
        <c:axId val="-1615171744"/>
      </c:barChart>
      <c:catAx>
        <c:axId val="-161517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15171744"/>
        <c:crosses val="autoZero"/>
        <c:auto val="1"/>
        <c:lblAlgn val="ctr"/>
        <c:lblOffset val="100"/>
        <c:noMultiLvlLbl val="0"/>
      </c:catAx>
      <c:valAx>
        <c:axId val="-1615171744"/>
        <c:scaling>
          <c:orientation val="minMax"/>
        </c:scaling>
        <c:delete val="1"/>
        <c:axPos val="l"/>
        <c:numFmt formatCode="General" sourceLinked="1"/>
        <c:majorTickMark val="none"/>
        <c:minorTickMark val="none"/>
        <c:tickLblPos val="nextTo"/>
        <c:crossAx val="-161517609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მანძილი</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1 კილომეტრზე ნაკლები</c:v>
                </c:pt>
                <c:pt idx="1">
                  <c:v>1-2 კილომეტრი</c:v>
                </c:pt>
                <c:pt idx="2">
                  <c:v>3-4 კილომეტრი</c:v>
                </c:pt>
                <c:pt idx="3">
                  <c:v>5-6 კილომეტრი</c:v>
                </c:pt>
                <c:pt idx="4">
                  <c:v> 6 კილომეტრზე მეტი</c:v>
                </c:pt>
              </c:strCache>
            </c:strRef>
          </c:cat>
          <c:val>
            <c:numRef>
              <c:f>Sheet1!$B$2:$B$6</c:f>
              <c:numCache>
                <c:formatCode>0.00%</c:formatCode>
                <c:ptCount val="5"/>
                <c:pt idx="0">
                  <c:v>0.503</c:v>
                </c:pt>
                <c:pt idx="1">
                  <c:v>0.27300000000000002</c:v>
                </c:pt>
                <c:pt idx="2" formatCode="0%">
                  <c:v>0.12</c:v>
                </c:pt>
                <c:pt idx="3">
                  <c:v>5.0999999999999997E-2</c:v>
                </c:pt>
                <c:pt idx="4">
                  <c:v>5.1999999999999998E-2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ტრანსპორტი</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ფეხით</c:v>
                </c:pt>
                <c:pt idx="1">
                  <c:v>ველოსიპეტით ან სკუტერით</c:v>
                </c:pt>
                <c:pt idx="2">
                  <c:v>სკოლის ავტობუსით ან საზოგადოებრივი ტრანსპორტით</c:v>
                </c:pt>
              </c:strCache>
            </c:strRef>
          </c:cat>
          <c:val>
            <c:numRef>
              <c:f>Sheet1!$B$2:$B$4</c:f>
              <c:numCache>
                <c:formatCode>0.00%</c:formatCode>
                <c:ptCount val="3"/>
                <c:pt idx="0">
                  <c:v>0.48299999999999998</c:v>
                </c:pt>
                <c:pt idx="1">
                  <c:v>0.39400000000000002</c:v>
                </c:pt>
                <c:pt idx="2">
                  <c:v>0.123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ka-GE" b="1" dirty="0" smtClean="0">
                <a:solidFill>
                  <a:schemeClr val="tx1"/>
                </a:solidFill>
              </a:rPr>
              <a:t>სპორტული კლუბები</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sport clubs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დიახ</c:v>
                </c:pt>
                <c:pt idx="1">
                  <c:v>არა</c:v>
                </c:pt>
              </c:strCache>
            </c:strRef>
          </c:cat>
          <c:val>
            <c:numRef>
              <c:f>Sheet1!$B$2:$B$3</c:f>
              <c:numCache>
                <c:formatCode>0.00%</c:formatCode>
                <c:ptCount val="2"/>
                <c:pt idx="0">
                  <c:v>0.49399999999999999</c:v>
                </c:pt>
                <c:pt idx="1">
                  <c:v>0.50600000000000001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ka-GE" b="1" dirty="0" smtClean="0">
                <a:solidFill>
                  <a:schemeClr val="tx1"/>
                </a:solidFill>
                <a:latin typeface="Sylfaen" panose="010A0502050306030303" pitchFamily="18" charset="0"/>
              </a:rPr>
              <a:t>სახლს</a:t>
            </a:r>
            <a:r>
              <a:rPr lang="ka-GE" b="1" baseline="0" dirty="0" smtClean="0">
                <a:solidFill>
                  <a:schemeClr val="tx1"/>
                </a:solidFill>
                <a:latin typeface="Sylfaen" panose="010A0502050306030303" pitchFamily="18" charset="0"/>
              </a:rPr>
              <a:t> გარეთ </a:t>
            </a:r>
            <a:r>
              <a:rPr lang="ka-GE" b="1" dirty="0" smtClean="0">
                <a:solidFill>
                  <a:schemeClr val="tx1"/>
                </a:solidFill>
                <a:latin typeface="Sylfaen" panose="010A0502050306030303" pitchFamily="18" charset="0"/>
              </a:rPr>
              <a:t>თამაში კვირის</a:t>
            </a:r>
            <a:r>
              <a:rPr lang="ka-GE" b="1" baseline="0" dirty="0" smtClean="0">
                <a:solidFill>
                  <a:schemeClr val="tx1"/>
                </a:solidFill>
                <a:latin typeface="Sylfaen" panose="010A0502050306030303" pitchFamily="18" charset="0"/>
              </a:rPr>
              <a:t> მანძილზე</a:t>
            </a:r>
            <a:endParaRPr lang="en-US" b="1" dirty="0">
              <a:solidFill>
                <a:schemeClr val="tx1"/>
              </a:solidFill>
              <a:latin typeface="Sylfaen" panose="010A05020503060303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playing outside weekdays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საერთოდ არა</c:v>
                </c:pt>
                <c:pt idx="1">
                  <c:v>1 საათი კვირაში</c:v>
                </c:pt>
                <c:pt idx="2">
                  <c:v>დაახლოები1 საათი დღეში</c:v>
                </c:pt>
                <c:pt idx="3">
                  <c:v>დაახლოები 2 საათი დღეში</c:v>
                </c:pt>
                <c:pt idx="4">
                  <c:v>დაახლოები3 საათი  და მეტი დღეში</c:v>
                </c:pt>
              </c:strCache>
            </c:strRef>
          </c:cat>
          <c:val>
            <c:numRef>
              <c:f>Sheet1!$B$2:$B$6</c:f>
              <c:numCache>
                <c:formatCode>0.00%</c:formatCode>
                <c:ptCount val="5"/>
                <c:pt idx="0">
                  <c:v>1.7000000000000001E-2</c:v>
                </c:pt>
                <c:pt idx="1">
                  <c:v>0.112</c:v>
                </c:pt>
                <c:pt idx="2">
                  <c:v>0.24299999999999999</c:v>
                </c:pt>
                <c:pt idx="3">
                  <c:v>0.42199999999999999</c:v>
                </c:pt>
                <c:pt idx="4">
                  <c:v>0.20699999999999999</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75000"/>
                  </a:schemeClr>
                </a:solidFill>
                <a:latin typeface="+mn-lt"/>
                <a:ea typeface="+mn-ea"/>
                <a:cs typeface="+mn-cs"/>
              </a:defRPr>
            </a:pPr>
            <a:r>
              <a:rPr lang="ka-GE" b="1"/>
              <a:t>ინფორმაცია ოჯახის წევრების წნევის შესახებ</a:t>
            </a:r>
            <a:endParaRPr lang="en-US" b="1"/>
          </a:p>
        </c:rich>
      </c:tx>
      <c:layout>
        <c:manualLayout>
          <c:xMode val="edge"/>
          <c:yMode val="edge"/>
          <c:x val="0.20468027210884351"/>
          <c:y val="2.28353948620361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7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househould blood pressure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დიახ</c:v>
                </c:pt>
                <c:pt idx="1">
                  <c:v>არა</c:v>
                </c:pt>
              </c:strCache>
            </c:strRef>
          </c:cat>
          <c:val>
            <c:numRef>
              <c:f>Sheet1!$B$2:$B$4</c:f>
              <c:numCache>
                <c:formatCode>0.00%</c:formatCode>
                <c:ptCount val="3"/>
                <c:pt idx="0">
                  <c:v>0.23599999999999999</c:v>
                </c:pt>
                <c:pt idx="1">
                  <c:v>0.71899999999999997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50" baseline="0">
                <a:solidFill>
                  <a:schemeClr val="tx1">
                    <a:lumMod val="75000"/>
                  </a:schemeClr>
                </a:solidFill>
                <a:latin typeface="+mn-lt"/>
                <a:ea typeface="+mn-ea"/>
                <a:cs typeface="+mn-cs"/>
              </a:defRPr>
            </a:pPr>
            <a:r>
              <a:rPr lang="ka-GE"/>
              <a:t>დედის წონა</a:t>
            </a:r>
            <a:endParaRPr lang="en-US"/>
          </a:p>
        </c:rich>
      </c:tx>
      <c:overlay val="0"/>
      <c:spPr>
        <a:noFill/>
        <a:ln>
          <a:noFill/>
        </a:ln>
        <a:effectLst/>
      </c:spPr>
      <c:txPr>
        <a:bodyPr rot="0" spcFirstLastPara="1" vertOverflow="ellipsis" vert="horz" wrap="square" anchor="ctr" anchorCtr="1"/>
        <a:lstStyle/>
        <a:p>
          <a:pPr>
            <a:defRPr sz="1800" b="1" i="0" u="none" strike="noStrike" kern="1200" cap="none" spc="50" baseline="0">
              <a:solidFill>
                <a:schemeClr val="tx1">
                  <a:lumMod val="7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ჭარბი წონა</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რაიონული ცენტრი/დაბა</c:v>
                </c:pt>
                <c:pt idx="1">
                  <c:v>ქალაქი</c:v>
                </c:pt>
              </c:strCache>
            </c:strRef>
          </c:cat>
          <c:val>
            <c:numRef>
              <c:f>Sheet1!$B$2:$B$3</c:f>
              <c:numCache>
                <c:formatCode>0.00%</c:formatCode>
                <c:ptCount val="2"/>
                <c:pt idx="0">
                  <c:v>9.2999999999999999E-2</c:v>
                </c:pt>
                <c:pt idx="1">
                  <c:v>0.113</c:v>
                </c:pt>
              </c:numCache>
            </c:numRef>
          </c:val>
        </c:ser>
        <c:ser>
          <c:idx val="1"/>
          <c:order val="1"/>
          <c:tx>
            <c:strRef>
              <c:f>Sheet1!$C$1</c:f>
              <c:strCache>
                <c:ptCount val="1"/>
                <c:pt idx="0">
                  <c:v>სიმსუქნის წინა პერიოდი</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რაიონული ცენტრი/დაბა</c:v>
                </c:pt>
                <c:pt idx="1">
                  <c:v>ქალაქი</c:v>
                </c:pt>
              </c:strCache>
            </c:strRef>
          </c:cat>
          <c:val>
            <c:numRef>
              <c:f>Sheet1!$C$2:$C$3</c:f>
              <c:numCache>
                <c:formatCode>0.00%</c:formatCode>
                <c:ptCount val="2"/>
                <c:pt idx="0">
                  <c:v>0.23100000000000001</c:v>
                </c:pt>
                <c:pt idx="1">
                  <c:v>0.25600000000000001</c:v>
                </c:pt>
              </c:numCache>
            </c:numRef>
          </c:val>
        </c:ser>
        <c:ser>
          <c:idx val="2"/>
          <c:order val="2"/>
          <c:tx>
            <c:strRef>
              <c:f>Sheet1!$D$1</c:f>
              <c:strCache>
                <c:ptCount val="1"/>
                <c:pt idx="0">
                  <c:v>ნორმალური წონა</c:v>
                </c:pt>
              </c:strCache>
            </c:strRef>
          </c:tx>
          <c:spPr>
            <a:noFill/>
            <a:ln w="25400" cap="flat" cmpd="sng" algn="ctr">
              <a:solidFill>
                <a:schemeClr val="accent3"/>
              </a:solidFill>
              <a:miter lim="800000"/>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რაიონული ცენტრი/დაბა</c:v>
                </c:pt>
                <c:pt idx="1">
                  <c:v>ქალაქი</c:v>
                </c:pt>
              </c:strCache>
            </c:strRef>
          </c:cat>
          <c:val>
            <c:numRef>
              <c:f>Sheet1!$D$2:$D$3</c:f>
              <c:numCache>
                <c:formatCode>0.00%</c:formatCode>
                <c:ptCount val="2"/>
                <c:pt idx="0">
                  <c:v>0.67600000000000005</c:v>
                </c:pt>
                <c:pt idx="1">
                  <c:v>0.63100000000000001</c:v>
                </c:pt>
              </c:numCache>
            </c:numRef>
          </c:val>
        </c:ser>
        <c:dLbls>
          <c:showLegendKey val="0"/>
          <c:showVal val="0"/>
          <c:showCatName val="0"/>
          <c:showSerName val="0"/>
          <c:showPercent val="0"/>
          <c:showBubbleSize val="0"/>
        </c:dLbls>
        <c:gapWidth val="227"/>
        <c:overlap val="-48"/>
        <c:axId val="-1370952448"/>
        <c:axId val="-1370951360"/>
      </c:barChart>
      <c:catAx>
        <c:axId val="-13709524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crossAx val="-1370951360"/>
        <c:crosses val="autoZero"/>
        <c:auto val="1"/>
        <c:lblAlgn val="ctr"/>
        <c:lblOffset val="100"/>
        <c:noMultiLvlLbl val="0"/>
      </c:catAx>
      <c:valAx>
        <c:axId val="-1370951360"/>
        <c:scaling>
          <c:orientation val="minMax"/>
        </c:scaling>
        <c:delete val="1"/>
        <c:axPos val="b"/>
        <c:numFmt formatCode="0.00%" sourceLinked="1"/>
        <c:majorTickMark val="none"/>
        <c:minorTickMark val="none"/>
        <c:tickLblPos val="nextTo"/>
        <c:crossAx val="-1370952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lumMod val="75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50" baseline="0">
                <a:solidFill>
                  <a:schemeClr val="tx1">
                    <a:lumMod val="75000"/>
                  </a:schemeClr>
                </a:solidFill>
                <a:latin typeface="+mn-lt"/>
                <a:ea typeface="+mn-ea"/>
                <a:cs typeface="+mn-cs"/>
              </a:defRPr>
            </a:pPr>
            <a:r>
              <a:rPr lang="ka-GE" b="1"/>
              <a:t>მამის წონა</a:t>
            </a:r>
            <a:endParaRPr lang="en-US" b="1"/>
          </a:p>
        </c:rich>
      </c:tx>
      <c:overlay val="0"/>
      <c:spPr>
        <a:noFill/>
        <a:ln>
          <a:noFill/>
        </a:ln>
        <a:effectLst/>
      </c:spPr>
      <c:txPr>
        <a:bodyPr rot="0" spcFirstLastPara="1" vertOverflow="ellipsis" vert="horz" wrap="square" anchor="ctr" anchorCtr="1"/>
        <a:lstStyle/>
        <a:p>
          <a:pPr>
            <a:defRPr sz="1800" b="1" i="0" u="none" strike="noStrike" kern="1200" cap="none" spc="50" baseline="0">
              <a:solidFill>
                <a:schemeClr val="tx1">
                  <a:lumMod val="7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ქალაქი</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ჭარბი წონა</c:v>
                </c:pt>
                <c:pt idx="1">
                  <c:v>სიმსუქნის წინა პერიოდი</c:v>
                </c:pt>
                <c:pt idx="2">
                  <c:v>ნორმალურო წონა</c:v>
                </c:pt>
              </c:strCache>
            </c:strRef>
          </c:cat>
          <c:val>
            <c:numRef>
              <c:f>Sheet1!$B$2:$B$4</c:f>
              <c:numCache>
                <c:formatCode>0.00%</c:formatCode>
                <c:ptCount val="3"/>
                <c:pt idx="0">
                  <c:v>0.41399999999999998</c:v>
                </c:pt>
                <c:pt idx="1">
                  <c:v>0.39300000000000002</c:v>
                </c:pt>
                <c:pt idx="2">
                  <c:v>0.19400000000000001</c:v>
                </c:pt>
              </c:numCache>
            </c:numRef>
          </c:val>
        </c:ser>
        <c:ser>
          <c:idx val="1"/>
          <c:order val="1"/>
          <c:tx>
            <c:strRef>
              <c:f>Sheet1!$C$1</c:f>
              <c:strCache>
                <c:ptCount val="1"/>
                <c:pt idx="0">
                  <c:v>რაიონული ცენრტი/დაბა</c:v>
                </c:pt>
              </c:strCache>
            </c:strRef>
          </c:tx>
          <c:spPr>
            <a:noFill/>
            <a:ln w="25400" cap="flat" cmpd="sng" algn="ctr">
              <a:solidFill>
                <a:schemeClr val="accent2"/>
              </a:solidFill>
              <a:miter lim="800000"/>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ჭარბი წონა</c:v>
                </c:pt>
                <c:pt idx="1">
                  <c:v>სიმსუქნის წინა პერიოდი</c:v>
                </c:pt>
                <c:pt idx="2">
                  <c:v>ნორმალურო წონა</c:v>
                </c:pt>
              </c:strCache>
            </c:strRef>
          </c:cat>
          <c:val>
            <c:numRef>
              <c:f>Sheet1!$C$2:$C$4</c:f>
              <c:numCache>
                <c:formatCode>0.00%</c:formatCode>
                <c:ptCount val="3"/>
                <c:pt idx="0" formatCode="0%">
                  <c:v>0.32</c:v>
                </c:pt>
                <c:pt idx="1">
                  <c:v>0.44400000000000001</c:v>
                </c:pt>
                <c:pt idx="2">
                  <c:v>0.23499999999999999</c:v>
                </c:pt>
              </c:numCache>
            </c:numRef>
          </c:val>
        </c:ser>
        <c:dLbls>
          <c:showLegendKey val="0"/>
          <c:showVal val="0"/>
          <c:showCatName val="0"/>
          <c:showSerName val="0"/>
          <c:showPercent val="0"/>
          <c:showBubbleSize val="0"/>
        </c:dLbls>
        <c:gapWidth val="227"/>
        <c:overlap val="-48"/>
        <c:axId val="-1884613648"/>
        <c:axId val="-1884606576"/>
      </c:barChart>
      <c:catAx>
        <c:axId val="-188461364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crossAx val="-1884606576"/>
        <c:crosses val="autoZero"/>
        <c:auto val="1"/>
        <c:lblAlgn val="ctr"/>
        <c:lblOffset val="100"/>
        <c:noMultiLvlLbl val="0"/>
      </c:catAx>
      <c:valAx>
        <c:axId val="-1884606576"/>
        <c:scaling>
          <c:orientation val="minMax"/>
        </c:scaling>
        <c:delete val="1"/>
        <c:axPos val="b"/>
        <c:numFmt formatCode="0.00%" sourceLinked="1"/>
        <c:majorTickMark val="none"/>
        <c:minorTickMark val="none"/>
        <c:tickLblPos val="nextTo"/>
        <c:crossAx val="-1884613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75000"/>
                  </a:schemeClr>
                </a:solidFill>
                <a:latin typeface="+mn-lt"/>
                <a:ea typeface="+mn-ea"/>
                <a:cs typeface="+mn-cs"/>
              </a:defRPr>
            </a:pPr>
            <a:r>
              <a:rPr lang="ka-GE"/>
              <a:t>სკოლის სათამაშო მოედანი</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დია</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0"/>
              <c:layout>
                <c:manualLayout>
                  <c:x val="-6.9444444444444024E-3"/>
                  <c:y val="-1.1964129483814524E-2"/>
                </c:manualLayout>
              </c:layout>
              <c:tx>
                <c:rich>
                  <a:bodyPr/>
                  <a:lstStyle/>
                  <a:p>
                    <a:fld id="{BEFDB97E-6BDD-4508-A68C-0B1AB7D93BD8}"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Valid Percent</c:v>
                </c:pt>
              </c:strCache>
            </c:strRef>
          </c:cat>
          <c:val>
            <c:numRef>
              <c:f>Sheet1!$B$2</c:f>
              <c:numCache>
                <c:formatCode>General</c:formatCode>
                <c:ptCount val="1"/>
                <c:pt idx="0">
                  <c:v>82.6</c:v>
                </c:pt>
              </c:numCache>
            </c:numRef>
          </c:val>
        </c:ser>
        <c:ser>
          <c:idx val="1"/>
          <c:order val="1"/>
          <c:tx>
            <c:strRef>
              <c:f>Sheet1!$C$1</c:f>
              <c:strCache>
                <c:ptCount val="1"/>
                <c:pt idx="0">
                  <c:v>არა</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2.0833333333333419E-2"/>
                  <c:y val="-4.3710161229846271E-2"/>
                </c:manualLayout>
              </c:layout>
              <c:tx>
                <c:rich>
                  <a:bodyPr/>
                  <a:lstStyle/>
                  <a:p>
                    <a:fld id="{FB4F2184-6468-4E52-B327-A0BD47A81682}" type="VALUE">
                      <a:rPr lang="en-US"/>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Valid Percent</c:v>
                </c:pt>
              </c:strCache>
            </c:strRef>
          </c:cat>
          <c:val>
            <c:numRef>
              <c:f>Sheet1!$C$2</c:f>
              <c:numCache>
                <c:formatCode>General</c:formatCode>
                <c:ptCount val="1"/>
                <c:pt idx="0">
                  <c:v>17.399999999999999</c:v>
                </c:pt>
              </c:numCache>
            </c:numRef>
          </c:val>
        </c:ser>
        <c:dLbls>
          <c:dLblPos val="inEnd"/>
          <c:showLegendKey val="0"/>
          <c:showVal val="1"/>
          <c:showCatName val="0"/>
          <c:showSerName val="0"/>
          <c:showPercent val="0"/>
          <c:showBubbleSize val="0"/>
        </c:dLbls>
        <c:gapWidth val="164"/>
        <c:overlap val="-22"/>
        <c:axId val="-1884612016"/>
        <c:axId val="-1884603856"/>
      </c:barChart>
      <c:catAx>
        <c:axId val="-1884612016"/>
        <c:scaling>
          <c:orientation val="minMax"/>
        </c:scaling>
        <c:delete val="1"/>
        <c:axPos val="b"/>
        <c:numFmt formatCode="General" sourceLinked="1"/>
        <c:majorTickMark val="none"/>
        <c:minorTickMark val="none"/>
        <c:tickLblPos val="nextTo"/>
        <c:crossAx val="-1884603856"/>
        <c:crosses val="autoZero"/>
        <c:auto val="1"/>
        <c:lblAlgn val="ctr"/>
        <c:lblOffset val="100"/>
        <c:noMultiLvlLbl val="0"/>
      </c:catAx>
      <c:valAx>
        <c:axId val="-1884603856"/>
        <c:scaling>
          <c:orientation val="minMax"/>
        </c:scaling>
        <c:delete val="1"/>
        <c:axPos val="l"/>
        <c:numFmt formatCode="General" sourceLinked="1"/>
        <c:majorTickMark val="none"/>
        <c:minorTickMark val="none"/>
        <c:tickLblPos val="nextTo"/>
        <c:crossAx val="-1884612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50" normalizeH="0" baseline="0">
                <a:solidFill>
                  <a:schemeClr val="tx1">
                    <a:lumMod val="75000"/>
                  </a:schemeClr>
                </a:solidFill>
                <a:latin typeface="+mj-lt"/>
                <a:ea typeface="+mj-ea"/>
                <a:cs typeface="+mj-cs"/>
              </a:defRPr>
            </a:pPr>
            <a:r>
              <a:rPr lang="ka-GE"/>
              <a:t>სკოლის შიგნით სპორტული დარბაზი</a:t>
            </a:r>
            <a:endParaRPr lang="en-US"/>
          </a:p>
        </c:rich>
      </c:tx>
      <c:overlay val="0"/>
      <c:spPr>
        <a:noFill/>
        <a:ln>
          <a:noFill/>
        </a:ln>
        <a:effectLst/>
      </c:spPr>
      <c:txPr>
        <a:bodyPr rot="0" spcFirstLastPara="1" vertOverflow="ellipsis" vert="horz" wrap="square" anchor="ctr" anchorCtr="1"/>
        <a:lstStyle/>
        <a:p>
          <a:pPr>
            <a:defRPr sz="1600" b="1" i="0" u="none" strike="noStrike" kern="1200" cap="none" spc="50" normalizeH="0" baseline="0">
              <a:solidFill>
                <a:schemeClr val="tx1">
                  <a:lumMod val="7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დიახ</c:v>
                </c:pt>
              </c:strCache>
            </c:strRef>
          </c:tx>
          <c:spPr>
            <a:solidFill>
              <a:schemeClr val="accent2">
                <a:alpha val="70000"/>
              </a:schemeClr>
            </a:solidFill>
            <a:ln>
              <a:noFill/>
            </a:ln>
            <a:effectLst/>
          </c:spPr>
          <c:invertIfNegative val="0"/>
          <c:dLbls>
            <c:dLbl>
              <c:idx val="0"/>
              <c:tx>
                <c:rich>
                  <a:bodyPr/>
                  <a:lstStyle/>
                  <a:p>
                    <a:fld id="{B69F9F41-5E8C-41A7-AE3C-131E74EAA0A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2</c:v>
                </c:pt>
              </c:strCache>
            </c:strRef>
          </c:cat>
          <c:val>
            <c:numRef>
              <c:f>Sheet1!$B$2</c:f>
              <c:numCache>
                <c:formatCode>General</c:formatCode>
                <c:ptCount val="1"/>
                <c:pt idx="0">
                  <c:v>76.400000000000006</c:v>
                </c:pt>
              </c:numCache>
            </c:numRef>
          </c:val>
        </c:ser>
        <c:ser>
          <c:idx val="1"/>
          <c:order val="1"/>
          <c:tx>
            <c:strRef>
              <c:f>Sheet1!$C$1</c:f>
              <c:strCache>
                <c:ptCount val="1"/>
                <c:pt idx="0">
                  <c:v>არა</c:v>
                </c:pt>
              </c:strCache>
            </c:strRef>
          </c:tx>
          <c:spPr>
            <a:solidFill>
              <a:schemeClr val="accent4">
                <a:alpha val="70000"/>
              </a:schemeClr>
            </a:solidFill>
            <a:ln>
              <a:noFill/>
            </a:ln>
            <a:effectLst/>
          </c:spPr>
          <c:invertIfNegative val="0"/>
          <c:dLbls>
            <c:dLbl>
              <c:idx val="0"/>
              <c:tx>
                <c:rich>
                  <a:bodyPr rot="0" spcFirstLastPara="1" vertOverflow="clip" horzOverflow="clip" vert="horz" wrap="square" lIns="36576" tIns="18288" rIns="36576" bIns="18288" anchor="ctr" anchorCtr="1">
                    <a:spAutoFit/>
                  </a:bodyPr>
                  <a:lstStyle/>
                  <a:p>
                    <a:pPr>
                      <a:defRPr sz="900" b="1" i="0" u="none" strike="noStrike" kern="1200" baseline="0">
                        <a:solidFill>
                          <a:schemeClr val="tx1">
                            <a:lumMod val="75000"/>
                          </a:schemeClr>
                        </a:solidFill>
                        <a:latin typeface="+mn-lt"/>
                        <a:ea typeface="+mn-ea"/>
                        <a:cs typeface="+mn-cs"/>
                      </a:defRPr>
                    </a:pPr>
                    <a:fld id="{4E5DFE9D-72E3-43AE-87CF-FC5042EDBF63}" type="VALUE">
                      <a:rPr lang="en-US"/>
                      <a:pPr>
                        <a:defRPr/>
                      </a:pPr>
                      <a:t>[VALUE]</a:t>
                    </a:fld>
                    <a:r>
                      <a:rPr lang="en-US"/>
                      <a:t>%</a:t>
                    </a:r>
                  </a:p>
                </c:rich>
              </c:tx>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2</c:v>
                </c:pt>
              </c:strCache>
            </c:strRef>
          </c:cat>
          <c:val>
            <c:numRef>
              <c:f>Sheet1!$C$2</c:f>
              <c:numCache>
                <c:formatCode>General</c:formatCode>
                <c:ptCount val="1"/>
                <c:pt idx="0">
                  <c:v>23.6</c:v>
                </c:pt>
              </c:numCache>
            </c:numRef>
          </c:val>
        </c:ser>
        <c:dLbls>
          <c:showLegendKey val="0"/>
          <c:showVal val="0"/>
          <c:showCatName val="0"/>
          <c:showSerName val="0"/>
          <c:showPercent val="0"/>
          <c:showBubbleSize val="0"/>
        </c:dLbls>
        <c:gapWidth val="80"/>
        <c:overlap val="25"/>
        <c:axId val="-1884603312"/>
        <c:axId val="-1518709344"/>
      </c:barChart>
      <c:catAx>
        <c:axId val="-1884603312"/>
        <c:scaling>
          <c:orientation val="minMax"/>
        </c:scaling>
        <c:delete val="1"/>
        <c:axPos val="b"/>
        <c:numFmt formatCode="General" sourceLinked="1"/>
        <c:majorTickMark val="none"/>
        <c:minorTickMark val="none"/>
        <c:tickLblPos val="nextTo"/>
        <c:crossAx val="-1518709344"/>
        <c:crosses val="autoZero"/>
        <c:auto val="1"/>
        <c:lblAlgn val="ctr"/>
        <c:lblOffset val="100"/>
        <c:noMultiLvlLbl val="0"/>
      </c:catAx>
      <c:valAx>
        <c:axId val="-1518709344"/>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8846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lumMod val="7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solidFill>
                <a:latin typeface="+mn-lt"/>
                <a:ea typeface="+mn-ea"/>
                <a:cs typeface="+mn-cs"/>
              </a:defRPr>
            </a:pPr>
            <a:r>
              <a:rPr lang="ka-GE">
                <a:solidFill>
                  <a:schemeClr val="tx1"/>
                </a:solidFill>
              </a:rPr>
              <a:t>სიმსუქნე</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გოგო</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Sheet1!$B$2</c:f>
              <c:numCache>
                <c:formatCode>0.00%</c:formatCode>
                <c:ptCount val="1"/>
                <c:pt idx="0">
                  <c:v>7.1999999999999995E-2</c:v>
                </c:pt>
              </c:numCache>
            </c:numRef>
          </c:val>
        </c:ser>
        <c:ser>
          <c:idx val="1"/>
          <c:order val="1"/>
          <c:tx>
            <c:strRef>
              <c:f>Sheet1!$C$1</c:f>
              <c:strCache>
                <c:ptCount val="1"/>
                <c:pt idx="0">
                  <c:v>ბიჭი</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Category 1</c:v>
                </c:pt>
              </c:strCache>
            </c:strRef>
          </c:cat>
          <c:val>
            <c:numRef>
              <c:f>Sheet1!$C$2</c:f>
              <c:numCache>
                <c:formatCode>0.00%</c:formatCode>
                <c:ptCount val="1"/>
                <c:pt idx="0">
                  <c:v>0.10199999999999999</c:v>
                </c:pt>
              </c:numCache>
            </c:numRef>
          </c:val>
        </c:ser>
        <c:dLbls>
          <c:showLegendKey val="0"/>
          <c:showVal val="0"/>
          <c:showCatName val="0"/>
          <c:showSerName val="0"/>
          <c:showPercent val="0"/>
          <c:showBubbleSize val="0"/>
        </c:dLbls>
        <c:gapWidth val="164"/>
        <c:overlap val="-22"/>
        <c:axId val="-1689818320"/>
        <c:axId val="-1689817232"/>
      </c:barChart>
      <c:catAx>
        <c:axId val="-1689818320"/>
        <c:scaling>
          <c:orientation val="minMax"/>
        </c:scaling>
        <c:delete val="1"/>
        <c:axPos val="b"/>
        <c:numFmt formatCode="General" sourceLinked="1"/>
        <c:majorTickMark val="none"/>
        <c:minorTickMark val="none"/>
        <c:tickLblPos val="nextTo"/>
        <c:crossAx val="-1689817232"/>
        <c:crosses val="autoZero"/>
        <c:auto val="1"/>
        <c:lblAlgn val="ctr"/>
        <c:lblOffset val="100"/>
        <c:noMultiLvlLbl val="0"/>
      </c:catAx>
      <c:valAx>
        <c:axId val="-1689817232"/>
        <c:scaling>
          <c:orientation val="minMax"/>
        </c:scaling>
        <c:delete val="1"/>
        <c:axPos val="l"/>
        <c:numFmt formatCode="0.00%" sourceLinked="1"/>
        <c:majorTickMark val="none"/>
        <c:minorTickMark val="none"/>
        <c:tickLblPos val="nextTo"/>
        <c:crossAx val="-1689818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50" baseline="0">
                <a:solidFill>
                  <a:schemeClr val="tx1">
                    <a:lumMod val="75000"/>
                  </a:schemeClr>
                </a:solidFill>
                <a:latin typeface="+mn-lt"/>
                <a:ea typeface="+mn-ea"/>
                <a:cs typeface="+mn-cs"/>
              </a:defRPr>
            </a:pPr>
            <a:r>
              <a:rPr lang="ka-GE" sz="1200" b="1" dirty="0" smtClean="0">
                <a:solidFill>
                  <a:schemeClr val="tx1">
                    <a:lumMod val="75000"/>
                  </a:schemeClr>
                </a:solidFill>
              </a:rPr>
              <a:t>სკოლის სათამაშო მოედანი</a:t>
            </a:r>
            <a:endParaRPr lang="en-US" sz="1200" b="1" dirty="0">
              <a:solidFill>
                <a:schemeClr val="tx1">
                  <a:lumMod val="7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50" baseline="0">
              <a:solidFill>
                <a:schemeClr val="tx1">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დიახ</c:v>
                </c:pt>
              </c:strCache>
            </c:strRef>
          </c:tx>
          <c:spPr>
            <a:noFill/>
            <a:ln w="25400" cap="flat" cmpd="sng" algn="ctr">
              <a:solidFill>
                <a:schemeClr val="accent1"/>
              </a:solidFill>
              <a:miter lim="800000"/>
            </a:ln>
            <a:effectLst/>
          </c:spPr>
          <c:invertIfNegative val="0"/>
          <c:dLbls>
            <c:dLbl>
              <c:idx val="0"/>
              <c:tx>
                <c:rich>
                  <a:bodyPr/>
                  <a:lstStyle/>
                  <a:p>
                    <a:fld id="{F7C30735-53BA-4CA7-ABEC-CA939A243D8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2</c:v>
                </c:pt>
              </c:strCache>
            </c:strRef>
          </c:cat>
          <c:val>
            <c:numRef>
              <c:f>Sheet1!$B$2</c:f>
              <c:numCache>
                <c:formatCode>General</c:formatCode>
                <c:ptCount val="1"/>
                <c:pt idx="0">
                  <c:v>75.400000000000006</c:v>
                </c:pt>
              </c:numCache>
            </c:numRef>
          </c:val>
        </c:ser>
        <c:ser>
          <c:idx val="1"/>
          <c:order val="1"/>
          <c:tx>
            <c:strRef>
              <c:f>Sheet1!$C$1</c:f>
              <c:strCache>
                <c:ptCount val="1"/>
                <c:pt idx="0">
                  <c:v>არა</c:v>
                </c:pt>
              </c:strCache>
            </c:strRef>
          </c:tx>
          <c:spPr>
            <a:noFill/>
            <a:ln w="25400" cap="flat" cmpd="sng" algn="ctr">
              <a:solidFill>
                <a:schemeClr val="accent2"/>
              </a:solidFill>
              <a:miter lim="800000"/>
            </a:ln>
            <a:effectLst/>
          </c:spPr>
          <c:invertIfNegative val="0"/>
          <c:dLbls>
            <c:dLbl>
              <c:idx val="0"/>
              <c:tx>
                <c:rich>
                  <a:bodyPr/>
                  <a:lstStyle/>
                  <a:p>
                    <a:fld id="{437D921B-B681-4F5E-9E25-5DC11BD9F577}"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2</c:v>
                </c:pt>
              </c:strCache>
            </c:strRef>
          </c:cat>
          <c:val>
            <c:numRef>
              <c:f>Sheet1!$C$2</c:f>
              <c:numCache>
                <c:formatCode>General</c:formatCode>
                <c:ptCount val="1"/>
                <c:pt idx="0">
                  <c:v>23.8</c:v>
                </c:pt>
              </c:numCache>
            </c:numRef>
          </c:val>
        </c:ser>
        <c:dLbls>
          <c:showLegendKey val="0"/>
          <c:showVal val="0"/>
          <c:showCatName val="0"/>
          <c:showSerName val="0"/>
          <c:showPercent val="0"/>
          <c:showBubbleSize val="0"/>
        </c:dLbls>
        <c:gapWidth val="164"/>
        <c:overlap val="-35"/>
        <c:axId val="-1518712608"/>
        <c:axId val="-1518713696"/>
      </c:barChart>
      <c:catAx>
        <c:axId val="-1518712608"/>
        <c:scaling>
          <c:orientation val="minMax"/>
        </c:scaling>
        <c:delete val="1"/>
        <c:axPos val="b"/>
        <c:numFmt formatCode="General" sourceLinked="1"/>
        <c:majorTickMark val="none"/>
        <c:minorTickMark val="none"/>
        <c:tickLblPos val="nextTo"/>
        <c:crossAx val="-1518713696"/>
        <c:crosses val="autoZero"/>
        <c:auto val="1"/>
        <c:lblAlgn val="ctr"/>
        <c:lblOffset val="100"/>
        <c:noMultiLvlLbl val="0"/>
      </c:catAx>
      <c:valAx>
        <c:axId val="-1518713696"/>
        <c:scaling>
          <c:orientation val="minMax"/>
        </c:scaling>
        <c:delete val="1"/>
        <c:axPos val="l"/>
        <c:numFmt formatCode="General" sourceLinked="1"/>
        <c:majorTickMark val="none"/>
        <c:minorTickMark val="none"/>
        <c:tickLblPos val="nextTo"/>
        <c:crossAx val="-1518712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ფეხით/ველოსიპეტით</c:v>
                </c:pt>
                <c:pt idx="1">
                  <c:v>შერეული ტრანსპორტი </c:v>
                </c:pt>
                <c:pt idx="2">
                  <c:v>კერძო ტრანსპორტი</c:v>
                </c:pt>
              </c:strCache>
            </c:strRef>
          </c:cat>
          <c:val>
            <c:numRef>
              <c:f>Sheet1!$B$2:$B$4</c:f>
              <c:numCache>
                <c:formatCode>0.00%</c:formatCode>
                <c:ptCount val="3"/>
                <c:pt idx="0">
                  <c:v>0.48299999999999998</c:v>
                </c:pt>
                <c:pt idx="1">
                  <c:v>0.39400000000000002</c:v>
                </c:pt>
                <c:pt idx="2">
                  <c:v>0.123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0963923627193656"/>
          <c:y val="0.87665067589094703"/>
          <c:w val="0.55980628891976736"/>
          <c:h val="0.107164353010786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08137885493591E-2"/>
          <c:y val="5.2629120291257159E-2"/>
          <c:w val="0.94124209665191405"/>
          <c:h val="0.74321660744477902"/>
        </c:manualLayout>
      </c:layout>
      <c:barChart>
        <c:barDir val="col"/>
        <c:grouping val="clustered"/>
        <c:varyColors val="0"/>
        <c:ser>
          <c:idx val="0"/>
          <c:order val="0"/>
          <c:tx>
            <c:strRef>
              <c:f>Sheet1!$B$1</c:f>
              <c:strCache>
                <c:ptCount val="1"/>
                <c:pt idx="0">
                  <c:v>Series 2</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დიახ, ყველა მოსწავლისთვის</c:v>
                </c:pt>
                <c:pt idx="1">
                  <c:v>მხოლოდ ზოგიერთი კლასისთვის</c:v>
                </c:pt>
                <c:pt idx="2">
                  <c:v>მხოლოდ იმ ბავშვებისთვის რომლებიც სოფელში ცხოვრობენ</c:v>
                </c:pt>
                <c:pt idx="3">
                  <c:v>მხოლოდ იმ ბავშვებისთვის რომლებიც შორს ცხოვრობენ</c:v>
                </c:pt>
                <c:pt idx="4">
                  <c:v>არა</c:v>
                </c:pt>
                <c:pt idx="5">
                  <c:v>ცარიელი</c:v>
                </c:pt>
              </c:strCache>
            </c:strRef>
          </c:cat>
          <c:val>
            <c:numRef>
              <c:f>Sheet1!$B$2:$B$7</c:f>
              <c:numCache>
                <c:formatCode>0.0%</c:formatCode>
                <c:ptCount val="6"/>
                <c:pt idx="0">
                  <c:v>0.11600000000000001</c:v>
                </c:pt>
                <c:pt idx="1">
                  <c:v>1.7000000000000001E-2</c:v>
                </c:pt>
                <c:pt idx="2">
                  <c:v>4.1000000000000002E-2</c:v>
                </c:pt>
                <c:pt idx="3">
                  <c:v>0.26600000000000001</c:v>
                </c:pt>
                <c:pt idx="4">
                  <c:v>0.53900000000000003</c:v>
                </c:pt>
                <c:pt idx="5">
                  <c:v>2.1000000000000001E-2</c:v>
                </c:pt>
              </c:numCache>
            </c:numRef>
          </c:val>
        </c:ser>
        <c:dLbls>
          <c:showLegendKey val="0"/>
          <c:showVal val="0"/>
          <c:showCatName val="0"/>
          <c:showSerName val="0"/>
          <c:showPercent val="0"/>
          <c:showBubbleSize val="0"/>
        </c:dLbls>
        <c:gapWidth val="164"/>
        <c:overlap val="-35"/>
        <c:axId val="-2000102752"/>
        <c:axId val="-1328601584"/>
      </c:barChart>
      <c:catAx>
        <c:axId val="-2000102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28601584"/>
        <c:crosses val="autoZero"/>
        <c:auto val="1"/>
        <c:lblAlgn val="ctr"/>
        <c:lblOffset val="100"/>
        <c:noMultiLvlLbl val="0"/>
      </c:catAx>
      <c:valAx>
        <c:axId val="-1328601584"/>
        <c:scaling>
          <c:orientation val="minMax"/>
        </c:scaling>
        <c:delete val="1"/>
        <c:axPos val="l"/>
        <c:numFmt formatCode="0.0%" sourceLinked="1"/>
        <c:majorTickMark val="none"/>
        <c:minorTickMark val="none"/>
        <c:tickLblPos val="nextTo"/>
        <c:crossAx val="-200010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r>
              <a:rPr lang="ka-GE">
                <a:solidFill>
                  <a:schemeClr val="tx1"/>
                </a:solidFill>
              </a:rPr>
              <a:t>სიმსუქნე/ჭარბი წონა საცხოვრებელი ადგილის მიხედვით</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სულ</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რაიონული ცენტრი/დაბა</c:v>
                </c:pt>
                <c:pt idx="1">
                  <c:v>ქალაქი</c:v>
                </c:pt>
              </c:strCache>
            </c:strRef>
          </c:cat>
          <c:val>
            <c:numRef>
              <c:f>Sheet1!$B$2:$B$3</c:f>
              <c:numCache>
                <c:formatCode>0%</c:formatCode>
                <c:ptCount val="2"/>
                <c:pt idx="0" formatCode="0.00%">
                  <c:v>9.2999999999999999E-2</c:v>
                </c:pt>
                <c:pt idx="1">
                  <c:v>7.0000000000000007E-2</c:v>
                </c:pt>
              </c:numCache>
            </c:numRef>
          </c:val>
        </c:ser>
        <c:ser>
          <c:idx val="1"/>
          <c:order val="1"/>
          <c:tx>
            <c:strRef>
              <c:f>Sheet1!$C$1</c:f>
              <c:strCache>
                <c:ptCount val="1"/>
                <c:pt idx="0">
                  <c:v>გოგო</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რაიონული ცენტრი/დაბა</c:v>
                </c:pt>
                <c:pt idx="1">
                  <c:v>ქალაქი</c:v>
                </c:pt>
              </c:strCache>
            </c:strRef>
          </c:cat>
          <c:val>
            <c:numRef>
              <c:f>Sheet1!$C$2:$C$3</c:f>
              <c:numCache>
                <c:formatCode>0%</c:formatCode>
                <c:ptCount val="2"/>
                <c:pt idx="0" formatCode="0.00%">
                  <c:v>7.8E-2</c:v>
                </c:pt>
                <c:pt idx="1">
                  <c:v>0.06</c:v>
                </c:pt>
              </c:numCache>
            </c:numRef>
          </c:val>
        </c:ser>
        <c:ser>
          <c:idx val="2"/>
          <c:order val="2"/>
          <c:tx>
            <c:strRef>
              <c:f>Sheet1!$D$1</c:f>
              <c:strCache>
                <c:ptCount val="1"/>
                <c:pt idx="0">
                  <c:v>ბიჭი</c:v>
                </c:pt>
              </c:strCache>
            </c:strRef>
          </c:tx>
          <c:spPr>
            <a:pattFill prst="narVert">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რაიონული ცენტრი/დაბა</c:v>
                </c:pt>
                <c:pt idx="1">
                  <c:v>ქალაქი</c:v>
                </c:pt>
              </c:strCache>
            </c:strRef>
          </c:cat>
          <c:val>
            <c:numRef>
              <c:f>Sheet1!$D$2:$D$3</c:f>
              <c:numCache>
                <c:formatCode>0%</c:formatCode>
                <c:ptCount val="2"/>
                <c:pt idx="0" formatCode="0.00%">
                  <c:v>0.107</c:v>
                </c:pt>
                <c:pt idx="1">
                  <c:v>0.08</c:v>
                </c:pt>
              </c:numCache>
            </c:numRef>
          </c:val>
        </c:ser>
        <c:dLbls>
          <c:showLegendKey val="0"/>
          <c:showVal val="0"/>
          <c:showCatName val="0"/>
          <c:showSerName val="0"/>
          <c:showPercent val="0"/>
          <c:showBubbleSize val="0"/>
        </c:dLbls>
        <c:gapWidth val="227"/>
        <c:overlap val="-48"/>
        <c:axId val="-1374363024"/>
        <c:axId val="-1374355408"/>
      </c:barChart>
      <c:catAx>
        <c:axId val="-137436302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74355408"/>
        <c:crosses val="autoZero"/>
        <c:auto val="1"/>
        <c:lblAlgn val="ctr"/>
        <c:lblOffset val="100"/>
        <c:noMultiLvlLbl val="0"/>
      </c:catAx>
      <c:valAx>
        <c:axId val="-1374355408"/>
        <c:scaling>
          <c:orientation val="minMax"/>
        </c:scaling>
        <c:delete val="1"/>
        <c:axPos val="b"/>
        <c:numFmt formatCode="0.00%" sourceLinked="1"/>
        <c:majorTickMark val="none"/>
        <c:minorTickMark val="none"/>
        <c:tickLblPos val="nextTo"/>
        <c:crossAx val="-137436302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გოგო</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მცირე წონა</c:v>
                </c:pt>
              </c:strCache>
            </c:strRef>
          </c:cat>
          <c:val>
            <c:numRef>
              <c:f>Sheet1!$B$2</c:f>
              <c:numCache>
                <c:formatCode>0.00%</c:formatCode>
                <c:ptCount val="1"/>
                <c:pt idx="0">
                  <c:v>1.9E-2</c:v>
                </c:pt>
              </c:numCache>
            </c:numRef>
          </c:val>
        </c:ser>
        <c:ser>
          <c:idx val="1"/>
          <c:order val="1"/>
          <c:tx>
            <c:strRef>
              <c:f>Sheet1!$C$1</c:f>
              <c:strCache>
                <c:ptCount val="1"/>
                <c:pt idx="0">
                  <c:v>ბიჭი</c:v>
                </c:pt>
              </c:strCache>
            </c:strRef>
          </c:tx>
          <c:spPr>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მცირე წონა</c:v>
                </c:pt>
              </c:strCache>
            </c:strRef>
          </c:cat>
          <c:val>
            <c:numRef>
              <c:f>Sheet1!$C$2</c:f>
              <c:numCache>
                <c:formatCode>0.00%</c:formatCode>
                <c:ptCount val="1"/>
                <c:pt idx="0">
                  <c:v>1.6E-2</c:v>
                </c:pt>
              </c:numCache>
            </c:numRef>
          </c:val>
        </c:ser>
        <c:dLbls>
          <c:showLegendKey val="0"/>
          <c:showVal val="0"/>
          <c:showCatName val="0"/>
          <c:showSerName val="0"/>
          <c:showPercent val="0"/>
          <c:showBubbleSize val="0"/>
        </c:dLbls>
        <c:gapWidth val="100"/>
        <c:overlap val="-24"/>
        <c:axId val="-1374343984"/>
        <c:axId val="-1374354320"/>
      </c:barChart>
      <c:catAx>
        <c:axId val="-1374343984"/>
        <c:scaling>
          <c:orientation val="minMax"/>
        </c:scaling>
        <c:delete val="1"/>
        <c:axPos val="b"/>
        <c:numFmt formatCode="General" sourceLinked="1"/>
        <c:majorTickMark val="none"/>
        <c:minorTickMark val="none"/>
        <c:tickLblPos val="nextTo"/>
        <c:crossAx val="-1374354320"/>
        <c:crosses val="autoZero"/>
        <c:auto val="1"/>
        <c:lblAlgn val="ctr"/>
        <c:lblOffset val="100"/>
        <c:noMultiLvlLbl val="0"/>
      </c:catAx>
      <c:valAx>
        <c:axId val="-1374354320"/>
        <c:scaling>
          <c:orientation val="minMax"/>
        </c:scaling>
        <c:delete val="1"/>
        <c:axPos val="l"/>
        <c:numFmt formatCode="0.00%" sourceLinked="1"/>
        <c:majorTickMark val="none"/>
        <c:minorTickMark val="none"/>
        <c:tickLblPos val="nextTo"/>
        <c:crossAx val="-137434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გოგო</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რაიონული ცენრტი/დაბა</c:v>
                </c:pt>
                <c:pt idx="1">
                  <c:v>ქალაქი</c:v>
                </c:pt>
              </c:strCache>
            </c:strRef>
          </c:cat>
          <c:val>
            <c:numRef>
              <c:f>Sheet1!$B$2:$B$3</c:f>
              <c:numCache>
                <c:formatCode>0.00%</c:formatCode>
                <c:ptCount val="2"/>
                <c:pt idx="0">
                  <c:v>1.7999999999999999E-2</c:v>
                </c:pt>
                <c:pt idx="1">
                  <c:v>2.8000000000000001E-2</c:v>
                </c:pt>
              </c:numCache>
            </c:numRef>
          </c:val>
        </c:ser>
        <c:ser>
          <c:idx val="1"/>
          <c:order val="1"/>
          <c:tx>
            <c:strRef>
              <c:f>Sheet1!$C$1</c:f>
              <c:strCache>
                <c:ptCount val="1"/>
                <c:pt idx="0">
                  <c:v>ბიჭი</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რაიონული ცენრტი/დაბა</c:v>
                </c:pt>
                <c:pt idx="1">
                  <c:v>ქალაქი</c:v>
                </c:pt>
              </c:strCache>
            </c:strRef>
          </c:cat>
          <c:val>
            <c:numRef>
              <c:f>Sheet1!$C$2:$C$3</c:f>
              <c:numCache>
                <c:formatCode>0%</c:formatCode>
                <c:ptCount val="2"/>
                <c:pt idx="0" formatCode="0.00%">
                  <c:v>1.7000000000000001E-2</c:v>
                </c:pt>
                <c:pt idx="1">
                  <c:v>0.02</c:v>
                </c:pt>
              </c:numCache>
            </c:numRef>
          </c:val>
        </c:ser>
        <c:dLbls>
          <c:showLegendKey val="0"/>
          <c:showVal val="0"/>
          <c:showCatName val="0"/>
          <c:showSerName val="0"/>
          <c:showPercent val="0"/>
          <c:showBubbleSize val="0"/>
        </c:dLbls>
        <c:gapWidth val="219"/>
        <c:overlap val="-27"/>
        <c:axId val="-1374353776"/>
        <c:axId val="-1374353232"/>
      </c:barChart>
      <c:catAx>
        <c:axId val="-137435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374353232"/>
        <c:crosses val="autoZero"/>
        <c:auto val="1"/>
        <c:lblAlgn val="ctr"/>
        <c:lblOffset val="100"/>
        <c:noMultiLvlLbl val="0"/>
      </c:catAx>
      <c:valAx>
        <c:axId val="-1374353232"/>
        <c:scaling>
          <c:orientation val="minMax"/>
        </c:scaling>
        <c:delete val="1"/>
        <c:axPos val="l"/>
        <c:numFmt formatCode="0.00%" sourceLinked="1"/>
        <c:majorTickMark val="none"/>
        <c:minorTickMark val="none"/>
        <c:tickLblPos val="nextTo"/>
        <c:crossAx val="-137435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ka-GE" dirty="0" smtClean="0"/>
              <a:t>სიმაღლეში ჩამორჩენილი</a:t>
            </a:r>
            <a:endParaRPr lang="en-US" dirty="0"/>
          </a:p>
        </c:rich>
      </c:tx>
      <c:layout>
        <c:manualLayout>
          <c:xMode val="edge"/>
          <c:yMode val="edge"/>
          <c:x val="0.18755941842281115"/>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1374350512"/>
        <c:axId val="-1374359760"/>
      </c:barChart>
      <c:catAx>
        <c:axId val="-1374350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4359760"/>
        <c:crosses val="autoZero"/>
        <c:auto val="1"/>
        <c:lblAlgn val="ctr"/>
        <c:lblOffset val="100"/>
        <c:noMultiLvlLbl val="0"/>
      </c:catAx>
      <c:valAx>
        <c:axId val="-137435976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37435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გოგო</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სიმაღლეში ჩამორჩენა</c:v>
                </c:pt>
              </c:strCache>
            </c:strRef>
          </c:cat>
          <c:val>
            <c:numRef>
              <c:f>Sheet1!$B$2</c:f>
              <c:numCache>
                <c:formatCode>0.00%</c:formatCode>
                <c:ptCount val="1"/>
                <c:pt idx="0">
                  <c:v>1.2E-2</c:v>
                </c:pt>
              </c:numCache>
            </c:numRef>
          </c:val>
        </c:ser>
        <c:ser>
          <c:idx val="1"/>
          <c:order val="1"/>
          <c:tx>
            <c:strRef>
              <c:f>Sheet1!$C$1</c:f>
              <c:strCache>
                <c:ptCount val="1"/>
                <c:pt idx="0">
                  <c:v>ბიჭი</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სიმაღლეში ჩამორჩენა</c:v>
                </c:pt>
              </c:strCache>
            </c:strRef>
          </c:cat>
          <c:val>
            <c:numRef>
              <c:f>Sheet1!$C$2</c:f>
              <c:numCache>
                <c:formatCode>0.00%</c:formatCode>
                <c:ptCount val="1"/>
                <c:pt idx="0">
                  <c:v>1.6E-2</c:v>
                </c:pt>
              </c:numCache>
            </c:numRef>
          </c:val>
        </c:ser>
        <c:dLbls>
          <c:showLegendKey val="0"/>
          <c:showVal val="0"/>
          <c:showCatName val="0"/>
          <c:showSerName val="0"/>
          <c:showPercent val="0"/>
          <c:showBubbleSize val="0"/>
        </c:dLbls>
        <c:gapWidth val="100"/>
        <c:overlap val="-24"/>
        <c:axId val="-1374359216"/>
        <c:axId val="-1374351600"/>
      </c:barChart>
      <c:catAx>
        <c:axId val="-1374359216"/>
        <c:scaling>
          <c:orientation val="minMax"/>
        </c:scaling>
        <c:delete val="1"/>
        <c:axPos val="b"/>
        <c:numFmt formatCode="General" sourceLinked="1"/>
        <c:majorTickMark val="none"/>
        <c:minorTickMark val="none"/>
        <c:tickLblPos val="nextTo"/>
        <c:crossAx val="-1374351600"/>
        <c:crosses val="autoZero"/>
        <c:auto val="1"/>
        <c:lblAlgn val="ctr"/>
        <c:lblOffset val="100"/>
        <c:noMultiLvlLbl val="0"/>
      </c:catAx>
      <c:valAx>
        <c:axId val="-1374351600"/>
        <c:scaling>
          <c:orientation val="minMax"/>
        </c:scaling>
        <c:delete val="1"/>
        <c:axPos val="l"/>
        <c:numFmt formatCode="0.00%" sourceLinked="1"/>
        <c:majorTickMark val="none"/>
        <c:minorTickMark val="none"/>
        <c:tickLblPos val="nextTo"/>
        <c:crossAx val="-137435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სულ</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რაიონული ცენტრი/ დაბა</c:v>
                </c:pt>
                <c:pt idx="1">
                  <c:v>ქალაქი</c:v>
                </c:pt>
              </c:strCache>
            </c:strRef>
          </c:cat>
          <c:val>
            <c:numRef>
              <c:f>Sheet1!$B$2:$B$3</c:f>
              <c:numCache>
                <c:formatCode>0.00%</c:formatCode>
                <c:ptCount val="2"/>
                <c:pt idx="0">
                  <c:v>1.6E-2</c:v>
                </c:pt>
                <c:pt idx="1">
                  <c:v>2.9000000000000001E-2</c:v>
                </c:pt>
              </c:numCache>
            </c:numRef>
          </c:val>
        </c:ser>
        <c:ser>
          <c:idx val="1"/>
          <c:order val="1"/>
          <c:tx>
            <c:strRef>
              <c:f>Sheet1!$C$1</c:f>
              <c:strCache>
                <c:ptCount val="1"/>
                <c:pt idx="0">
                  <c:v>გოგო</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რაიონული ცენტრი/ დაბა</c:v>
                </c:pt>
                <c:pt idx="1">
                  <c:v>ქალაქი</c:v>
                </c:pt>
              </c:strCache>
            </c:strRef>
          </c:cat>
          <c:val>
            <c:numRef>
              <c:f>Sheet1!$C$2:$C$3</c:f>
              <c:numCache>
                <c:formatCode>0.00%</c:formatCode>
                <c:ptCount val="2"/>
                <c:pt idx="0">
                  <c:v>1.4999999999999999E-2</c:v>
                </c:pt>
                <c:pt idx="1">
                  <c:v>2.8000000000000001E-2</c:v>
                </c:pt>
              </c:numCache>
            </c:numRef>
          </c:val>
        </c:ser>
        <c:ser>
          <c:idx val="2"/>
          <c:order val="2"/>
          <c:tx>
            <c:strRef>
              <c:f>Sheet1!$D$1</c:f>
              <c:strCache>
                <c:ptCount val="1"/>
                <c:pt idx="0">
                  <c:v>ბიჭი</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რაიონული ცენტრი/ დაბა</c:v>
                </c:pt>
                <c:pt idx="1">
                  <c:v>ქალაქი</c:v>
                </c:pt>
              </c:strCache>
            </c:strRef>
          </c:cat>
          <c:val>
            <c:numRef>
              <c:f>Sheet1!$D$2:$D$3</c:f>
              <c:numCache>
                <c:formatCode>0.00%</c:formatCode>
                <c:ptCount val="2"/>
                <c:pt idx="0">
                  <c:v>1.7999999999999999E-2</c:v>
                </c:pt>
                <c:pt idx="1">
                  <c:v>2.9000000000000001E-2</c:v>
                </c:pt>
              </c:numCache>
            </c:numRef>
          </c:val>
        </c:ser>
        <c:dLbls>
          <c:showLegendKey val="0"/>
          <c:showVal val="0"/>
          <c:showCatName val="0"/>
          <c:showSerName val="0"/>
          <c:showPercent val="0"/>
          <c:showBubbleSize val="0"/>
        </c:dLbls>
        <c:gapWidth val="100"/>
        <c:axId val="-1374352144"/>
        <c:axId val="-1374358672"/>
      </c:barChart>
      <c:catAx>
        <c:axId val="-13743521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74358672"/>
        <c:crosses val="autoZero"/>
        <c:auto val="1"/>
        <c:lblAlgn val="ctr"/>
        <c:lblOffset val="100"/>
        <c:noMultiLvlLbl val="0"/>
      </c:catAx>
      <c:valAx>
        <c:axId val="-1374358672"/>
        <c:scaling>
          <c:orientation val="minMax"/>
        </c:scaling>
        <c:delete val="1"/>
        <c:axPos val="b"/>
        <c:numFmt formatCode="0.00%" sourceLinked="1"/>
        <c:majorTickMark val="none"/>
        <c:minorTickMark val="none"/>
        <c:tickLblPos val="nextTo"/>
        <c:crossAx val="-137435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latin typeface="Arial Regular"/>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8B8EB65-FCB1-492D-96F1-1EEFDB36395A}" type="datetimeFigureOut">
              <a:rPr lang="en-US" smtClean="0">
                <a:latin typeface="Arial Regular"/>
              </a:rPr>
              <a:t>07/04/20</a:t>
            </a:fld>
            <a:endParaRPr lang="en-US" dirty="0">
              <a:latin typeface="Arial Regular"/>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latin typeface="Arial Regular"/>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28B7C37-3688-416D-8869-513F3AB67DF6}"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b="0" i="0">
                <a:latin typeface="Arial Regular"/>
              </a:defRPr>
            </a:lvl1pPr>
          </a:lstStyle>
          <a:p>
            <a:fld id="{8272A57C-5FAA-4E66-BDD9-A79C3D547D7C}" type="datetimeFigureOut">
              <a:rPr lang="en-US" smtClean="0"/>
              <a:pPr/>
              <a:t>07/04/20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b="0" i="0">
                <a:latin typeface="Arial Regular"/>
              </a:defRPr>
            </a:lvl1pPr>
          </a:lstStyle>
          <a:p>
            <a:fld id="{F19303DE-3E45-4DD3-9505-92EF4803EF97}" type="slidenum">
              <a:rPr lang="en-US" smtClean="0"/>
              <a:pPr/>
              <a:t>‹#›</a:t>
            </a:fld>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b="0" i="0" kern="1200">
        <a:solidFill>
          <a:schemeClr val="tx1"/>
        </a:solidFill>
        <a:latin typeface="Arial Regular"/>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b="0" i="0" kern="1200">
        <a:solidFill>
          <a:schemeClr val="tx1"/>
        </a:solidFill>
        <a:latin typeface="Arial Regular"/>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9303DE-3E45-4DD3-9505-92EF4803EF97}" type="slidenum">
              <a:rPr lang="en-US" smtClean="0"/>
              <a:pPr/>
              <a:t>2</a:t>
            </a:fld>
            <a:endParaRPr lang="en-US" dirty="0"/>
          </a:p>
        </p:txBody>
      </p:sp>
    </p:spTree>
    <p:extLst>
      <p:ext uri="{BB962C8B-B14F-4D97-AF65-F5344CB8AC3E}">
        <p14:creationId xmlns:p14="http://schemas.microsoft.com/office/powerpoint/2010/main" val="277596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23</a:t>
            </a:fld>
            <a:endParaRPr lang="en-US" dirty="0"/>
          </a:p>
        </p:txBody>
      </p:sp>
    </p:spTree>
    <p:extLst>
      <p:ext uri="{BB962C8B-B14F-4D97-AF65-F5344CB8AC3E}">
        <p14:creationId xmlns:p14="http://schemas.microsoft.com/office/powerpoint/2010/main" val="122222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26</a:t>
            </a:fld>
            <a:endParaRPr lang="en-US" dirty="0"/>
          </a:p>
        </p:txBody>
      </p:sp>
    </p:spTree>
    <p:extLst>
      <p:ext uri="{BB962C8B-B14F-4D97-AF65-F5344CB8AC3E}">
        <p14:creationId xmlns:p14="http://schemas.microsoft.com/office/powerpoint/2010/main" val="303438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27</a:t>
            </a:fld>
            <a:endParaRPr lang="en-US" dirty="0"/>
          </a:p>
        </p:txBody>
      </p:sp>
    </p:spTree>
    <p:extLst>
      <p:ext uri="{BB962C8B-B14F-4D97-AF65-F5344CB8AC3E}">
        <p14:creationId xmlns:p14="http://schemas.microsoft.com/office/powerpoint/2010/main" val="1792389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32</a:t>
            </a:fld>
            <a:endParaRPr lang="en-US" dirty="0"/>
          </a:p>
        </p:txBody>
      </p:sp>
    </p:spTree>
    <p:extLst>
      <p:ext uri="{BB962C8B-B14F-4D97-AF65-F5344CB8AC3E}">
        <p14:creationId xmlns:p14="http://schemas.microsoft.com/office/powerpoint/2010/main" val="186367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35</a:t>
            </a:fld>
            <a:endParaRPr lang="en-US" dirty="0"/>
          </a:p>
        </p:txBody>
      </p:sp>
    </p:spTree>
    <p:extLst>
      <p:ext uri="{BB962C8B-B14F-4D97-AF65-F5344CB8AC3E}">
        <p14:creationId xmlns:p14="http://schemas.microsoft.com/office/powerpoint/2010/main" val="22286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37</a:t>
            </a:fld>
            <a:endParaRPr lang="en-US" dirty="0"/>
          </a:p>
        </p:txBody>
      </p:sp>
    </p:spTree>
    <p:extLst>
      <p:ext uri="{BB962C8B-B14F-4D97-AF65-F5344CB8AC3E}">
        <p14:creationId xmlns:p14="http://schemas.microsoft.com/office/powerpoint/2010/main" val="378093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9303DE-3E45-4DD3-9505-92EF4803EF97}" type="slidenum">
              <a:rPr lang="en-US" smtClean="0"/>
              <a:pPr/>
              <a:t>40</a:t>
            </a:fld>
            <a:endParaRPr lang="en-US" dirty="0"/>
          </a:p>
        </p:txBody>
      </p:sp>
    </p:spTree>
    <p:extLst>
      <p:ext uri="{BB962C8B-B14F-4D97-AF65-F5344CB8AC3E}">
        <p14:creationId xmlns:p14="http://schemas.microsoft.com/office/powerpoint/2010/main" val="177038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3</a:t>
            </a:fld>
            <a:endParaRPr lang="en-US" dirty="0"/>
          </a:p>
        </p:txBody>
      </p:sp>
    </p:spTree>
    <p:extLst>
      <p:ext uri="{BB962C8B-B14F-4D97-AF65-F5344CB8AC3E}">
        <p14:creationId xmlns:p14="http://schemas.microsoft.com/office/powerpoint/2010/main" val="410739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5</a:t>
            </a:fld>
            <a:endParaRPr lang="en-US" dirty="0"/>
          </a:p>
        </p:txBody>
      </p:sp>
    </p:spTree>
    <p:extLst>
      <p:ext uri="{BB962C8B-B14F-4D97-AF65-F5344CB8AC3E}">
        <p14:creationId xmlns:p14="http://schemas.microsoft.com/office/powerpoint/2010/main" val="406037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10</a:t>
            </a:fld>
            <a:endParaRPr lang="en-US" dirty="0"/>
          </a:p>
        </p:txBody>
      </p:sp>
    </p:spTree>
    <p:extLst>
      <p:ext uri="{BB962C8B-B14F-4D97-AF65-F5344CB8AC3E}">
        <p14:creationId xmlns:p14="http://schemas.microsoft.com/office/powerpoint/2010/main" val="384108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15</a:t>
            </a:fld>
            <a:endParaRPr lang="en-US" dirty="0"/>
          </a:p>
        </p:txBody>
      </p:sp>
    </p:spTree>
    <p:extLst>
      <p:ext uri="{BB962C8B-B14F-4D97-AF65-F5344CB8AC3E}">
        <p14:creationId xmlns:p14="http://schemas.microsoft.com/office/powerpoint/2010/main" val="372739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16</a:t>
            </a:fld>
            <a:endParaRPr lang="en-US" dirty="0"/>
          </a:p>
        </p:txBody>
      </p:sp>
    </p:spTree>
    <p:extLst>
      <p:ext uri="{BB962C8B-B14F-4D97-AF65-F5344CB8AC3E}">
        <p14:creationId xmlns:p14="http://schemas.microsoft.com/office/powerpoint/2010/main" val="357687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17</a:t>
            </a:fld>
            <a:endParaRPr lang="en-US" dirty="0"/>
          </a:p>
        </p:txBody>
      </p:sp>
    </p:spTree>
    <p:extLst>
      <p:ext uri="{BB962C8B-B14F-4D97-AF65-F5344CB8AC3E}">
        <p14:creationId xmlns:p14="http://schemas.microsoft.com/office/powerpoint/2010/main" val="46406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18</a:t>
            </a:fld>
            <a:endParaRPr lang="en-US" dirty="0"/>
          </a:p>
        </p:txBody>
      </p:sp>
    </p:spTree>
    <p:extLst>
      <p:ext uri="{BB962C8B-B14F-4D97-AF65-F5344CB8AC3E}">
        <p14:creationId xmlns:p14="http://schemas.microsoft.com/office/powerpoint/2010/main" val="40420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303DE-3E45-4DD3-9505-92EF4803EF97}" type="slidenum">
              <a:rPr lang="en-US" smtClean="0"/>
              <a:pPr/>
              <a:t>21</a:t>
            </a:fld>
            <a:endParaRPr lang="en-US" dirty="0"/>
          </a:p>
        </p:txBody>
      </p:sp>
    </p:spTree>
    <p:extLst>
      <p:ext uri="{BB962C8B-B14F-4D97-AF65-F5344CB8AC3E}">
        <p14:creationId xmlns:p14="http://schemas.microsoft.com/office/powerpoint/2010/main" val="92225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6"/>
            <a:ext cx="5052144" cy="2742289"/>
          </a:xfrm>
        </p:spPr>
        <p:txBody>
          <a:bodyPr/>
          <a:lstStyle>
            <a:lvl1pPr>
              <a:lnSpc>
                <a:spcPct val="90000"/>
              </a:lnSpc>
              <a:defRPr sz="6600" kern="100" cap="all" spc="-200" baseline="0">
                <a:solidFill>
                  <a:schemeClr val="bg1"/>
                </a:solidFill>
              </a:defRPr>
            </a:lvl1pPr>
          </a:lstStyle>
          <a:p>
            <a:r>
              <a:rPr lang="en-US" dirty="0"/>
              <a:t>add REPORT TITLE</a:t>
            </a:r>
          </a:p>
        </p:txBody>
      </p:sp>
      <p:sp>
        <p:nvSpPr>
          <p:cNvPr id="60" name="Text Placeholder 59"/>
          <p:cNvSpPr>
            <a:spLocks noGrp="1"/>
          </p:cNvSpPr>
          <p:nvPr>
            <p:ph type="body" sz="quarter" idx="10"/>
          </p:nvPr>
        </p:nvSpPr>
        <p:spPr>
          <a:xfrm>
            <a:off x="457201" y="3496727"/>
            <a:ext cx="1497013" cy="2512484"/>
          </a:xfrm>
        </p:spPr>
        <p:txBody>
          <a:bodyPr anchor="b"/>
          <a:lstStyle>
            <a:lvl1pPr>
              <a:lnSpc>
                <a:spcPct val="100000"/>
              </a:lnSpc>
              <a:defRPr sz="1300">
                <a:solidFill>
                  <a:schemeClr val="tx2"/>
                </a:solidFill>
              </a:defRPr>
            </a:lvl1pPr>
            <a:lvl2pPr>
              <a:defRPr b="1" i="0">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5" y="5181600"/>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8" y="5181600"/>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with callout and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F4B23F-7AB7-4D46-B0F1-2E98F99C73E2}"/>
              </a:ext>
            </a:extLst>
          </p:cNvPr>
          <p:cNvSpPr>
            <a:spLocks noGrp="1"/>
          </p:cNvSpPr>
          <p:nvPr>
            <p:ph type="title"/>
          </p:nvPr>
        </p:nvSpPr>
        <p:spPr/>
        <p:txBody>
          <a:bodyPr/>
          <a:lstStyle/>
          <a:p>
            <a:r>
              <a:rPr lang="en-US"/>
              <a:t>Click to edit Master title style</a:t>
            </a:r>
          </a:p>
        </p:txBody>
      </p:sp>
      <p:graphicFrame>
        <p:nvGraphicFramePr>
          <p:cNvPr id="3" name="Table 2">
            <a:extLst>
              <a:ext uri="{FF2B5EF4-FFF2-40B4-BE49-F238E27FC236}">
                <a16:creationId xmlns="" xmlns:a16="http://schemas.microsoft.com/office/drawing/2014/main" id="{FED7AE7C-1BD6-6D43-9149-CB7D5B2D77F8}"/>
              </a:ext>
            </a:extLst>
          </p:cNvPr>
          <p:cNvGraphicFramePr>
            <a:graphicFrameLocks noGrp="1"/>
          </p:cNvGraphicFramePr>
          <p:nvPr userDrawn="1">
            <p:extLst>
              <p:ext uri="{D42A27DB-BD31-4B8C-83A1-F6EECF244321}">
                <p14:modId xmlns:p14="http://schemas.microsoft.com/office/powerpoint/2010/main" val="2113216981"/>
              </p:ext>
            </p:extLst>
          </p:nvPr>
        </p:nvGraphicFramePr>
        <p:xfrm>
          <a:off x="1301262" y="2536807"/>
          <a:ext cx="2303418" cy="2183217"/>
        </p:xfrm>
        <a:graphic>
          <a:graphicData uri="http://schemas.openxmlformats.org/drawingml/2006/table">
            <a:tbl>
              <a:tblPr>
                <a:tableStyleId>{5C22544A-7EE6-4342-B048-85BDC9FD1C3A}</a:tableStyleId>
              </a:tblPr>
              <a:tblGrid>
                <a:gridCol w="648000">
                  <a:extLst>
                    <a:ext uri="{9D8B030D-6E8A-4147-A177-3AD203B41FA5}">
                      <a16:colId xmlns="" xmlns:a16="http://schemas.microsoft.com/office/drawing/2014/main" val="20000"/>
                    </a:ext>
                  </a:extLst>
                </a:gridCol>
                <a:gridCol w="1655418">
                  <a:extLst>
                    <a:ext uri="{9D8B030D-6E8A-4147-A177-3AD203B41FA5}">
                      <a16:colId xmlns="" xmlns:a16="http://schemas.microsoft.com/office/drawing/2014/main" val="493235867"/>
                    </a:ext>
                  </a:extLst>
                </a:gridCol>
              </a:tblGrid>
              <a:tr h="0">
                <a:tc>
                  <a:txBody>
                    <a:bodyPr/>
                    <a:lstStyle/>
                    <a:p>
                      <a:pPr marL="0" algn="l" defTabSz="914400" rtl="0" eaLnBrk="1" latinLnBrk="0" hangingPunct="1">
                        <a:lnSpc>
                          <a:spcPct val="110000"/>
                        </a:lnSpc>
                        <a:spcBef>
                          <a:spcPts val="600"/>
                        </a:spcBef>
                        <a:spcAft>
                          <a:spcPts val="600"/>
                        </a:spcAft>
                      </a:pPr>
                      <a:r>
                        <a:rPr lang="en-US" sz="2800" b="1" i="0" kern="100" spc="-50" baseline="0" dirty="0">
                          <a:solidFill>
                            <a:schemeClr val="accent1"/>
                          </a:solidFill>
                          <a:latin typeface="+mj-lt"/>
                          <a:ea typeface="+mn-ea"/>
                          <a:cs typeface="+mn-cs"/>
                        </a:rPr>
                        <a:t>##</a:t>
                      </a:r>
                      <a:r>
                        <a:rPr lang="en-US" sz="1800" b="1" i="0" kern="100" spc="-50" baseline="0" dirty="0">
                          <a:solidFill>
                            <a:schemeClr val="accent1"/>
                          </a:solidFill>
                          <a:latin typeface="+mj-lt"/>
                          <a:ea typeface="+mn-ea"/>
                          <a:cs typeface="+mn-cs"/>
                        </a:rPr>
                        <a:t>%</a:t>
                      </a:r>
                      <a:endParaRPr lang="en-US" sz="1300" b="1" i="0" kern="100" spc="-50" baseline="0" dirty="0">
                        <a:solidFill>
                          <a:schemeClr val="accent1"/>
                        </a:solidFill>
                        <a:latin typeface="+mj-lt"/>
                        <a:ea typeface="+mn-ea"/>
                        <a:cs typeface="+mn-cs"/>
                      </a:endParaRPr>
                    </a:p>
                  </a:txBody>
                  <a:tcPr marL="0" marR="0" marT="108000" marB="108000">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300" b="0" i="0" kern="100" spc="-50" baseline="0" dirty="0">
                          <a:solidFill>
                            <a:schemeClr val="accent1"/>
                          </a:solidFill>
                          <a:latin typeface="Arial Regular"/>
                          <a:ea typeface="+mn-ea"/>
                          <a:cs typeface="+mn-cs"/>
                        </a:rPr>
                        <a:t>Lorem ipsum dolor sit amet, consectetuer adipiscing elit.</a:t>
                      </a:r>
                    </a:p>
                  </a:txBody>
                  <a:tcPr marL="0" marR="0" marT="108000" marB="10800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gridSpan="2">
                  <a:txBody>
                    <a:bodyPr/>
                    <a:lstStyle/>
                    <a:p>
                      <a:pPr marL="0" marR="0" lvl="3" indent="0" algn="l" defTabSz="914400" rtl="0" eaLnBrk="1" fontAlgn="auto" latinLnBrk="0" hangingPunct="1">
                        <a:lnSpc>
                          <a:spcPct val="114000"/>
                        </a:lnSpc>
                        <a:spcBef>
                          <a:spcPts val="180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Lorem ipsum dolor sit amet, consectetuer adipiscing elit. Aenean commodo ligula eget dolor. Aenean massa. Cum sociis natoque penatibus et magnis dis parturient montes, nascetur ridiculus mus.</a:t>
                      </a:r>
                    </a:p>
                  </a:txBody>
                  <a:tcPr marL="0" marR="0" marT="10800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2825785029"/>
                  </a:ext>
                </a:extLst>
              </a:tr>
            </a:tbl>
          </a:graphicData>
        </a:graphic>
      </p:graphicFrame>
      <p:sp>
        <p:nvSpPr>
          <p:cNvPr id="6" name="Chart Placeholder 5">
            <a:extLst>
              <a:ext uri="{FF2B5EF4-FFF2-40B4-BE49-F238E27FC236}">
                <a16:creationId xmlns="" xmlns:a16="http://schemas.microsoft.com/office/drawing/2014/main" id="{AB9679C8-B799-8049-BC5A-1F7341A6A521}"/>
              </a:ext>
            </a:extLst>
          </p:cNvPr>
          <p:cNvSpPr>
            <a:spLocks noGrp="1"/>
          </p:cNvSpPr>
          <p:nvPr>
            <p:ph type="chart" sz="quarter" idx="10"/>
          </p:nvPr>
        </p:nvSpPr>
        <p:spPr>
          <a:xfrm>
            <a:off x="3829078" y="685802"/>
            <a:ext cx="4850689" cy="5360159"/>
          </a:xfrm>
        </p:spPr>
        <p:txBody>
          <a:bodyPr/>
          <a:lstStyle/>
          <a:p>
            <a:endParaRPr lang="en-US" dirty="0"/>
          </a:p>
        </p:txBody>
      </p:sp>
      <p:sp>
        <p:nvSpPr>
          <p:cNvPr id="8" name="Text Placeholder 9">
            <a:extLst>
              <a:ext uri="{FF2B5EF4-FFF2-40B4-BE49-F238E27FC236}">
                <a16:creationId xmlns="" xmlns:a16="http://schemas.microsoft.com/office/drawing/2014/main" id="{13CC363D-F4CD-AC40-BF6F-0DCA97D3B169}"/>
              </a:ext>
            </a:extLst>
          </p:cNvPr>
          <p:cNvSpPr>
            <a:spLocks noGrp="1"/>
          </p:cNvSpPr>
          <p:nvPr>
            <p:ph type="body" sz="quarter" idx="11"/>
          </p:nvPr>
        </p:nvSpPr>
        <p:spPr>
          <a:xfrm>
            <a:off x="1301263" y="6407150"/>
            <a:ext cx="6738787" cy="450850"/>
          </a:xfrm>
        </p:spPr>
        <p:txBody>
          <a:bodyPr/>
          <a:lstStyle>
            <a:lvl1pPr>
              <a:defRPr sz="800">
                <a:solidFill>
                  <a:schemeClr val="bg2"/>
                </a:solidFill>
              </a:defRPr>
            </a:lvl1pPr>
          </a:lstStyle>
          <a:p>
            <a:r>
              <a:rPr lang="en-US" dirty="0"/>
              <a:t>Source: Provide a source or citation for your data</a:t>
            </a:r>
          </a:p>
        </p:txBody>
      </p:sp>
    </p:spTree>
    <p:extLst>
      <p:ext uri="{BB962C8B-B14F-4D97-AF65-F5344CB8AC3E}">
        <p14:creationId xmlns:p14="http://schemas.microsoft.com/office/powerpoint/2010/main" val="799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2"/>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g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01814"/>
          </a:xfrm>
          <a:prstGeom prst="rect">
            <a:avLst/>
          </a:prstGeom>
          <a:noFill/>
        </p:spPr>
        <p:txBody>
          <a:bodyPr wrap="none" lIns="0" tIns="0" rIns="0" bIns="0" rtlCol="0">
            <a:spAutoFit/>
          </a:bodyPr>
          <a:lstStyle/>
          <a:p>
            <a:pPr>
              <a:lnSpc>
                <a:spcPct val="120000"/>
              </a:lnSpc>
            </a:pPr>
            <a:endParaRPr lang="en-US" sz="1800" dirty="0">
              <a:solidFill>
                <a:schemeClr val="tx2"/>
              </a:solidFill>
            </a:endParaRPr>
          </a:p>
        </p:txBody>
      </p:sp>
      <p:sp>
        <p:nvSpPr>
          <p:cNvPr id="37" name="Text Placeholder 31"/>
          <p:cNvSpPr>
            <a:spLocks noGrp="1"/>
          </p:cNvSpPr>
          <p:nvPr>
            <p:ph type="body" sz="quarter" idx="10"/>
          </p:nvPr>
        </p:nvSpPr>
        <p:spPr>
          <a:xfrm>
            <a:off x="6167763" y="2904236"/>
            <a:ext cx="2301535" cy="2746756"/>
          </a:xfrm>
        </p:spPr>
        <p:txBody>
          <a:bodyPr/>
          <a:lstStyle>
            <a:lvl1pPr marL="0" indent="0">
              <a:spcBef>
                <a:spcPts val="0"/>
              </a:spcBef>
              <a:spcAft>
                <a:spcPts val="0"/>
              </a:spcAft>
              <a:defRPr lang="en-US" sz="1700" dirty="0" smtClean="0">
                <a:solidFill>
                  <a:schemeClr val="bg1"/>
                </a:solidFill>
                <a:latin typeface="Arial" panose="020B0604020202020204" pitchFamily="34" charset="0"/>
                <a:cs typeface="Arial" panose="020B0604020202020204" pitchFamily="34" charset="0"/>
              </a:defRPr>
            </a:lvl1pPr>
            <a:lvl2pPr marL="0" indent="0">
              <a:lnSpc>
                <a:spcPct val="110000"/>
              </a:lnSpc>
              <a:spcBef>
                <a:spcPts val="0"/>
              </a:spcBef>
              <a:spcAft>
                <a:spcPts val="0"/>
              </a:spcAft>
              <a:buFont typeface="Arial" panose="020B0604020202020204" pitchFamily="34" charset="0"/>
              <a:buChar char="​"/>
              <a:defRPr sz="1500" i="0">
                <a:solidFill>
                  <a:schemeClr val="bg1"/>
                </a:solidFill>
              </a:defRPr>
            </a:lvl2pPr>
            <a:lvl3pPr marL="0" indent="0">
              <a:lnSpc>
                <a:spcPct val="110000"/>
              </a:lnSpc>
              <a:spcBef>
                <a:spcPts val="0"/>
              </a:spcBef>
              <a:spcAft>
                <a:spcPts val="0"/>
              </a:spcAft>
              <a:buFont typeface="Arial" panose="020B0604020202020204" pitchFamily="34" charset="0"/>
              <a:buChar char="​"/>
              <a:defRPr sz="1500">
                <a:solidFill>
                  <a:schemeClr val="bg1"/>
                </a:solidFill>
              </a:defRPr>
            </a:lvl3pPr>
            <a:lvl4pPr marL="0" indent="0">
              <a:lnSpc>
                <a:spcPct val="110000"/>
              </a:lnSpc>
              <a:spcBef>
                <a:spcPts val="0"/>
              </a:spcBef>
              <a:spcAft>
                <a:spcPts val="0"/>
              </a:spcAft>
              <a:buFont typeface="Arial" panose="020B0604020202020204" pitchFamily="34" charset="0"/>
              <a:buChar char="​"/>
              <a:defRPr sz="1500">
                <a:solidFill>
                  <a:schemeClr val="bg1"/>
                </a:solidFill>
              </a:defRPr>
            </a:lvl4pPr>
            <a:lvl5pPr marL="0" indent="0">
              <a:lnSpc>
                <a:spcPct val="110000"/>
              </a:lnSpc>
              <a:spcBef>
                <a:spcPts val="0"/>
              </a:spcBef>
              <a:spcAft>
                <a:spcPts val="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676656" y="2940814"/>
            <a:ext cx="4587802" cy="2946231"/>
          </a:xfrm>
        </p:spPr>
        <p:txBody>
          <a:bodyPr/>
          <a:lstStyle>
            <a:lvl1pPr marL="0" algn="r" defTabSz="914400" rtl="0" eaLnBrk="1" latinLnBrk="0" hangingPunct="1">
              <a:lnSpc>
                <a:spcPct val="70000"/>
              </a:lnSpc>
              <a:buNone/>
              <a:defRPr lang="en-US" sz="5400" b="1" i="0" kern="1200" dirty="0" smtClean="0">
                <a:solidFill>
                  <a:schemeClr val="bg1"/>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spTree>
    <p:extLst>
      <p:ext uri="{BB962C8B-B14F-4D97-AF65-F5344CB8AC3E}">
        <p14:creationId xmlns:p14="http://schemas.microsoft.com/office/powerpoint/2010/main" val="121387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1"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3"/>
          <p:cNvSpPr>
            <a:spLocks noGrp="1"/>
          </p:cNvSpPr>
          <p:nvPr>
            <p:ph type="body" sz="quarter" idx="12" hasCustomPrompt="1"/>
          </p:nvPr>
        </p:nvSpPr>
        <p:spPr>
          <a:xfrm>
            <a:off x="2140348"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5"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2"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8" y="2319872"/>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1" y="2228136"/>
            <a:ext cx="1497013" cy="295466"/>
          </a:xfrm>
        </p:spPr>
        <p:txBody>
          <a:bodyPr anchor="b">
            <a:noAutofit/>
          </a:bodyPr>
          <a:lstStyle>
            <a:lvl1pPr>
              <a:buNone/>
              <a:defRPr sz="1600" b="0" i="1" spc="0">
                <a:solidFill>
                  <a:schemeClr val="bg2"/>
                </a:solidFill>
                <a:latin typeface="Arial" panose="020B0604020202020204" pitchFamily="34" charset="0"/>
                <a:cs typeface="Arial" panose="020B0604020202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8" y="2228136"/>
            <a:ext cx="1497013" cy="295466"/>
          </a:xfrm>
        </p:spPr>
        <p:txBody>
          <a:bodyPr anchor="b">
            <a:noAutofit/>
          </a:bodyPr>
          <a:lstStyle>
            <a:lvl1pPr>
              <a:buNone/>
              <a:defRPr sz="1600" b="0" i="1" spc="0">
                <a:solidFill>
                  <a:schemeClr val="bg2"/>
                </a:solidFill>
                <a:latin typeface="Arial" panose="020B0604020202020204" pitchFamily="34" charset="0"/>
                <a:cs typeface="Arial" panose="020B0604020202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5"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2"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8" y="2228136"/>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1"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8"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5"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2"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8" y="4428071"/>
            <a:ext cx="1497013" cy="1083733"/>
          </a:xfrm>
        </p:spPr>
        <p:txBody>
          <a:bodyPr/>
          <a:lstStyle>
            <a:lvl1pPr>
              <a:buNone/>
              <a:defRPr sz="6600" b="1" i="0" spc="-300">
                <a:solidFill>
                  <a:schemeClr val="accent1"/>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1"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8"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5"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2"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8" y="4336335"/>
            <a:ext cx="1497013" cy="295466"/>
          </a:xfrm>
        </p:spPr>
        <p:txBody>
          <a:bodyPr anchor="b">
            <a:noAutofit/>
          </a:bodyPr>
          <a:lstStyle>
            <a:lvl1pPr>
              <a:buNone/>
              <a:defRPr sz="1600" b="0" i="0" spc="0">
                <a:solidFill>
                  <a:schemeClr val="bg2"/>
                </a:solidFill>
                <a:latin typeface="Arial Regular"/>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3"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6" y="3429000"/>
            <a:ext cx="485921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6" y="685800"/>
            <a:ext cx="2321755" cy="5492750"/>
          </a:xfrm>
        </p:spPr>
        <p:txBody>
          <a:bodyPr/>
          <a:lstStyle>
            <a:lvl1pPr>
              <a:defRPr i="0"/>
            </a:lvl1pPr>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lvl1pPr>
              <a:defRPr i="0"/>
            </a:lvl1pPr>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7374922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6"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6"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3" y="3429000"/>
            <a:ext cx="2321755" cy="2749550"/>
          </a:xfrm>
        </p:spPr>
        <p:txBody>
          <a:bodyPr/>
          <a:lstStyle>
            <a:lvl2pPr>
              <a:defRPr i="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3"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1"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5" y="6397717"/>
            <a:ext cx="125035"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28682" y="6397717"/>
            <a:ext cx="27252" cy="123111"/>
          </a:xfrm>
          <a:prstGeom prst="rect">
            <a:avLst/>
          </a:prstGeom>
          <a:noFill/>
        </p:spPr>
        <p:txBody>
          <a:bodyPr wrap="none" lIns="0" tIns="0" rIns="0" bIns="0" rtlCol="0">
            <a:spAutoFit/>
          </a:bodyPr>
          <a:lstStyle/>
          <a:p>
            <a:pPr algn="r"/>
            <a:r>
              <a:rPr lang="en-US" sz="800" dirty="0">
                <a:solidFill>
                  <a:schemeClr val="bg2"/>
                </a:solidFill>
              </a:rP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6" r:id="rId10"/>
    <p:sldLayoutId id="2147483660" r:id="rId11"/>
    <p:sldLayoutId id="2147483655" r:id="rId12"/>
    <p:sldLayoutId id="2147483667" r:id="rId13"/>
  </p:sldLayoutIdLst>
  <p:hf hdr="0" ftr="0" dt="0"/>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10359" y="358926"/>
            <a:ext cx="8891750" cy="2567154"/>
          </a:xfrm>
        </p:spPr>
        <p:txBody>
          <a:bodyPr/>
          <a:lstStyle/>
          <a:p>
            <a:r>
              <a:rPr lang="ka-GE" sz="5400" dirty="0"/>
              <a:t>ბავშვთა სიმსუქნის კონტროლის ინიციატივა (</a:t>
            </a:r>
            <a:r>
              <a:rPr lang="en-US" sz="5400" dirty="0"/>
              <a:t>COSI)</a:t>
            </a:r>
            <a:r>
              <a:rPr lang="en-US" sz="5400" dirty="0" smtClean="0">
                <a:latin typeface="Sylfaen" panose="010A0502050306030303" pitchFamily="18" charset="0"/>
              </a:rPr>
              <a:t/>
            </a:r>
            <a:br>
              <a:rPr lang="en-US" sz="5400" dirty="0" smtClean="0">
                <a:latin typeface="Sylfaen" panose="010A0502050306030303" pitchFamily="18" charset="0"/>
              </a:rPr>
            </a:br>
            <a:r>
              <a:rPr lang="en-US" sz="5400" dirty="0">
                <a:latin typeface="Sylfaen" panose="010A0502050306030303" pitchFamily="18" charset="0"/>
              </a:rPr>
              <a:t/>
            </a:r>
            <a:br>
              <a:rPr lang="en-US" sz="5400" dirty="0">
                <a:latin typeface="Sylfaen" panose="010A0502050306030303" pitchFamily="18" charset="0"/>
              </a:rPr>
            </a:br>
            <a:r>
              <a:rPr lang="ka-GE" sz="5400" dirty="0" smtClean="0">
                <a:latin typeface="Sylfaen" panose="010A0502050306030303" pitchFamily="18" charset="0"/>
              </a:rPr>
              <a:t>საქართველო</a:t>
            </a:r>
            <a:r>
              <a:rPr lang="en-US" sz="5400" dirty="0" smtClean="0">
                <a:latin typeface="Sylfaen" panose="010A0502050306030303" pitchFamily="18" charset="0"/>
              </a:rPr>
              <a:t> 2017</a:t>
            </a:r>
            <a:br>
              <a:rPr lang="en-US" sz="5400" dirty="0" smtClean="0">
                <a:latin typeface="Sylfaen" panose="010A0502050306030303" pitchFamily="18" charset="0"/>
              </a:rPr>
            </a:br>
            <a:endParaRPr lang="en-US" sz="5400" spc="-100" dirty="0">
              <a:latin typeface="Sylfaen" panose="010A0502050306030303" pitchFamily="18" charset="0"/>
            </a:endParaRPr>
          </a:p>
        </p:txBody>
      </p:sp>
      <p:sp>
        <p:nvSpPr>
          <p:cNvPr id="6" name="Text Placeholder 5"/>
          <p:cNvSpPr>
            <a:spLocks noGrp="1"/>
          </p:cNvSpPr>
          <p:nvPr>
            <p:ph type="body" sz="quarter" idx="12"/>
          </p:nvPr>
        </p:nvSpPr>
        <p:spPr>
          <a:xfrm>
            <a:off x="7164389" y="5389429"/>
            <a:ext cx="1497013" cy="1022351"/>
          </a:xfrm>
        </p:spPr>
        <p:txBody>
          <a:bodyPr/>
          <a:lstStyle/>
          <a:p>
            <a:r>
              <a:rPr lang="en-US" b="0" spc="-50" dirty="0"/>
              <a:t>AUTHOR NAME</a:t>
            </a:r>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9063" y="3153104"/>
            <a:ext cx="2280744" cy="2931756"/>
          </a:xfrm>
          <a:prstGeom prst="rect">
            <a:avLst/>
          </a:prstGeom>
        </p:spPr>
      </p:pic>
    </p:spTree>
    <p:extLst>
      <p:ext uri="{BB962C8B-B14F-4D97-AF65-F5344CB8AC3E}">
        <p14:creationId xmlns:p14="http://schemas.microsoft.com/office/powerpoint/2010/main" val="190708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0" y="440831"/>
            <a:ext cx="8307859" cy="805249"/>
          </a:xfrm>
        </p:spPr>
        <p:txBody>
          <a:bodyPr/>
          <a:lstStyle/>
          <a:p>
            <a:r>
              <a:rPr lang="ka-GE" sz="2000" dirty="0"/>
              <a:t>ჯანმრთელობის მსოფლიო ორგანიზაციის მიერ მოწოდებული </a:t>
            </a:r>
            <a:r>
              <a:rPr lang="ka-GE" sz="2000" dirty="0" smtClean="0"/>
              <a:t>ზღვრული მნიშვნელობები სხეულის </a:t>
            </a:r>
            <a:r>
              <a:rPr lang="ka-GE" sz="2000" dirty="0"/>
              <a:t>მასის </a:t>
            </a:r>
            <a:r>
              <a:rPr lang="ka-GE" sz="2000" dirty="0" smtClean="0"/>
              <a:t>ინდექსთან მიმართებაში </a:t>
            </a:r>
            <a:r>
              <a:rPr lang="ka-GE" sz="2000" dirty="0"/>
              <a:t>(</a:t>
            </a:r>
            <a:r>
              <a:rPr lang="en-US" sz="2000" dirty="0">
                <a:latin typeface="Sylfaen" panose="010A0502050306030303" pitchFamily="18" charset="0"/>
              </a:rPr>
              <a:t>BMI) </a:t>
            </a:r>
            <a:r>
              <a:rPr lang="ka-GE" sz="2000" dirty="0" smtClean="0"/>
              <a:t>ბიჭებისთვის</a:t>
            </a:r>
            <a:r>
              <a:rPr lang="ka-GE" sz="2000" dirty="0"/>
              <a:t>, რომელთაც აქვთ დაბალი წონა, ჭარბი წონა და სიმსუქნე </a:t>
            </a: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907" y="1425147"/>
            <a:ext cx="4236989" cy="4947244"/>
          </a:xfrm>
        </p:spPr>
      </p:pic>
      <p:sp>
        <p:nvSpPr>
          <p:cNvPr id="4" name="Content Placeholder 3"/>
          <p:cNvSpPr>
            <a:spLocks noGrp="1"/>
          </p:cNvSpPr>
          <p:nvPr>
            <p:ph idx="10"/>
          </p:nvPr>
        </p:nvSpPr>
        <p:spPr>
          <a:xfrm>
            <a:off x="4939862" y="2054224"/>
            <a:ext cx="4078014" cy="2423183"/>
          </a:xfrm>
        </p:spPr>
        <p:txBody>
          <a:bodyPr/>
          <a:lstStyle/>
          <a:p>
            <a:pPr lvl="0"/>
            <a:r>
              <a:rPr lang="ka-GE" dirty="0"/>
              <a:t>პროცენტული, ზღვრული მაჩვენებლები ბიჭებისთვის 5: 1-7: 6 ასაკში, რომელიც შესატყვისია სხეულის მასის ინდექსის (</a:t>
            </a:r>
            <a:r>
              <a:rPr lang="en-US" dirty="0"/>
              <a:t>BMI)  </a:t>
            </a:r>
            <a:r>
              <a:rPr lang="ka-GE" dirty="0"/>
              <a:t>დაბალი წონის, ნორმალური წონის, ჭარბი წონისას და არის გამოყენებული პროცენტებისა და </a:t>
            </a:r>
            <a:r>
              <a:rPr lang="en-US" dirty="0"/>
              <a:t>z-</a:t>
            </a:r>
            <a:r>
              <a:rPr lang="ka-GE" dirty="0"/>
              <a:t>ქულების კალკულაციისთვის სხვადასხვა ასაკისა და სქესის ბავშვებისთვის</a:t>
            </a:r>
            <a:endParaRPr lang="en-US" dirty="0"/>
          </a:p>
        </p:txBody>
      </p:sp>
    </p:spTree>
    <p:extLst>
      <p:ext uri="{BB962C8B-B14F-4D97-AF65-F5344CB8AC3E}">
        <p14:creationId xmlns:p14="http://schemas.microsoft.com/office/powerpoint/2010/main" val="285645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29448" cy="869731"/>
          </a:xfrm>
        </p:spPr>
        <p:txBody>
          <a:bodyPr/>
          <a:lstStyle/>
          <a:p>
            <a:r>
              <a:rPr lang="ka-GE" sz="2000" dirty="0"/>
              <a:t>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a:t>
            </a:r>
            <a:r>
              <a:rPr lang="en-US" sz="2000" dirty="0">
                <a:latin typeface="Sylfaen" panose="010A0502050306030303" pitchFamily="18" charset="0"/>
              </a:rPr>
              <a:t>BMI) </a:t>
            </a:r>
            <a:r>
              <a:rPr lang="ka-GE" sz="2000" dirty="0" smtClean="0"/>
              <a:t> </a:t>
            </a:r>
            <a:r>
              <a:rPr lang="ka-GE" sz="2000" dirty="0"/>
              <a:t>ბიჭებისთვის, რომელთაც აქვთ დაბალი წონა, ჭარბი წონა და სიმსუქნე </a:t>
            </a:r>
            <a:endParaRPr lang="en-US" sz="2000" dirty="0">
              <a:latin typeface="Sylfaen" panose="010A0502050306030303" pitchFamily="18" charset="0"/>
            </a:endParaRPr>
          </a:p>
        </p:txBody>
      </p:sp>
      <p:sp>
        <p:nvSpPr>
          <p:cNvPr id="4" name="Content Placeholder 3"/>
          <p:cNvSpPr>
            <a:spLocks noGrp="1"/>
          </p:cNvSpPr>
          <p:nvPr>
            <p:ph idx="10"/>
          </p:nvPr>
        </p:nvSpPr>
        <p:spPr>
          <a:xfrm>
            <a:off x="4950940" y="1913827"/>
            <a:ext cx="4014383" cy="2973483"/>
          </a:xfrm>
        </p:spPr>
        <p:txBody>
          <a:bodyPr/>
          <a:lstStyle/>
          <a:p>
            <a:r>
              <a:rPr lang="ka-GE" dirty="0"/>
              <a:t>პროცენტული, ზღვრული მაჩვენებლები ბიჭებისთვის </a:t>
            </a:r>
            <a:r>
              <a:rPr lang="ka-GE" dirty="0" smtClean="0"/>
              <a:t> 7:7-10:0;</a:t>
            </a:r>
            <a:r>
              <a:rPr lang="ka-GE" dirty="0"/>
              <a:t> </a:t>
            </a:r>
            <a:r>
              <a:rPr lang="ka-GE" dirty="0" smtClean="0"/>
              <a:t>ასაკში</a:t>
            </a:r>
            <a:r>
              <a:rPr lang="ka-GE" dirty="0"/>
              <a:t>, რომელიც შესატყვისია სხეულის მასის ინდექსის (</a:t>
            </a:r>
            <a:r>
              <a:rPr lang="en-US" dirty="0"/>
              <a:t>BMI)  </a:t>
            </a:r>
            <a:r>
              <a:rPr lang="ka-GE" dirty="0"/>
              <a:t>დაბალი წონის, ნორმალური წონის, ჭარბი წონისას და არის გამოყენებული პროცენტებისა და </a:t>
            </a:r>
            <a:r>
              <a:rPr lang="en-US" dirty="0"/>
              <a:t>z-</a:t>
            </a:r>
            <a:r>
              <a:rPr lang="ka-GE" dirty="0"/>
              <a:t>ქულების კალკულაციისთვის სხვადასხვა ასაკისა და სქესის ბავშვებისთვის</a:t>
            </a:r>
          </a:p>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2676"/>
            <a:ext cx="4493741" cy="4803227"/>
          </a:xfrm>
        </p:spPr>
      </p:pic>
    </p:spTree>
    <p:extLst>
      <p:ext uri="{BB962C8B-B14F-4D97-AF65-F5344CB8AC3E}">
        <p14:creationId xmlns:p14="http://schemas.microsoft.com/office/powerpoint/2010/main" val="241422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6" y="202325"/>
            <a:ext cx="8155957" cy="911772"/>
          </a:xfrm>
        </p:spPr>
        <p:txBody>
          <a:bodyPr/>
          <a:lstStyle/>
          <a:p>
            <a:r>
              <a:rPr lang="ka-GE" sz="2000" dirty="0"/>
              <a:t>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a:t>
            </a:r>
            <a:r>
              <a:rPr lang="en-US" sz="2000" dirty="0">
                <a:latin typeface="Sylfaen" panose="010A0502050306030303" pitchFamily="18" charset="0"/>
              </a:rPr>
              <a:t>BMI) </a:t>
            </a:r>
            <a:r>
              <a:rPr lang="ka-GE" sz="2000" dirty="0" smtClean="0"/>
              <a:t>გოგონებისთვის</a:t>
            </a:r>
            <a:r>
              <a:rPr lang="ka-GE" sz="2000" dirty="0"/>
              <a:t>, რომელთაც აქვთ დაბალი წონა, ჭარბი</a:t>
            </a:r>
            <a:endParaRPr lang="en-US" sz="2000" dirty="0"/>
          </a:p>
        </p:txBody>
      </p:sp>
      <p:sp>
        <p:nvSpPr>
          <p:cNvPr id="3" name="Content Placeholder 2"/>
          <p:cNvSpPr>
            <a:spLocks noGrp="1"/>
          </p:cNvSpPr>
          <p:nvPr>
            <p:ph idx="1"/>
          </p:nvPr>
        </p:nvSpPr>
        <p:spPr>
          <a:xfrm>
            <a:off x="4424855" y="1681655"/>
            <a:ext cx="4351283" cy="3411643"/>
          </a:xfrm>
        </p:spPr>
        <p:txBody>
          <a:bodyPr/>
          <a:lstStyle/>
          <a:p>
            <a:pPr lvl="0"/>
            <a:r>
              <a:rPr lang="ka-GE" dirty="0"/>
              <a:t>პროცენტული, ზღვრული მაჩვენებლები </a:t>
            </a:r>
            <a:r>
              <a:rPr lang="ka-GE" dirty="0" smtClean="0"/>
              <a:t>გოგონებისთვის </a:t>
            </a:r>
            <a:r>
              <a:rPr lang="ka-GE" dirty="0"/>
              <a:t>5: 1-7: 6 ასაკში, რომელიც შესატყვისია სხეულის მასის ინდექსის (</a:t>
            </a:r>
            <a:r>
              <a:rPr lang="en-US" dirty="0"/>
              <a:t>BMI)  </a:t>
            </a:r>
            <a:r>
              <a:rPr lang="ka-GE" dirty="0"/>
              <a:t>დაბალი წონის, ნორმალური წონის, ჭარბი წონისას და არის გამოყენებული პროცენტებისა და </a:t>
            </a:r>
            <a:r>
              <a:rPr lang="en-US" dirty="0"/>
              <a:t>z-</a:t>
            </a:r>
            <a:r>
              <a:rPr lang="ka-GE" dirty="0"/>
              <a:t>ქულების კალკულაციისთვის სხვადასხვა ასაკისა და სქესის ბავშვებისთვის</a:t>
            </a:r>
          </a:p>
          <a:p>
            <a:endParaRPr lang="en-US" dirty="0"/>
          </a:p>
        </p:txBody>
      </p:sp>
      <p:pic>
        <p:nvPicPr>
          <p:cNvPr id="6" name="Picture 5"/>
          <p:cNvPicPr>
            <a:picLocks noChangeAspect="1"/>
          </p:cNvPicPr>
          <p:nvPr/>
        </p:nvPicPr>
        <p:blipFill>
          <a:blip r:embed="rId2"/>
          <a:stretch>
            <a:fillRect/>
          </a:stretch>
        </p:blipFill>
        <p:spPr>
          <a:xfrm>
            <a:off x="357129" y="1573427"/>
            <a:ext cx="3868881" cy="4916269"/>
          </a:xfrm>
          <a:prstGeom prst="rect">
            <a:avLst/>
          </a:prstGeom>
        </p:spPr>
      </p:pic>
    </p:spTree>
    <p:extLst>
      <p:ext uri="{BB962C8B-B14F-4D97-AF65-F5344CB8AC3E}">
        <p14:creationId xmlns:p14="http://schemas.microsoft.com/office/powerpoint/2010/main" val="261848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65524" cy="615778"/>
          </a:xfrm>
        </p:spPr>
        <p:txBody>
          <a:bodyPr/>
          <a:lstStyle/>
          <a:p>
            <a:r>
              <a:rPr lang="ka-GE" sz="2000" dirty="0"/>
              <a:t>ჯანმრთელობის მსოფლიო ორგანიზაციის მიერ მოწოდებული ზღვრული მნიშვნელობები სხეულის მასის </a:t>
            </a:r>
            <a:r>
              <a:rPr lang="ka-GE" sz="2000" dirty="0" smtClean="0"/>
              <a:t>ინდექსთან მიმართებაში  </a:t>
            </a:r>
            <a:r>
              <a:rPr lang="ka-GE" sz="2000" dirty="0"/>
              <a:t>(</a:t>
            </a:r>
            <a:r>
              <a:rPr lang="en-US" sz="2000" dirty="0">
                <a:latin typeface="Sylfaen" panose="010A0502050306030303" pitchFamily="18" charset="0"/>
              </a:rPr>
              <a:t>BMI) </a:t>
            </a:r>
            <a:r>
              <a:rPr lang="ka-GE" sz="2000" dirty="0" smtClean="0"/>
              <a:t>გოგონებისთვის</a:t>
            </a:r>
            <a:r>
              <a:rPr lang="ka-GE" sz="2000" dirty="0"/>
              <a:t>, რომელთაც აქვთ დაბალი წონა, ჭარბი</a:t>
            </a:r>
            <a:endParaRPr lang="en-US"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01" y="1650124"/>
            <a:ext cx="3992854" cy="4704563"/>
          </a:xfrm>
        </p:spPr>
      </p:pic>
      <p:sp>
        <p:nvSpPr>
          <p:cNvPr id="4" name="Content Placeholder 3"/>
          <p:cNvSpPr>
            <a:spLocks noGrp="1"/>
          </p:cNvSpPr>
          <p:nvPr>
            <p:ph idx="10"/>
          </p:nvPr>
        </p:nvSpPr>
        <p:spPr>
          <a:xfrm>
            <a:off x="4519448" y="2017134"/>
            <a:ext cx="4204138" cy="2323638"/>
          </a:xfrm>
        </p:spPr>
        <p:txBody>
          <a:bodyPr/>
          <a:lstStyle/>
          <a:p>
            <a:pPr lvl="0"/>
            <a:r>
              <a:rPr lang="ka-GE" dirty="0"/>
              <a:t>პროცენტული, ზღვრული მაჩვენებლები </a:t>
            </a:r>
            <a:r>
              <a:rPr lang="ka-GE" dirty="0" smtClean="0"/>
              <a:t>გოგონებისთვის  </a:t>
            </a:r>
            <a:r>
              <a:rPr lang="ka-GE" dirty="0"/>
              <a:t>7:7-10:0</a:t>
            </a:r>
            <a:r>
              <a:rPr lang="ka-GE" dirty="0" smtClean="0"/>
              <a:t>; ასაკში</a:t>
            </a:r>
            <a:r>
              <a:rPr lang="ka-GE" dirty="0"/>
              <a:t>, რომელიც შესატყვისია სხეულის მასის ინდექსის (</a:t>
            </a:r>
            <a:r>
              <a:rPr lang="en-US" dirty="0"/>
              <a:t>BMI)  </a:t>
            </a:r>
            <a:r>
              <a:rPr lang="ka-GE" dirty="0"/>
              <a:t>დაბალი წონის, ნორმალური წონის, ჭარბი წონისას და არის გამოყენებული პროცენტებისა და </a:t>
            </a:r>
            <a:r>
              <a:rPr lang="en-US" dirty="0"/>
              <a:t>z-</a:t>
            </a:r>
            <a:r>
              <a:rPr lang="ka-GE" dirty="0"/>
              <a:t>ქულების კალკულაციისთვის სხვადასხვა ასაკისა და სქესის ბავშვებისთვის</a:t>
            </a:r>
          </a:p>
          <a:p>
            <a:pPr lvl="0"/>
            <a:r>
              <a:rPr lang="en-US" dirty="0" smtClean="0"/>
              <a:t>.</a:t>
            </a:r>
            <a:endParaRPr lang="en-US" dirty="0"/>
          </a:p>
          <a:p>
            <a:endParaRPr lang="en-US" dirty="0"/>
          </a:p>
        </p:txBody>
      </p:sp>
    </p:spTree>
    <p:extLst>
      <p:ext uri="{BB962C8B-B14F-4D97-AF65-F5344CB8AC3E}">
        <p14:creationId xmlns:p14="http://schemas.microsoft.com/office/powerpoint/2010/main" val="459598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729" y="2358828"/>
            <a:ext cx="4229100" cy="584775"/>
          </a:xfrm>
        </p:spPr>
        <p:txBody>
          <a:bodyPr/>
          <a:lstStyle/>
          <a:p>
            <a:r>
              <a:rPr lang="ka-GE" sz="4000" dirty="0" smtClean="0"/>
              <a:t>შედეგები</a:t>
            </a:r>
            <a:endParaRPr lang="en-US" sz="4000" dirty="0"/>
          </a:p>
        </p:txBody>
      </p:sp>
      <p:graphicFrame>
        <p:nvGraphicFramePr>
          <p:cNvPr id="8" name="Table 7">
            <a:extLst>
              <a:ext uri="{FF2B5EF4-FFF2-40B4-BE49-F238E27FC236}">
                <a16:creationId xmlns:a16="http://schemas.microsoft.com/office/drawing/2014/main" xmlns="" id="{BDC5E400-3CCD-4B51-805B-D71C8D65AE5E}"/>
              </a:ext>
            </a:extLst>
          </p:cNvPr>
          <p:cNvGraphicFramePr>
            <a:graphicFrameLocks noGrp="1"/>
          </p:cNvGraphicFramePr>
          <p:nvPr>
            <p:extLst>
              <p:ext uri="{D42A27DB-BD31-4B8C-83A1-F6EECF244321}">
                <p14:modId xmlns:p14="http://schemas.microsoft.com/office/powerpoint/2010/main" val="3952976751"/>
              </p:ext>
            </p:extLst>
          </p:nvPr>
        </p:nvGraphicFramePr>
        <p:xfrm>
          <a:off x="4435366" y="3131997"/>
          <a:ext cx="4303521" cy="2377440"/>
        </p:xfrm>
        <a:graphic>
          <a:graphicData uri="http://schemas.openxmlformats.org/drawingml/2006/table">
            <a:tbl>
              <a:tblPr>
                <a:tableStyleId>{5C22544A-7EE6-4342-B048-85BDC9FD1C3A}</a:tableStyleId>
              </a:tblPr>
              <a:tblGrid>
                <a:gridCol w="4303521">
                  <a:extLst>
                    <a:ext uri="{9D8B030D-6E8A-4147-A177-3AD203B41FA5}">
                      <a16:colId xmlns:a16="http://schemas.microsoft.com/office/drawing/2014/main" xmlns="" val="20000"/>
                    </a:ext>
                  </a:extLst>
                </a:gridCol>
              </a:tblGrid>
              <a:tr h="368828">
                <a:tc>
                  <a:txBody>
                    <a:bodyPr/>
                    <a:lstStyle/>
                    <a:p>
                      <a:r>
                        <a:rPr lang="ka-GE" sz="1800" b="1" i="0" u="none" strike="noStrike" kern="1200" baseline="0" dirty="0" smtClean="0">
                          <a:solidFill>
                            <a:schemeClr val="bg1"/>
                          </a:solidFill>
                          <a:latin typeface="+mn-lt"/>
                          <a:ea typeface="+mn-ea"/>
                          <a:cs typeface="+mn-cs"/>
                        </a:rPr>
                        <a:t>ჭარბი წონა 7 წლის ასაკის ბავშვებში</a:t>
                      </a:r>
                      <a:endParaRPr lang="en-US" sz="18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8828">
                <a:tc>
                  <a:txBody>
                    <a:bodyPr/>
                    <a:lstStyle/>
                    <a:p>
                      <a:r>
                        <a:rPr lang="ka-GE" sz="1800" b="1" i="0" u="none" strike="noStrike" kern="1200" baseline="0" dirty="0" smtClean="0">
                          <a:solidFill>
                            <a:schemeClr val="bg1"/>
                          </a:solidFill>
                          <a:latin typeface="+mn-lt"/>
                          <a:ea typeface="+mn-ea"/>
                          <a:cs typeface="+mn-cs"/>
                        </a:rPr>
                        <a:t>სიმსუქნე 7 წლის ასაკის ბავშვებში</a:t>
                      </a:r>
                      <a:endParaRPr lang="en-US" sz="18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3460">
                <a:tc>
                  <a:txBody>
                    <a:bodyPr/>
                    <a:lstStyle/>
                    <a:p>
                      <a:r>
                        <a:rPr lang="ka-GE" sz="1800" b="1" dirty="0" smtClean="0">
                          <a:solidFill>
                            <a:schemeClr val="bg1"/>
                          </a:solidFill>
                          <a:latin typeface="Sylfaen" panose="010A0502050306030303" pitchFamily="18" charset="0"/>
                        </a:rPr>
                        <a:t>მცირე წონიანი 7 წლის ასაკის ბავშვები</a:t>
                      </a:r>
                      <a:endParaRPr lang="en-US" sz="18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2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800" b="1" dirty="0" smtClean="0">
                          <a:solidFill>
                            <a:schemeClr val="bg1"/>
                          </a:solidFill>
                          <a:latin typeface="Sylfaen" panose="010A0502050306030303" pitchFamily="18" charset="0"/>
                        </a:rPr>
                        <a:t>ზრდაში ჩამორჩენა 7 წლის ასაკის ბავშვებში</a:t>
                      </a:r>
                      <a:endParaRPr lang="en-US" sz="1800" i="0" kern="100" spc="0" baseline="0" dirty="0" smtClean="0">
                        <a:solidFill>
                          <a:schemeClr val="bg1"/>
                        </a:solidFill>
                        <a:latin typeface="Arial" panose="020B0604020202020204" pitchFamily="34" charset="0"/>
                        <a:cs typeface="Arial" panose="020B0604020202020204" pitchFamily="34" charset="0"/>
                      </a:endParaRPr>
                    </a:p>
                    <a:p>
                      <a:endParaRPr lang="en-US" sz="18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5"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141" y="127321"/>
            <a:ext cx="3610066" cy="2768871"/>
          </a:xfrm>
          <a:prstGeom prst="rect">
            <a:avLst/>
          </a:prstGeom>
        </p:spPr>
      </p:pic>
    </p:spTree>
    <p:extLst>
      <p:ext uri="{BB962C8B-B14F-4D97-AF65-F5344CB8AC3E}">
        <p14:creationId xmlns:p14="http://schemas.microsoft.com/office/powerpoint/2010/main" val="194374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76593" cy="1228028"/>
          </a:xfrm>
        </p:spPr>
        <p:txBody>
          <a:bodyPr/>
          <a:lstStyle/>
          <a:p>
            <a:r>
              <a:rPr lang="ka-GE" sz="2400" dirty="0" smtClean="0">
                <a:solidFill>
                  <a:schemeClr val="tx1"/>
                </a:solidFill>
              </a:rPr>
              <a:t>ჭარბი </a:t>
            </a:r>
            <a:r>
              <a:rPr lang="ka-GE" sz="2400" dirty="0">
                <a:solidFill>
                  <a:schemeClr val="tx1"/>
                </a:solidFill>
              </a:rPr>
              <a:t>წონის პრევალენტობა, რომელიც ეფუძნება ჯანმრთელობის მსოფლიო ორგანიზაციის </a:t>
            </a:r>
            <a:r>
              <a:rPr lang="ka-GE" sz="2400" dirty="0" smtClean="0">
                <a:solidFill>
                  <a:schemeClr val="tx1"/>
                </a:solidFill>
              </a:rPr>
              <a:t>მიერ მოწოდებულ ზრდის მრუდს, </a:t>
            </a:r>
            <a:r>
              <a:rPr lang="ka-GE" sz="2400" dirty="0">
                <a:solidFill>
                  <a:schemeClr val="tx1"/>
                </a:solidFill>
              </a:rPr>
              <a:t>7 წლის ასაკის ბავშვებში</a:t>
            </a:r>
            <a:r>
              <a:rPr lang="en-US" sz="2400" kern="100" spc="0" dirty="0">
                <a:solidFill>
                  <a:schemeClr val="bg1"/>
                </a:solidFill>
                <a:latin typeface="Sylfaen" panose="010A0502050306030303" pitchFamily="18" charset="0"/>
                <a:cs typeface="Arial" panose="020B0604020202020204" pitchFamily="34" charset="0"/>
              </a:rPr>
              <a:t/>
            </a:r>
            <a:br>
              <a:rPr lang="en-US" sz="2400" kern="100" spc="0" dirty="0">
                <a:solidFill>
                  <a:schemeClr val="bg1"/>
                </a:solidFill>
                <a:latin typeface="Sylfaen" panose="010A0502050306030303" pitchFamily="18" charset="0"/>
                <a:cs typeface="Arial" panose="020B0604020202020204" pitchFamily="34" charset="0"/>
              </a:rPr>
            </a:br>
            <a:endParaRPr lang="en-US" sz="2400" dirty="0"/>
          </a:p>
        </p:txBody>
      </p:sp>
      <p:graphicFrame>
        <p:nvGraphicFramePr>
          <p:cNvPr id="10" name="Content Placeholder 9"/>
          <p:cNvGraphicFramePr>
            <a:graphicFrameLocks noGrp="1"/>
          </p:cNvGraphicFramePr>
          <p:nvPr>
            <p:ph idx="10"/>
            <p:extLst>
              <p:ext uri="{D42A27DB-BD31-4B8C-83A1-F6EECF244321}">
                <p14:modId xmlns:p14="http://schemas.microsoft.com/office/powerpoint/2010/main" val="1366353744"/>
              </p:ext>
            </p:extLst>
          </p:nvPr>
        </p:nvGraphicFramePr>
        <p:xfrm>
          <a:off x="3236804" y="1807888"/>
          <a:ext cx="5618162" cy="4181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idx="1"/>
            <p:extLst>
              <p:ext uri="{D42A27DB-BD31-4B8C-83A1-F6EECF244321}">
                <p14:modId xmlns:p14="http://schemas.microsoft.com/office/powerpoint/2010/main" val="2198018515"/>
              </p:ext>
            </p:extLst>
          </p:nvPr>
        </p:nvGraphicFramePr>
        <p:xfrm>
          <a:off x="457200" y="2417763"/>
          <a:ext cx="2906713" cy="3760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2276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28028"/>
          </a:xfrm>
        </p:spPr>
        <p:txBody>
          <a:bodyPr/>
          <a:lstStyle/>
          <a:p>
            <a:r>
              <a:rPr lang="ka-GE" sz="2400" dirty="0" smtClean="0">
                <a:solidFill>
                  <a:schemeClr val="tx1"/>
                </a:solidFill>
              </a:rPr>
              <a:t>სიმსუქნის პრევალენტობა</a:t>
            </a:r>
            <a:r>
              <a:rPr lang="ka-GE" sz="2400" dirty="0">
                <a:solidFill>
                  <a:schemeClr val="tx1"/>
                </a:solidFill>
              </a:rPr>
              <a:t>, რომელიც ეფუძნება ჯანმრთელობის მსოფლიო ორგანიზაციის </a:t>
            </a:r>
            <a:r>
              <a:rPr lang="ka-GE" sz="2400" dirty="0" smtClean="0">
                <a:solidFill>
                  <a:schemeClr val="tx1"/>
                </a:solidFill>
              </a:rPr>
              <a:t>მიერ მოწოდებულ ზრდის </a:t>
            </a:r>
            <a:r>
              <a:rPr lang="ka-GE" sz="2400" dirty="0">
                <a:solidFill>
                  <a:schemeClr val="tx1"/>
                </a:solidFill>
              </a:rPr>
              <a:t>მრუდს, 7 წლის ასაკის ბავშვებში</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6523074"/>
              </p:ext>
            </p:extLst>
          </p:nvPr>
        </p:nvGraphicFramePr>
        <p:xfrm>
          <a:off x="536575" y="2060575"/>
          <a:ext cx="3089275" cy="4117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idx="10"/>
            <p:extLst>
              <p:ext uri="{D42A27DB-BD31-4B8C-83A1-F6EECF244321}">
                <p14:modId xmlns:p14="http://schemas.microsoft.com/office/powerpoint/2010/main" val="1238497386"/>
              </p:ext>
            </p:extLst>
          </p:nvPr>
        </p:nvGraphicFramePr>
        <p:xfrm>
          <a:off x="3625850" y="1749971"/>
          <a:ext cx="5318125" cy="4808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3042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1" y="599090"/>
            <a:ext cx="8565933" cy="1313792"/>
          </a:xfrm>
        </p:spPr>
        <p:txBody>
          <a:bodyPr/>
          <a:lstStyle/>
          <a:p>
            <a:r>
              <a:rPr lang="ka-GE" sz="2400" dirty="0" smtClean="0">
                <a:solidFill>
                  <a:schemeClr val="tx1"/>
                </a:solidFill>
              </a:rPr>
              <a:t>მცირე </a:t>
            </a:r>
            <a:r>
              <a:rPr lang="ka-GE" sz="2400" dirty="0">
                <a:solidFill>
                  <a:schemeClr val="tx1"/>
                </a:solidFill>
              </a:rPr>
              <a:t>წონის პრევალენტობა, რომელიც ეფუძნება ჯანმრთელობის მსოფლიო ორგანიზაციის მიერ მოწოდებულ ზრდის მრუდს, 7 წლის ასაკის ბავშვებში</a:t>
            </a:r>
            <a:r>
              <a:rPr lang="en-US" sz="2400" kern="100" spc="0" dirty="0">
                <a:solidFill>
                  <a:schemeClr val="bg1"/>
                </a:solidFill>
                <a:latin typeface="Sylfaen" panose="010A0502050306030303" pitchFamily="18" charset="0"/>
                <a:cs typeface="Arial" panose="020B0604020202020204" pitchFamily="34" charset="0"/>
              </a:rPr>
              <a:t/>
            </a:r>
            <a:br>
              <a:rPr lang="en-US" sz="2400" kern="100" spc="0" dirty="0">
                <a:solidFill>
                  <a:schemeClr val="bg1"/>
                </a:solidFill>
                <a:latin typeface="Sylfaen" panose="010A0502050306030303" pitchFamily="18" charset="0"/>
                <a:cs typeface="Arial" panose="020B0604020202020204" pitchFamily="34" charset="0"/>
              </a:rPr>
            </a:b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8208415"/>
              </p:ext>
            </p:extLst>
          </p:nvPr>
        </p:nvGraphicFramePr>
        <p:xfrm>
          <a:off x="756745" y="2419350"/>
          <a:ext cx="2853558" cy="4107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idx="10"/>
            <p:extLst>
              <p:ext uri="{D42A27DB-BD31-4B8C-83A1-F6EECF244321}">
                <p14:modId xmlns:p14="http://schemas.microsoft.com/office/powerpoint/2010/main" val="3418507567"/>
              </p:ext>
            </p:extLst>
          </p:nvPr>
        </p:nvGraphicFramePr>
        <p:xfrm>
          <a:off x="3609975" y="2096814"/>
          <a:ext cx="5076825" cy="4081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2809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13531" cy="1228028"/>
          </a:xfrm>
        </p:spPr>
        <p:txBody>
          <a:bodyPr/>
          <a:lstStyle/>
          <a:p>
            <a:r>
              <a:rPr lang="ka-GE" sz="2400" smtClean="0">
                <a:solidFill>
                  <a:schemeClr val="tx1"/>
                </a:solidFill>
              </a:rPr>
              <a:t>სიმღლეში </a:t>
            </a:r>
            <a:r>
              <a:rPr lang="ka-GE" sz="2400" dirty="0" smtClean="0">
                <a:solidFill>
                  <a:schemeClr val="tx1"/>
                </a:solidFill>
              </a:rPr>
              <a:t>ჩამორჩენილ ბავშვთა პრევალენტობა</a:t>
            </a:r>
            <a:r>
              <a:rPr lang="ka-GE" sz="2400" dirty="0">
                <a:solidFill>
                  <a:schemeClr val="tx1"/>
                </a:solidFill>
              </a:rPr>
              <a:t>, რომელიც ეფუძნება ჯანმრთელობის მსოფლიო ორგანიზაციის ზრდის მრუდს, 7 წლის ასაკის ბავშვებში</a:t>
            </a:r>
            <a:r>
              <a:rPr lang="en-US" sz="2400" kern="100" spc="0" dirty="0">
                <a:solidFill>
                  <a:schemeClr val="bg1"/>
                </a:solidFill>
                <a:latin typeface="Sylfaen" panose="010A0502050306030303" pitchFamily="18" charset="0"/>
                <a:cs typeface="Arial" panose="020B0604020202020204" pitchFamily="34" charset="0"/>
              </a:rPr>
              <a:t/>
            </a:r>
            <a:br>
              <a:rPr lang="en-US" sz="2400" kern="100" spc="0" dirty="0">
                <a:solidFill>
                  <a:schemeClr val="bg1"/>
                </a:solidFill>
                <a:latin typeface="Sylfaen" panose="010A0502050306030303" pitchFamily="18" charset="0"/>
                <a:cs typeface="Arial" panose="020B0604020202020204" pitchFamily="34" charset="0"/>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4278685"/>
              </p:ext>
            </p:extLst>
          </p:nvPr>
        </p:nvGraphicFramePr>
        <p:xfrm>
          <a:off x="747932" y="2054225"/>
          <a:ext cx="2704716" cy="3668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136554970"/>
              </p:ext>
            </p:extLst>
          </p:nvPr>
        </p:nvGraphicFramePr>
        <p:xfrm>
          <a:off x="457200" y="2222938"/>
          <a:ext cx="2837794" cy="4020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59900498"/>
              </p:ext>
            </p:extLst>
          </p:nvPr>
        </p:nvGraphicFramePr>
        <p:xfrm>
          <a:off x="4372302" y="2054225"/>
          <a:ext cx="4403836" cy="4188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8047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972" y="2533840"/>
            <a:ext cx="4229100" cy="1052596"/>
          </a:xfrm>
        </p:spPr>
        <p:txBody>
          <a:bodyPr/>
          <a:lstStyle/>
          <a:p>
            <a:r>
              <a:rPr lang="ka-GE" sz="3600" kern="1200" dirty="0" smtClean="0"/>
              <a:t>ბავშვების კვებითი ჩვევები</a:t>
            </a:r>
            <a:endParaRPr lang="en-US" sz="3600" kern="1200" dirty="0"/>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2261178682"/>
              </p:ext>
            </p:extLst>
          </p:nvPr>
        </p:nvGraphicFramePr>
        <p:xfrm>
          <a:off x="5022631" y="3586436"/>
          <a:ext cx="3448707" cy="3065535"/>
        </p:xfrm>
        <a:graphic>
          <a:graphicData uri="http://schemas.openxmlformats.org/drawingml/2006/table">
            <a:tbl>
              <a:tblPr>
                <a:tableStyleId>{5C22544A-7EE6-4342-B048-85BDC9FD1C3A}</a:tableStyleId>
              </a:tblPr>
              <a:tblGrid>
                <a:gridCol w="3448707">
                  <a:extLst>
                    <a:ext uri="{9D8B030D-6E8A-4147-A177-3AD203B41FA5}">
                      <a16:colId xmlns="" xmlns:a16="http://schemas.microsoft.com/office/drawing/2014/main" val="20000"/>
                    </a:ext>
                  </a:extLst>
                </a:gridCol>
              </a:tblGrid>
              <a:tr h="613107">
                <a:tc>
                  <a:txBody>
                    <a:bodyPr/>
                    <a:lstStyle/>
                    <a:p>
                      <a:r>
                        <a:rPr lang="ka-GE" sz="1600" b="1" kern="1200" dirty="0" smtClean="0">
                          <a:solidFill>
                            <a:schemeClr val="bg1"/>
                          </a:solidFill>
                          <a:effectLst/>
                          <a:latin typeface="Sylfaen" panose="010A0502050306030303" pitchFamily="18" charset="0"/>
                          <a:ea typeface="+mn-ea"/>
                          <a:cs typeface="+mn-cs"/>
                        </a:rPr>
                        <a:t> საუზმე</a:t>
                      </a:r>
                      <a:endParaRPr lang="en-US" sz="1600" b="1" kern="1200" dirty="0">
                        <a:solidFill>
                          <a:schemeClr val="bg1"/>
                        </a:solidFill>
                        <a:effectLst/>
                        <a:latin typeface="Sylfaen" panose="010A0502050306030303" pitchFamily="18" charset="0"/>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13107">
                <a:tc>
                  <a:txBody>
                    <a:bodyPr/>
                    <a:lstStyle/>
                    <a:p>
                      <a:r>
                        <a:rPr lang="en-US" sz="1600" b="1" i="0" u="none" kern="100" spc="0" baseline="0" dirty="0" smtClean="0">
                          <a:solidFill>
                            <a:schemeClr val="bg1"/>
                          </a:solidFill>
                          <a:latin typeface="Sylfaen" panose="010A0502050306030303" pitchFamily="18" charset="0"/>
                          <a:cs typeface="Arial" panose="020B0604020202020204" pitchFamily="34" charset="0"/>
                        </a:rPr>
                        <a:t> </a:t>
                      </a:r>
                      <a:r>
                        <a:rPr lang="ka-GE" sz="1600" b="1" i="0" u="none" kern="100" spc="0" baseline="0" dirty="0" smtClean="0">
                          <a:solidFill>
                            <a:schemeClr val="bg1"/>
                          </a:solidFill>
                          <a:latin typeface="Sylfaen" panose="010A0502050306030303" pitchFamily="18" charset="0"/>
                          <a:cs typeface="Arial" panose="020B0604020202020204" pitchFamily="34" charset="0"/>
                        </a:rPr>
                        <a:t>ხილი</a:t>
                      </a:r>
                      <a:endParaRPr lang="en-US" sz="1600" b="1" i="0" u="none"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13107">
                <a:tc>
                  <a:txBody>
                    <a:bodyPr/>
                    <a:lstStyle/>
                    <a:p>
                      <a:r>
                        <a:rPr lang="ka-GE" sz="1600" b="1" kern="1200" dirty="0" smtClean="0">
                          <a:solidFill>
                            <a:schemeClr val="bg1"/>
                          </a:solidFill>
                          <a:effectLst/>
                          <a:latin typeface="Sylfaen" panose="010A0502050306030303" pitchFamily="18" charset="0"/>
                          <a:ea typeface="+mn-ea"/>
                          <a:cs typeface="+mn-cs"/>
                        </a:rPr>
                        <a:t> ბოსტნეული</a:t>
                      </a:r>
                      <a:endParaRPr lang="en-US" sz="1600" b="1" kern="1200" dirty="0">
                        <a:solidFill>
                          <a:schemeClr val="bg1"/>
                        </a:solidFill>
                        <a:effectLst/>
                        <a:latin typeface="Sylfaen" panose="010A0502050306030303" pitchFamily="18" charset="0"/>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1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b="1" kern="1200" baseline="0" dirty="0" smtClean="0">
                          <a:solidFill>
                            <a:schemeClr val="bg1"/>
                          </a:solidFill>
                          <a:effectLst/>
                          <a:latin typeface="Sylfaen" panose="010A0502050306030303" pitchFamily="18" charset="0"/>
                          <a:ea typeface="+mn-ea"/>
                          <a:cs typeface="+mn-cs"/>
                        </a:rPr>
                        <a:t> </a:t>
                      </a:r>
                      <a:r>
                        <a:rPr lang="ka-GE" sz="1600" b="1" kern="1200" dirty="0" smtClean="0">
                          <a:solidFill>
                            <a:schemeClr val="bg1"/>
                          </a:solidFill>
                          <a:effectLst/>
                          <a:latin typeface="Sylfaen" panose="010A0502050306030303" pitchFamily="18" charset="0"/>
                          <a:ea typeface="+mn-ea"/>
                          <a:cs typeface="+mn-cs"/>
                        </a:rPr>
                        <a:t>ხემსი</a:t>
                      </a:r>
                      <a:endParaRPr lang="en-US" sz="1600" b="1" kern="1200" dirty="0" smtClean="0">
                        <a:solidFill>
                          <a:schemeClr val="bg1"/>
                        </a:solidFill>
                        <a:effectLst/>
                        <a:latin typeface="Sylfaen" panose="010A0502050306030303" pitchFamily="18" charset="0"/>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13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b="1" kern="1200" dirty="0" smtClean="0">
                          <a:solidFill>
                            <a:schemeClr val="bg1"/>
                          </a:solidFill>
                          <a:effectLst/>
                          <a:latin typeface="+mn-lt"/>
                          <a:ea typeface="+mn-ea"/>
                          <a:cs typeface="+mn-cs"/>
                        </a:rPr>
                        <a:t> უალკოჰოლო სასმელი</a:t>
                      </a:r>
                      <a:endParaRPr lang="en-US" sz="1050" i="0" kern="100" spc="0" baseline="0" dirty="0" smtClean="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186582"/>
            <a:ext cx="4325328" cy="3249376"/>
          </a:xfrm>
          <a:prstGeom prst="rect">
            <a:avLst/>
          </a:prstGeom>
        </p:spPr>
      </p:pic>
    </p:spTree>
    <p:extLst>
      <p:ext uri="{BB962C8B-B14F-4D97-AF65-F5344CB8AC3E}">
        <p14:creationId xmlns:p14="http://schemas.microsoft.com/office/powerpoint/2010/main" val="40791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ს ა რ ჩ ე ვ ი</a:t>
            </a:r>
            <a:endParaRPr lang="en-US" dirty="0"/>
          </a:p>
        </p:txBody>
      </p:sp>
      <p:sp>
        <p:nvSpPr>
          <p:cNvPr id="3" name="Text Placeholder 2"/>
          <p:cNvSpPr>
            <a:spLocks noGrp="1"/>
          </p:cNvSpPr>
          <p:nvPr>
            <p:ph type="body" sz="quarter" idx="10"/>
          </p:nvPr>
        </p:nvSpPr>
        <p:spPr/>
        <p:txBody>
          <a:bodyPr/>
          <a:lstStyle/>
          <a:p>
            <a:r>
              <a:rPr lang="en-US" dirty="0" smtClean="0">
                <a:solidFill>
                  <a:srgbClr val="E11156"/>
                </a:solidFill>
              </a:rPr>
              <a:t>3</a:t>
            </a:r>
            <a:endParaRPr lang="en-US" dirty="0">
              <a:solidFill>
                <a:srgbClr val="E11156"/>
              </a:solidFill>
            </a:endParaRPr>
          </a:p>
        </p:txBody>
      </p:sp>
      <p:sp>
        <p:nvSpPr>
          <p:cNvPr id="9" name="Text Placeholder 8"/>
          <p:cNvSpPr>
            <a:spLocks noGrp="1"/>
          </p:cNvSpPr>
          <p:nvPr>
            <p:ph type="body" sz="quarter" idx="12"/>
          </p:nvPr>
        </p:nvSpPr>
        <p:spPr/>
        <p:txBody>
          <a:bodyPr/>
          <a:lstStyle/>
          <a:p>
            <a:r>
              <a:rPr lang="en-US" dirty="0" smtClean="0">
                <a:solidFill>
                  <a:schemeClr val="accent4"/>
                </a:solidFill>
              </a:rPr>
              <a:t>14</a:t>
            </a:r>
            <a:endParaRPr lang="en-US" dirty="0">
              <a:solidFill>
                <a:schemeClr val="accent4"/>
              </a:solidFill>
            </a:endParaRPr>
          </a:p>
        </p:txBody>
      </p:sp>
      <p:sp>
        <p:nvSpPr>
          <p:cNvPr id="10" name="Text Placeholder 9"/>
          <p:cNvSpPr>
            <a:spLocks noGrp="1"/>
          </p:cNvSpPr>
          <p:nvPr>
            <p:ph type="body" sz="quarter" idx="13"/>
          </p:nvPr>
        </p:nvSpPr>
        <p:spPr/>
        <p:txBody>
          <a:bodyPr/>
          <a:lstStyle/>
          <a:p>
            <a:r>
              <a:rPr lang="en-US" dirty="0" smtClean="0">
                <a:solidFill>
                  <a:schemeClr val="accent5"/>
                </a:solidFill>
              </a:rPr>
              <a:t>19</a:t>
            </a:r>
            <a:endParaRPr lang="en-US" dirty="0">
              <a:solidFill>
                <a:schemeClr val="accent5"/>
              </a:solidFill>
            </a:endParaRPr>
          </a:p>
        </p:txBody>
      </p:sp>
      <p:sp>
        <p:nvSpPr>
          <p:cNvPr id="11" name="Text Placeholder 10"/>
          <p:cNvSpPr>
            <a:spLocks noGrp="1"/>
          </p:cNvSpPr>
          <p:nvPr>
            <p:ph type="body" sz="quarter" idx="14"/>
          </p:nvPr>
        </p:nvSpPr>
        <p:spPr/>
        <p:txBody>
          <a:bodyPr/>
          <a:lstStyle/>
          <a:p>
            <a:r>
              <a:rPr lang="en-US" dirty="0" smtClean="0"/>
              <a:t>25</a:t>
            </a:r>
            <a:endParaRPr lang="en-US" dirty="0"/>
          </a:p>
        </p:txBody>
      </p:sp>
      <p:sp>
        <p:nvSpPr>
          <p:cNvPr id="12" name="Text Placeholder 11"/>
          <p:cNvSpPr>
            <a:spLocks noGrp="1"/>
          </p:cNvSpPr>
          <p:nvPr>
            <p:ph type="body" sz="quarter" idx="15"/>
          </p:nvPr>
        </p:nvSpPr>
        <p:spPr/>
        <p:txBody>
          <a:bodyPr/>
          <a:lstStyle/>
          <a:p>
            <a:r>
              <a:rPr lang="en-US" dirty="0" smtClean="0">
                <a:solidFill>
                  <a:schemeClr val="accent6"/>
                </a:solidFill>
              </a:rPr>
              <a:t>39</a:t>
            </a:r>
            <a:endParaRPr lang="en-US" dirty="0">
              <a:solidFill>
                <a:schemeClr val="accent6"/>
              </a:solidFill>
            </a:endParaRPr>
          </a:p>
        </p:txBody>
      </p:sp>
      <p:sp>
        <p:nvSpPr>
          <p:cNvPr id="72" name="Text Placeholder 71"/>
          <p:cNvSpPr>
            <a:spLocks noGrp="1"/>
          </p:cNvSpPr>
          <p:nvPr>
            <p:ph type="body" sz="quarter" idx="21"/>
          </p:nvPr>
        </p:nvSpPr>
        <p:spPr/>
        <p:txBody>
          <a:bodyPr/>
          <a:lstStyle/>
          <a:p>
            <a:r>
              <a:rPr lang="ka-GE" sz="1400" i="0" dirty="0" smtClean="0">
                <a:latin typeface="Sylfaen" panose="010A0502050306030303" pitchFamily="18" charset="0"/>
              </a:rPr>
              <a:t>გვერდი</a:t>
            </a:r>
            <a:endParaRPr lang="en-US" sz="1400" i="0" dirty="0">
              <a:latin typeface="Sylfaen" panose="010A0502050306030303" pitchFamily="18" charset="0"/>
            </a:endParaRPr>
          </a:p>
        </p:txBody>
      </p:sp>
      <p:sp>
        <p:nvSpPr>
          <p:cNvPr id="95" name="Text Placeholder 94"/>
          <p:cNvSpPr>
            <a:spLocks noGrp="1"/>
          </p:cNvSpPr>
          <p:nvPr>
            <p:ph type="body" sz="quarter" idx="22"/>
          </p:nvPr>
        </p:nvSpPr>
        <p:spPr/>
        <p:txBody>
          <a:bodyPr/>
          <a:lstStyle/>
          <a:p>
            <a:pPr lvl="0"/>
            <a:r>
              <a:rPr lang="ka-GE" sz="1400" i="0" dirty="0">
                <a:solidFill>
                  <a:srgbClr val="B1B3B6"/>
                </a:solidFill>
                <a:latin typeface="Sylfaen" panose="010A0502050306030303" pitchFamily="18" charset="0"/>
              </a:rPr>
              <a:t>გვერდი</a:t>
            </a:r>
            <a:endParaRPr lang="en-US" sz="1400" i="0" dirty="0">
              <a:solidFill>
                <a:srgbClr val="B1B3B6"/>
              </a:solidFill>
              <a:latin typeface="Sylfaen" panose="010A0502050306030303" pitchFamily="18" charset="0"/>
            </a:endParaRPr>
          </a:p>
        </p:txBody>
      </p:sp>
      <p:sp>
        <p:nvSpPr>
          <p:cNvPr id="96" name="Text Placeholder 95"/>
          <p:cNvSpPr>
            <a:spLocks noGrp="1"/>
          </p:cNvSpPr>
          <p:nvPr>
            <p:ph type="body" sz="quarter" idx="23"/>
          </p:nvPr>
        </p:nvSpPr>
        <p:spPr/>
        <p:txBody>
          <a:bodyPr/>
          <a:lstStyle/>
          <a:p>
            <a:pPr lvl="0"/>
            <a:r>
              <a:rPr lang="ka-GE" sz="1400" dirty="0">
                <a:solidFill>
                  <a:srgbClr val="B1B3B6"/>
                </a:solidFill>
                <a:latin typeface="Sylfaen" panose="010A0502050306030303" pitchFamily="18" charset="0"/>
              </a:rPr>
              <a:t>გვერდი</a:t>
            </a:r>
            <a:endParaRPr lang="en-US" sz="1400" dirty="0">
              <a:solidFill>
                <a:srgbClr val="B1B3B6"/>
              </a:solidFill>
              <a:latin typeface="Sylfaen" panose="010A0502050306030303" pitchFamily="18" charset="0"/>
            </a:endParaRPr>
          </a:p>
        </p:txBody>
      </p:sp>
      <p:sp>
        <p:nvSpPr>
          <p:cNvPr id="97" name="Text Placeholder 96"/>
          <p:cNvSpPr>
            <a:spLocks noGrp="1"/>
          </p:cNvSpPr>
          <p:nvPr>
            <p:ph type="body" sz="quarter" idx="24"/>
          </p:nvPr>
        </p:nvSpPr>
        <p:spPr/>
        <p:txBody>
          <a:bodyPr/>
          <a:lstStyle/>
          <a:p>
            <a:pPr lvl="0"/>
            <a:r>
              <a:rPr lang="ka-GE" sz="1400" dirty="0">
                <a:solidFill>
                  <a:srgbClr val="B1B3B6"/>
                </a:solidFill>
                <a:latin typeface="Sylfaen" panose="010A0502050306030303" pitchFamily="18" charset="0"/>
              </a:rPr>
              <a:t>გვერდი</a:t>
            </a:r>
            <a:endParaRPr lang="en-US" sz="1400" dirty="0">
              <a:solidFill>
                <a:srgbClr val="B1B3B6"/>
              </a:solidFill>
              <a:latin typeface="Sylfaen" panose="010A0502050306030303" pitchFamily="18" charset="0"/>
            </a:endParaRPr>
          </a:p>
        </p:txBody>
      </p:sp>
      <p:sp>
        <p:nvSpPr>
          <p:cNvPr id="98" name="Text Placeholder 97"/>
          <p:cNvSpPr>
            <a:spLocks noGrp="1"/>
          </p:cNvSpPr>
          <p:nvPr>
            <p:ph type="body" sz="quarter" idx="25"/>
          </p:nvPr>
        </p:nvSpPr>
        <p:spPr/>
        <p:txBody>
          <a:bodyPr/>
          <a:lstStyle/>
          <a:p>
            <a:pPr lvl="0"/>
            <a:r>
              <a:rPr lang="ka-GE" sz="1400" dirty="0">
                <a:solidFill>
                  <a:srgbClr val="B1B3B6"/>
                </a:solidFill>
                <a:latin typeface="Sylfaen" panose="010A0502050306030303" pitchFamily="18" charset="0"/>
              </a:rPr>
              <a:t>გვერდი</a:t>
            </a:r>
            <a:endParaRPr lang="en-US" sz="1400" dirty="0">
              <a:solidFill>
                <a:srgbClr val="B1B3B6"/>
              </a:solidFill>
              <a:latin typeface="Sylfaen" panose="010A0502050306030303" pitchFamily="18" charset="0"/>
            </a:endParaRPr>
          </a:p>
        </p:txBody>
      </p:sp>
      <p:sp>
        <p:nvSpPr>
          <p:cNvPr id="13" name="Text Placeholder 12"/>
          <p:cNvSpPr>
            <a:spLocks noGrp="1"/>
          </p:cNvSpPr>
          <p:nvPr>
            <p:ph type="body" sz="quarter" idx="31"/>
          </p:nvPr>
        </p:nvSpPr>
        <p:spPr/>
        <p:txBody>
          <a:bodyPr/>
          <a:lstStyle/>
          <a:p>
            <a:r>
              <a:rPr lang="en-US" dirty="0" smtClean="0">
                <a:solidFill>
                  <a:schemeClr val="accent3"/>
                </a:solidFill>
              </a:rPr>
              <a:t>39</a:t>
            </a:r>
            <a:endParaRPr lang="en-US" dirty="0">
              <a:solidFill>
                <a:schemeClr val="accent3"/>
              </a:solidFill>
            </a:endParaRPr>
          </a:p>
        </p:txBody>
      </p:sp>
      <p:sp>
        <p:nvSpPr>
          <p:cNvPr id="14" name="Text Placeholder 13"/>
          <p:cNvSpPr>
            <a:spLocks noGrp="1"/>
          </p:cNvSpPr>
          <p:nvPr>
            <p:ph type="body" sz="quarter" idx="32"/>
          </p:nvPr>
        </p:nvSpPr>
        <p:spPr/>
        <p:txBody>
          <a:bodyPr/>
          <a:lstStyle/>
          <a:p>
            <a:r>
              <a:rPr lang="en-US" dirty="0" smtClean="0">
                <a:solidFill>
                  <a:schemeClr val="tx2"/>
                </a:solidFill>
              </a:rPr>
              <a:t>40</a:t>
            </a:r>
            <a:endParaRPr lang="en-US" dirty="0">
              <a:solidFill>
                <a:schemeClr val="tx2"/>
              </a:solidFill>
            </a:endParaRPr>
          </a:p>
        </p:txBody>
      </p:sp>
      <p:sp>
        <p:nvSpPr>
          <p:cNvPr id="99" name="Text Placeholder 98"/>
          <p:cNvSpPr>
            <a:spLocks noGrp="1"/>
          </p:cNvSpPr>
          <p:nvPr>
            <p:ph type="body" sz="quarter" idx="36"/>
          </p:nvPr>
        </p:nvSpPr>
        <p:spPr/>
        <p:txBody>
          <a:bodyPr/>
          <a:lstStyle/>
          <a:p>
            <a:pPr lvl="0"/>
            <a:r>
              <a:rPr lang="ka-GE" sz="1400" dirty="0">
                <a:solidFill>
                  <a:srgbClr val="B1B3B6"/>
                </a:solidFill>
                <a:latin typeface="Sylfaen" panose="010A0502050306030303" pitchFamily="18" charset="0"/>
              </a:rPr>
              <a:t>გვერდი</a:t>
            </a:r>
            <a:endParaRPr lang="en-US" sz="1400" dirty="0">
              <a:solidFill>
                <a:srgbClr val="B1B3B6"/>
              </a:solidFill>
              <a:latin typeface="Sylfaen" panose="010A0502050306030303" pitchFamily="18" charset="0"/>
            </a:endParaRPr>
          </a:p>
        </p:txBody>
      </p:sp>
      <p:sp>
        <p:nvSpPr>
          <p:cNvPr id="100" name="Text Placeholder 99"/>
          <p:cNvSpPr>
            <a:spLocks noGrp="1"/>
          </p:cNvSpPr>
          <p:nvPr>
            <p:ph type="body" sz="quarter" idx="37"/>
          </p:nvPr>
        </p:nvSpPr>
        <p:spPr/>
        <p:txBody>
          <a:bodyPr/>
          <a:lstStyle/>
          <a:p>
            <a:pPr lvl="0"/>
            <a:r>
              <a:rPr lang="ka-GE" sz="1400" dirty="0">
                <a:solidFill>
                  <a:srgbClr val="B1B3B6"/>
                </a:solidFill>
                <a:latin typeface="Sylfaen" panose="010A0502050306030303" pitchFamily="18" charset="0"/>
              </a:rPr>
              <a:t>გვერდი</a:t>
            </a:r>
            <a:endParaRPr lang="en-US" sz="1400" dirty="0">
              <a:solidFill>
                <a:srgbClr val="B1B3B6"/>
              </a:solidFill>
              <a:latin typeface="Sylfaen" panose="010A050205030603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18003157"/>
              </p:ext>
            </p:extLst>
          </p:nvPr>
        </p:nvGraphicFramePr>
        <p:xfrm>
          <a:off x="457202"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dirty="0" smtClean="0"/>
                        <a:t>შესავალი</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05628343"/>
              </p:ext>
            </p:extLst>
          </p:nvPr>
        </p:nvGraphicFramePr>
        <p:xfrm>
          <a:off x="2142241"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b="0" i="0" kern="100" spc="-50" baseline="0" dirty="0" smtClean="0">
                          <a:solidFill>
                            <a:schemeClr val="tx2"/>
                          </a:solidFill>
                          <a:latin typeface="Arial Regular"/>
                        </a:rPr>
                        <a:t>შედეგები</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07381951"/>
              </p:ext>
            </p:extLst>
          </p:nvPr>
        </p:nvGraphicFramePr>
        <p:xfrm>
          <a:off x="3829052"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kern="1200" dirty="0" smtClean="0"/>
                        <a:t>კვების ჩვევები</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50646231"/>
              </p:ext>
            </p:extLst>
          </p:nvPr>
        </p:nvGraphicFramePr>
        <p:xfrm>
          <a:off x="5511953"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dirty="0" smtClean="0"/>
                        <a:t>ფიზიკური აქტივობა</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637738796"/>
              </p:ext>
            </p:extLst>
          </p:nvPr>
        </p:nvGraphicFramePr>
        <p:xfrm>
          <a:off x="7198764" y="3429000"/>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b="0" i="0" kern="100" spc="-50" baseline="0" dirty="0" smtClean="0">
                          <a:solidFill>
                            <a:schemeClr val="tx2"/>
                          </a:solidFill>
                          <a:latin typeface="Arial Regular"/>
                        </a:rPr>
                        <a:t>სკოლის გარემო</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943501285"/>
              </p:ext>
            </p:extLst>
          </p:nvPr>
        </p:nvGraphicFramePr>
        <p:xfrm>
          <a:off x="457202" y="5545674"/>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b="0" i="0" kern="100" spc="-50" baseline="0" dirty="0" smtClean="0">
                          <a:solidFill>
                            <a:schemeClr val="tx2"/>
                          </a:solidFill>
                          <a:latin typeface="Arial Regular"/>
                        </a:rPr>
                        <a:t>შეჯამება</a:t>
                      </a:r>
                      <a:r>
                        <a:rPr lang="en-US" sz="1200" b="0" i="0" kern="100" spc="-50" baseline="0" dirty="0" smtClean="0">
                          <a:solidFill>
                            <a:schemeClr val="tx2"/>
                          </a:solidFill>
                          <a:latin typeface="Arial Regular"/>
                        </a:rPr>
                        <a:t> </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735037457"/>
              </p:ext>
            </p:extLst>
          </p:nvPr>
        </p:nvGraphicFramePr>
        <p:xfrm>
          <a:off x="2142241" y="5545674"/>
          <a:ext cx="1497013" cy="36576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xmlns="" val="20000"/>
                    </a:ext>
                  </a:extLst>
                </a:gridCol>
              </a:tblGrid>
              <a:tr h="0">
                <a:tc>
                  <a:txBody>
                    <a:bodyPr/>
                    <a:lstStyle/>
                    <a:p>
                      <a:r>
                        <a:rPr lang="ka-GE" sz="1200" b="0" i="0" kern="100" spc="-50" baseline="0" dirty="0" smtClean="0">
                          <a:solidFill>
                            <a:schemeClr val="tx2"/>
                          </a:solidFill>
                          <a:latin typeface="Arial Regular"/>
                        </a:rPr>
                        <a:t>რეკომენდაციები</a:t>
                      </a:r>
                      <a:r>
                        <a:rPr lang="en-US" sz="1200" b="0" i="0" kern="100" spc="-50" baseline="0" dirty="0" smtClean="0">
                          <a:solidFill>
                            <a:schemeClr val="tx2"/>
                          </a:solidFill>
                          <a:latin typeface="Arial Regular"/>
                        </a:rPr>
                        <a:t> </a:t>
                      </a:r>
                      <a:endParaRPr lang="en-US" sz="1200" b="0" i="0" kern="100" spc="-50" baseline="0" dirty="0">
                        <a:solidFill>
                          <a:schemeClr val="tx2"/>
                        </a:solidFill>
                        <a:latin typeface="Arial Regular"/>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28"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035" y="4236334"/>
            <a:ext cx="3818679" cy="2139805"/>
          </a:xfrm>
          <a:prstGeom prst="rect">
            <a:avLst/>
          </a:prstGeom>
        </p:spPr>
      </p:pic>
    </p:spTree>
    <p:extLst>
      <p:ext uri="{BB962C8B-B14F-4D97-AF65-F5344CB8AC3E}">
        <p14:creationId xmlns:p14="http://schemas.microsoft.com/office/powerpoint/2010/main" val="126542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04C5638E-A962-D64D-AF61-40E20A68083C}"/>
              </a:ext>
            </a:extLst>
          </p:cNvPr>
          <p:cNvSpPr>
            <a:spLocks noGrp="1"/>
          </p:cNvSpPr>
          <p:nvPr>
            <p:ph type="body" sz="quarter" idx="11"/>
          </p:nvPr>
        </p:nvSpPr>
        <p:spPr>
          <a:xfrm>
            <a:off x="457202" y="6407150"/>
            <a:ext cx="7582849" cy="450850"/>
          </a:xfrm>
        </p:spPr>
        <p:txBody>
          <a:bodyPr/>
          <a:lstStyle/>
          <a:p>
            <a:r>
              <a:rPr lang="en-US"/>
              <a:t>Source: Provide a source or citation for your data</a:t>
            </a:r>
          </a:p>
        </p:txBody>
      </p:sp>
      <p:sp>
        <p:nvSpPr>
          <p:cNvPr id="15" name="Content Placeholder 6">
            <a:extLst>
              <a:ext uri="{FF2B5EF4-FFF2-40B4-BE49-F238E27FC236}">
                <a16:creationId xmlns="" xmlns:a16="http://schemas.microsoft.com/office/drawing/2014/main" id="{0E116104-A4A7-4A3E-AD2D-38E69CE1C219}"/>
              </a:ext>
            </a:extLst>
          </p:cNvPr>
          <p:cNvSpPr txBox="1">
            <a:spLocks/>
          </p:cNvSpPr>
          <p:nvPr/>
        </p:nvSpPr>
        <p:spPr>
          <a:xfrm>
            <a:off x="457202" y="2215614"/>
            <a:ext cx="1885949" cy="203253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lvl="3"/>
            <a:endParaRPr lang="en-US" sz="1200" dirty="0">
              <a:solidFill>
                <a:schemeClr val="accent5"/>
              </a:solidFill>
            </a:endParaRPr>
          </a:p>
        </p:txBody>
      </p:sp>
      <p:cxnSp>
        <p:nvCxnSpPr>
          <p:cNvPr id="11" name="Straight Connector 10">
            <a:extLst>
              <a:ext uri="{FF2B5EF4-FFF2-40B4-BE49-F238E27FC236}">
                <a16:creationId xmlns="" xmlns:a16="http://schemas.microsoft.com/office/drawing/2014/main" id="{84169E30-F8FA-43B7-BC8F-4AE466DF3A6E}"/>
              </a:ext>
            </a:extLst>
          </p:cNvPr>
          <p:cNvCxnSpPr/>
          <p:nvPr/>
        </p:nvCxnSpPr>
        <p:spPr>
          <a:xfrm>
            <a:off x="457200" y="460057"/>
            <a:ext cx="3182052" cy="0"/>
          </a:xfrm>
          <a:prstGeom prst="line">
            <a:avLst/>
          </a:prstGeom>
          <a:ln w="12700">
            <a:solidFill>
              <a:schemeClr val="accent5"/>
            </a:solidFill>
            <a:beve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978FB7-9727-4FAA-ABF2-C36FB1C2F431}"/>
              </a:ext>
            </a:extLst>
          </p:cNvPr>
          <p:cNvCxnSpPr/>
          <p:nvPr/>
        </p:nvCxnSpPr>
        <p:spPr>
          <a:xfrm>
            <a:off x="3829078" y="460057"/>
            <a:ext cx="4857722" cy="0"/>
          </a:xfrm>
          <a:prstGeom prst="line">
            <a:avLst/>
          </a:prstGeom>
          <a:ln w="12700">
            <a:solidFill>
              <a:schemeClr val="accent5"/>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6B80C81-31A9-433A-AE30-620BC38DC524}"/>
              </a:ext>
            </a:extLst>
          </p:cNvPr>
          <p:cNvCxnSpPr>
            <a:cxnSpLocks/>
          </p:cNvCxnSpPr>
          <p:nvPr/>
        </p:nvCxnSpPr>
        <p:spPr>
          <a:xfrm>
            <a:off x="8540911" y="584100"/>
            <a:ext cx="0" cy="3343251"/>
          </a:xfrm>
          <a:prstGeom prst="line">
            <a:avLst/>
          </a:prstGeom>
          <a:ln w="9525">
            <a:solidFill>
              <a:srgbClr val="E4E4E5"/>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 xmlns:a16="http://schemas.microsoft.com/office/drawing/2014/main" id="{5804E9A2-BDDD-49B7-9E88-BF5B37B6A3F5}"/>
              </a:ext>
            </a:extLst>
          </p:cNvPr>
          <p:cNvGraphicFramePr>
            <a:graphicFrameLocks noGrp="1"/>
          </p:cNvGraphicFramePr>
          <p:nvPr>
            <p:extLst>
              <p:ext uri="{D42A27DB-BD31-4B8C-83A1-F6EECF244321}">
                <p14:modId xmlns:p14="http://schemas.microsoft.com/office/powerpoint/2010/main" val="2187123611"/>
              </p:ext>
            </p:extLst>
          </p:nvPr>
        </p:nvGraphicFramePr>
        <p:xfrm>
          <a:off x="210206" y="460057"/>
          <a:ext cx="3264769" cy="3849677"/>
        </p:xfrm>
        <a:graphic>
          <a:graphicData uri="http://schemas.openxmlformats.org/drawingml/2006/table">
            <a:tbl>
              <a:tblPr>
                <a:tableStyleId>{5C22544A-7EE6-4342-B048-85BDC9FD1C3A}</a:tableStyleId>
              </a:tblPr>
              <a:tblGrid>
                <a:gridCol w="3264769">
                  <a:extLst>
                    <a:ext uri="{9D8B030D-6E8A-4147-A177-3AD203B41FA5}">
                      <a16:colId xmlns="" xmlns:a16="http://schemas.microsoft.com/office/drawing/2014/main" val="20000"/>
                    </a:ext>
                  </a:extLst>
                </a:gridCol>
              </a:tblGrid>
              <a:tr h="1823590">
                <a:tc>
                  <a:txBody>
                    <a:bodyPr/>
                    <a:lstStyle/>
                    <a:p>
                      <a:pPr algn="just"/>
                      <a:r>
                        <a:rPr lang="ka-GE" sz="1400" b="0" i="0" u="none" strike="noStrike" kern="1200" baseline="0" dirty="0" smtClean="0">
                          <a:solidFill>
                            <a:schemeClr val="dk1"/>
                          </a:solidFill>
                          <a:latin typeface="Sylfaen" panose="010A0502050306030303" pitchFamily="18" charset="0"/>
                          <a:ea typeface="+mn-ea"/>
                          <a:cs typeface="+mn-cs"/>
                        </a:rPr>
                        <a:t>გარდა ფიზიკური მახასათებლებისა, რომლებიც გამოყენებულია ჭარბი წონის და სიმსუქნის ხარისხის განსასაზღვრად. კვლევის მონაწილეთა სიმსუქნესთან დაკავშირებული ქცევის შესახებ ინფორმაცია შესწავლილი იქნა ოჯახის კითხვარების საშუალებით. აღნიშნული კითხვარი შევსებული  იქნა კვლევის მონაწილეთა მოსწავლეთა ოჯახის წევრების მიერ.</a:t>
                      </a:r>
                      <a:endParaRPr lang="en-US" sz="1400" dirty="0">
                        <a:latin typeface="Sylfaen" panose="010A0502050306030303" pitchFamily="18" charset="0"/>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00077">
                <a:tc>
                  <a:txBody>
                    <a:bodyPr/>
                    <a:lstStyle/>
                    <a:p>
                      <a:endParaRPr lang="en-US" sz="1600" dirty="0">
                        <a:latin typeface="Sylfaen" panose="010A0502050306030303" pitchFamily="18" charset="0"/>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Content Placeholder 5">
            <a:extLst>
              <a:ext uri="{FF2B5EF4-FFF2-40B4-BE49-F238E27FC236}">
                <a16:creationId xmlns="" xmlns:a16="http://schemas.microsoft.com/office/drawing/2014/main" id="{B73A4F21-9E7C-4E52-BA79-5C5D48E27E42}"/>
              </a:ext>
            </a:extLst>
          </p:cNvPr>
          <p:cNvSpPr>
            <a:spLocks noGrp="1"/>
          </p:cNvSpPr>
          <p:nvPr>
            <p:ph idx="1"/>
          </p:nvPr>
        </p:nvSpPr>
        <p:spPr>
          <a:xfrm>
            <a:off x="3827587" y="742950"/>
            <a:ext cx="2321755" cy="5492750"/>
          </a:xfrm>
        </p:spPr>
        <p:txBody>
          <a:bodyPr/>
          <a:lstStyle/>
          <a:p>
            <a:r>
              <a:rPr lang="ka-GE" sz="1400" dirty="0" smtClean="0">
                <a:solidFill>
                  <a:schemeClr val="tx1"/>
                </a:solidFill>
                <a:latin typeface="Sylfaen" panose="010A0502050306030303" pitchFamily="18" charset="0"/>
              </a:rPr>
              <a:t>კვება მნიშვნელოვან გავლენას ახდენს ბავშვების წონაზე. წარმოდგენილი კვლევის შედეგები გამოიყენება იმისათვის, რომ შემუშავებულ იქნას, ეფექტური სტრატეგია კვებითი უნარჩვევების გაუმჯობესებისა და ჭარბი წონისა თუ სიმსუქნის პრევალენტობის შესამცირებლად. </a:t>
            </a:r>
            <a:endParaRPr lang="en-US" sz="1400" dirty="0">
              <a:solidFill>
                <a:schemeClr val="tx1"/>
              </a:solidFill>
              <a:latin typeface="Sylfaen" panose="010A0502050306030303" pitchFamily="18" charset="0"/>
            </a:endParaRPr>
          </a:p>
        </p:txBody>
      </p:sp>
      <p:sp>
        <p:nvSpPr>
          <p:cNvPr id="24" name="Content Placeholder 15">
            <a:extLst>
              <a:ext uri="{FF2B5EF4-FFF2-40B4-BE49-F238E27FC236}">
                <a16:creationId xmlns="" xmlns:a16="http://schemas.microsoft.com/office/drawing/2014/main" id="{116AC0A1-3E44-44A3-B659-F6A863E3B247}"/>
              </a:ext>
            </a:extLst>
          </p:cNvPr>
          <p:cNvSpPr>
            <a:spLocks noGrp="1"/>
          </p:cNvSpPr>
          <p:nvPr>
            <p:ph idx="10"/>
          </p:nvPr>
        </p:nvSpPr>
        <p:spPr>
          <a:xfrm>
            <a:off x="6149342" y="742950"/>
            <a:ext cx="2731899" cy="4985188"/>
          </a:xfrm>
        </p:spPr>
        <p:txBody>
          <a:bodyPr/>
          <a:lstStyle/>
          <a:p>
            <a:pPr lvl="3">
              <a:buNone/>
            </a:pPr>
            <a:r>
              <a:rPr lang="ka-GE" sz="1400" dirty="0" smtClean="0">
                <a:solidFill>
                  <a:schemeClr val="tx1"/>
                </a:solidFill>
                <a:latin typeface="Sylfaen" panose="010A0502050306030303" pitchFamily="18" charset="0"/>
              </a:rPr>
              <a:t>დღევანდელი </a:t>
            </a:r>
            <a:r>
              <a:rPr lang="ka-GE" sz="1400" dirty="0">
                <a:solidFill>
                  <a:schemeClr val="tx1"/>
                </a:solidFill>
                <a:latin typeface="Sylfaen" panose="010A0502050306030303" pitchFamily="18" charset="0"/>
              </a:rPr>
              <a:t>გარემო, რომელშიც </a:t>
            </a:r>
            <a:r>
              <a:rPr lang="ka-GE" sz="1400" dirty="0" smtClean="0">
                <a:solidFill>
                  <a:schemeClr val="tx1"/>
                </a:solidFill>
                <a:latin typeface="Sylfaen" panose="010A0502050306030303" pitchFamily="18" charset="0"/>
              </a:rPr>
              <a:t>ბავშვი </a:t>
            </a:r>
            <a:r>
              <a:rPr lang="ka-GE" sz="1400" dirty="0">
                <a:solidFill>
                  <a:schemeClr val="tx1"/>
                </a:solidFill>
                <a:latin typeface="Sylfaen" panose="010A0502050306030303" pitchFamily="18" charset="0"/>
              </a:rPr>
              <a:t>იზრდება </a:t>
            </a:r>
            <a:r>
              <a:rPr lang="ka-GE" sz="1400" dirty="0" smtClean="0">
                <a:solidFill>
                  <a:schemeClr val="tx1"/>
                </a:solidFill>
                <a:latin typeface="Sylfaen" panose="010A0502050306030303" pitchFamily="18" charset="0"/>
              </a:rPr>
              <a:t>და სადაც ხელმისაწვდომია მაღალკალორიულ </a:t>
            </a:r>
            <a:r>
              <a:rPr lang="ka-GE" sz="1400" dirty="0">
                <a:solidFill>
                  <a:schemeClr val="tx1"/>
                </a:solidFill>
                <a:latin typeface="Sylfaen" panose="010A0502050306030303" pitchFamily="18" charset="0"/>
              </a:rPr>
              <a:t>და დაბალი კვებითი ღირებულების მქონე </a:t>
            </a:r>
            <a:r>
              <a:rPr lang="ka-GE" sz="1400" dirty="0" smtClean="0">
                <a:solidFill>
                  <a:schemeClr val="tx1"/>
                </a:solidFill>
                <a:latin typeface="Sylfaen" panose="010A0502050306030303" pitchFamily="18" charset="0"/>
              </a:rPr>
              <a:t>პროდუქტები </a:t>
            </a:r>
            <a:r>
              <a:rPr lang="ka-GE" sz="1400" dirty="0">
                <a:solidFill>
                  <a:schemeClr val="tx1"/>
                </a:solidFill>
                <a:latin typeface="Sylfaen" panose="010A0502050306030303" pitchFamily="18" charset="0"/>
              </a:rPr>
              <a:t>და </a:t>
            </a:r>
            <a:r>
              <a:rPr lang="ka-GE" sz="1400" dirty="0" smtClean="0">
                <a:solidFill>
                  <a:schemeClr val="tx1"/>
                </a:solidFill>
                <a:latin typeface="Sylfaen" panose="010A0502050306030303" pitchFamily="18" charset="0"/>
              </a:rPr>
              <a:t>სასმელი, ხელს უწყობს ბავშვების </a:t>
            </a:r>
            <a:r>
              <a:rPr lang="ka-GE" sz="1400" dirty="0">
                <a:solidFill>
                  <a:schemeClr val="tx1"/>
                </a:solidFill>
                <a:latin typeface="Sylfaen" panose="010A0502050306030303" pitchFamily="18" charset="0"/>
              </a:rPr>
              <a:t>წონაში </a:t>
            </a:r>
            <a:r>
              <a:rPr lang="ka-GE" sz="1400" dirty="0" smtClean="0">
                <a:solidFill>
                  <a:schemeClr val="tx1"/>
                </a:solidFill>
                <a:latin typeface="Sylfaen" panose="010A0502050306030303" pitchFamily="18" charset="0"/>
              </a:rPr>
              <a:t>მატებას და </a:t>
            </a:r>
            <a:r>
              <a:rPr lang="ka-GE" sz="1400" dirty="0">
                <a:solidFill>
                  <a:schemeClr val="tx1"/>
                </a:solidFill>
                <a:latin typeface="Sylfaen" panose="010A0502050306030303" pitchFamily="18" charset="0"/>
              </a:rPr>
              <a:t>ჭარბწონიანობას. </a:t>
            </a:r>
            <a:endParaRPr lang="ka-GE" sz="1400" dirty="0" smtClean="0">
              <a:solidFill>
                <a:schemeClr val="tx1"/>
              </a:solidFill>
              <a:latin typeface="Sylfaen" panose="010A0502050306030303" pitchFamily="18" charset="0"/>
            </a:endParaRPr>
          </a:p>
          <a:p>
            <a:pPr lvl="3">
              <a:buNone/>
            </a:pPr>
            <a:endParaRPr lang="ka-GE" sz="1400" dirty="0">
              <a:solidFill>
                <a:schemeClr val="tx1"/>
              </a:solidFill>
              <a:latin typeface="Sylfaen" panose="010A0502050306030303" pitchFamily="18" charset="0"/>
            </a:endParaRPr>
          </a:p>
          <a:p>
            <a:pPr lvl="3">
              <a:buNone/>
            </a:pPr>
            <a:endParaRPr lang="ka-GE" sz="1400" dirty="0" smtClean="0">
              <a:solidFill>
                <a:schemeClr val="tx1"/>
              </a:solidFill>
              <a:latin typeface="Sylfaen" panose="010A0502050306030303" pitchFamily="18" charset="0"/>
            </a:endParaRPr>
          </a:p>
          <a:p>
            <a:pPr lvl="3">
              <a:buNone/>
            </a:pPr>
            <a:r>
              <a:rPr lang="ka-GE" sz="1400" b="1" i="1" dirty="0" smtClean="0">
                <a:solidFill>
                  <a:schemeClr val="tx1"/>
                </a:solidFill>
                <a:latin typeface="Sylfaen" panose="010A0502050306030303" pitchFamily="18" charset="0"/>
              </a:rPr>
              <a:t>სიმსუქნისა და ჭარბწონიანობის პრევენციისთვის </a:t>
            </a:r>
            <a:r>
              <a:rPr lang="ka-GE" sz="1400" b="1" i="1" dirty="0">
                <a:solidFill>
                  <a:schemeClr val="tx1"/>
                </a:solidFill>
                <a:latin typeface="Sylfaen" panose="010A0502050306030303" pitchFamily="18" charset="0"/>
              </a:rPr>
              <a:t>საჭიროა, ხილისა და ბოსტნეულის ყოველდღიური </a:t>
            </a:r>
            <a:r>
              <a:rPr lang="ka-GE" sz="1400" b="1" i="1" dirty="0" smtClean="0">
                <a:solidFill>
                  <a:schemeClr val="tx1"/>
                </a:solidFill>
                <a:latin typeface="Sylfaen" panose="010A0502050306030303" pitchFamily="18" charset="0"/>
              </a:rPr>
              <a:t>მოხმარება</a:t>
            </a:r>
            <a:r>
              <a:rPr lang="ka-GE" sz="1400" b="1" i="1" dirty="0">
                <a:solidFill>
                  <a:schemeClr val="tx1"/>
                </a:solidFill>
                <a:latin typeface="Sylfaen" panose="010A0502050306030303" pitchFamily="18" charset="0"/>
              </a:rPr>
              <a:t>;</a:t>
            </a:r>
            <a:r>
              <a:rPr lang="ka-GE" sz="1400" b="1" i="1" dirty="0" smtClean="0">
                <a:solidFill>
                  <a:schemeClr val="tx1"/>
                </a:solidFill>
                <a:latin typeface="Sylfaen" panose="010A0502050306030303" pitchFamily="18" charset="0"/>
              </a:rPr>
              <a:t> „</a:t>
            </a:r>
            <a:r>
              <a:rPr lang="ka-GE" sz="1400" b="1" i="1" dirty="0">
                <a:solidFill>
                  <a:schemeClr val="tx1"/>
                </a:solidFill>
                <a:latin typeface="Sylfaen" panose="010A0502050306030303" pitchFamily="18" charset="0"/>
              </a:rPr>
              <a:t>სწრაფი კვების“ </a:t>
            </a:r>
            <a:r>
              <a:rPr lang="ka-GE" sz="1400" b="1" i="1" dirty="0" smtClean="0">
                <a:solidFill>
                  <a:schemeClr val="tx1"/>
                </a:solidFill>
                <a:latin typeface="Sylfaen" panose="010A0502050306030303" pitchFamily="18" charset="0"/>
              </a:rPr>
              <a:t>საკვების და შაქრიანი </a:t>
            </a:r>
            <a:r>
              <a:rPr lang="ka-GE" sz="1400" b="1" i="1" dirty="0">
                <a:solidFill>
                  <a:schemeClr val="tx1"/>
                </a:solidFill>
                <a:latin typeface="Sylfaen" panose="010A0502050306030303" pitchFamily="18" charset="0"/>
              </a:rPr>
              <a:t>გამაგრილებელი სასმელების შეზღუდული მოხმარება. </a:t>
            </a:r>
            <a:endParaRPr lang="en-US" sz="1400" b="1" i="1" dirty="0" smtClean="0">
              <a:solidFill>
                <a:schemeClr val="tx1"/>
              </a:solidFill>
              <a:latin typeface="Sylfaen" panose="010A0502050306030303" pitchFamily="18" charset="0"/>
            </a:endParaRPr>
          </a:p>
          <a:p>
            <a:pPr lvl="3" algn="just"/>
            <a:endParaRPr lang="en-US" sz="1400" dirty="0">
              <a:solidFill>
                <a:schemeClr val="tx1"/>
              </a:solidFill>
              <a:latin typeface="Sylfaen" panose="010A0502050306030303" pitchFamily="18" charset="0"/>
            </a:endParaRPr>
          </a:p>
          <a:p>
            <a:pPr lvl="3"/>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06" y="4023771"/>
            <a:ext cx="3503024" cy="2834229"/>
          </a:xfrm>
          <a:prstGeom prst="rect">
            <a:avLst/>
          </a:prstGeom>
        </p:spPr>
      </p:pic>
    </p:spTree>
    <p:extLst>
      <p:ext uri="{BB962C8B-B14F-4D97-AF65-F5344CB8AC3E}">
        <p14:creationId xmlns:p14="http://schemas.microsoft.com/office/powerpoint/2010/main" val="290904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685800"/>
            <a:ext cx="5213131" cy="1228028"/>
          </a:xfrm>
        </p:spPr>
        <p:txBody>
          <a:bodyPr/>
          <a:lstStyle/>
          <a:p>
            <a:pPr algn="ctr"/>
            <a:r>
              <a:rPr lang="ka-GE" sz="2400" dirty="0" smtClean="0"/>
              <a:t>კვლევის შედეგად გამოიკვეთა, რომ კველვაში მონაწილე ბავშვების უმრავლესობა დილით საუზმობს</a:t>
            </a:r>
            <a:endParaRPr lang="en-US" sz="2400" dirty="0"/>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3995766975"/>
              </p:ext>
            </p:extLst>
          </p:nvPr>
        </p:nvGraphicFramePr>
        <p:xfrm>
          <a:off x="4603396" y="1913828"/>
          <a:ext cx="4046617" cy="4122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883914834"/>
              </p:ext>
            </p:extLst>
          </p:nvPr>
        </p:nvGraphicFramePr>
        <p:xfrm>
          <a:off x="709558" y="2302312"/>
          <a:ext cx="2986088" cy="3887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28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427157" cy="1228028"/>
          </a:xfrm>
        </p:spPr>
        <p:txBody>
          <a:bodyPr/>
          <a:lstStyle/>
          <a:p>
            <a:r>
              <a:rPr lang="ka-GE" sz="2400" dirty="0"/>
              <a:t>კითხვაზე</a:t>
            </a:r>
            <a:r>
              <a:rPr lang="ka-GE" sz="2400" dirty="0" smtClean="0"/>
              <a:t>:  </a:t>
            </a:r>
            <a:r>
              <a:rPr lang="ka-GE" sz="2400" b="0" dirty="0" smtClean="0"/>
              <a:t>ჩვეულებრივ </a:t>
            </a:r>
            <a:r>
              <a:rPr lang="ka-GE" sz="2400" b="0" dirty="0"/>
              <a:t>კვირაში, რამდენჯერ უწევს თქვენს შვილს საუზმე? </a:t>
            </a:r>
            <a:r>
              <a:rPr lang="ka-GE" sz="2400" dirty="0"/>
              <a:t/>
            </a:r>
            <a:br>
              <a:rPr lang="ka-GE" sz="2400" dirty="0"/>
            </a:br>
            <a:r>
              <a:rPr lang="ka-GE" sz="2400" dirty="0" smtClean="0"/>
              <a:t>მშობლების </a:t>
            </a:r>
            <a:r>
              <a:rPr lang="ka-GE" sz="2400" dirty="0"/>
              <a:t>პასუხი </a:t>
            </a:r>
            <a:r>
              <a:rPr lang="ka-GE" sz="2400" dirty="0" smtClean="0"/>
              <a:t>შემდეგნაირია:</a:t>
            </a:r>
            <a:endParaRPr lang="en-US" sz="2400" dirty="0"/>
          </a:p>
        </p:txBody>
      </p:sp>
      <p:graphicFrame>
        <p:nvGraphicFramePr>
          <p:cNvPr id="8" name="Content Placeholder 7"/>
          <p:cNvGraphicFramePr>
            <a:graphicFrameLocks noGrp="1"/>
          </p:cNvGraphicFramePr>
          <p:nvPr>
            <p:ph idx="10"/>
            <p:extLst>
              <p:ext uri="{D42A27DB-BD31-4B8C-83A1-F6EECF244321}">
                <p14:modId xmlns:p14="http://schemas.microsoft.com/office/powerpoint/2010/main" val="3958819270"/>
              </p:ext>
            </p:extLst>
          </p:nvPr>
        </p:nvGraphicFramePr>
        <p:xfrm>
          <a:off x="248356" y="2198688"/>
          <a:ext cx="7902222" cy="3559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2275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593" y="685800"/>
            <a:ext cx="2914038" cy="1228028"/>
          </a:xfrm>
        </p:spPr>
        <p:txBody>
          <a:bodyPr/>
          <a:lstStyle/>
          <a:p>
            <a:pPr algn="ctr"/>
            <a:r>
              <a:rPr lang="ka-GE" sz="2400" dirty="0" smtClean="0"/>
              <a:t>ბავშვთა კვებითი ჩვევები</a:t>
            </a:r>
            <a:endParaRPr lang="en-US" sz="2400" dirty="0">
              <a:solidFill>
                <a:srgbClr val="44546A"/>
              </a:solidFill>
            </a:endParaRPr>
          </a:p>
        </p:txBody>
      </p:sp>
      <p:cxnSp>
        <p:nvCxnSpPr>
          <p:cNvPr id="7" name="Straight Connector 6">
            <a:extLst>
              <a:ext uri="{FF2B5EF4-FFF2-40B4-BE49-F238E27FC236}">
                <a16:creationId xmlns="" xmlns:a16="http://schemas.microsoft.com/office/drawing/2014/main" id="{37BADDB5-1F04-407F-958B-63DEF85B717C}"/>
              </a:ext>
            </a:extLst>
          </p:cNvPr>
          <p:cNvCxnSpPr/>
          <p:nvPr/>
        </p:nvCxnSpPr>
        <p:spPr>
          <a:xfrm>
            <a:off x="457200" y="460057"/>
            <a:ext cx="3182052" cy="0"/>
          </a:xfrm>
          <a:prstGeom prst="line">
            <a:avLst/>
          </a:prstGeom>
          <a:ln w="12700">
            <a:solidFill>
              <a:schemeClr val="accent4"/>
            </a:solidFill>
            <a:beve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8919071-8249-411A-8167-4314C1BED38F}"/>
              </a:ext>
            </a:extLst>
          </p:cNvPr>
          <p:cNvCxnSpPr/>
          <p:nvPr/>
        </p:nvCxnSpPr>
        <p:spPr>
          <a:xfrm>
            <a:off x="3829078" y="460057"/>
            <a:ext cx="4857722" cy="0"/>
          </a:xfrm>
          <a:prstGeom prst="line">
            <a:avLst/>
          </a:prstGeom>
          <a:ln w="12700">
            <a:solidFill>
              <a:schemeClr val="accent4"/>
            </a:solidFill>
            <a:bevel/>
          </a:ln>
        </p:spPr>
        <p:style>
          <a:lnRef idx="1">
            <a:schemeClr val="accent1"/>
          </a:lnRef>
          <a:fillRef idx="0">
            <a:schemeClr val="accent1"/>
          </a:fillRef>
          <a:effectRef idx="0">
            <a:schemeClr val="accent1"/>
          </a:effectRef>
          <a:fontRef idx="minor">
            <a:schemeClr val="tx1"/>
          </a:fontRef>
        </p:style>
      </p:cxnSp>
      <p:graphicFrame>
        <p:nvGraphicFramePr>
          <p:cNvPr id="11" name="Chart 10"/>
          <p:cNvGraphicFramePr/>
          <p:nvPr>
            <p:extLst>
              <p:ext uri="{D42A27DB-BD31-4B8C-83A1-F6EECF244321}">
                <p14:modId xmlns:p14="http://schemas.microsoft.com/office/powerpoint/2010/main" val="3534518662"/>
              </p:ext>
            </p:extLst>
          </p:nvPr>
        </p:nvGraphicFramePr>
        <p:xfrm>
          <a:off x="3691803" y="2334030"/>
          <a:ext cx="3361728" cy="2370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526209317"/>
              </p:ext>
            </p:extLst>
          </p:nvPr>
        </p:nvGraphicFramePr>
        <p:xfrm>
          <a:off x="851338" y="4551147"/>
          <a:ext cx="3226675"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754992909"/>
              </p:ext>
            </p:extLst>
          </p:nvPr>
        </p:nvGraphicFramePr>
        <p:xfrm>
          <a:off x="193292" y="1871574"/>
          <a:ext cx="3418587" cy="23192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4242167370"/>
              </p:ext>
            </p:extLst>
          </p:nvPr>
        </p:nvGraphicFramePr>
        <p:xfrm>
          <a:off x="5144814" y="4214816"/>
          <a:ext cx="3601156" cy="2353734"/>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3026979" y="1030014"/>
            <a:ext cx="5718991" cy="84156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ka-GE" sz="1600" b="1" dirty="0" smtClean="0"/>
              <a:t> </a:t>
            </a:r>
            <a:r>
              <a:rPr lang="ka-GE" sz="1600" b="1" dirty="0"/>
              <a:t>ჩვეულებრივ კვირაში, რამდენად ხშირად ღებულობს თქვენი შვილი შემდეგი სახის საკვებს ან სასმელს?</a:t>
            </a:r>
            <a:endParaRPr lang="en-US" sz="1600" b="1" dirty="0" smtClean="0">
              <a:solidFill>
                <a:schemeClr val="tx2"/>
              </a:solidFill>
              <a:latin typeface="+mj-lt"/>
            </a:endParaRPr>
          </a:p>
        </p:txBody>
      </p:sp>
    </p:spTree>
    <p:extLst>
      <p:ext uri="{BB962C8B-B14F-4D97-AF65-F5344CB8AC3E}">
        <p14:creationId xmlns:p14="http://schemas.microsoft.com/office/powerpoint/2010/main" val="1858619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32234" cy="512379"/>
          </a:xfrm>
        </p:spPr>
        <p:txBody>
          <a:bodyPr/>
          <a:lstStyle/>
          <a:p>
            <a:r>
              <a:rPr lang="ka-GE" sz="2400" dirty="0"/>
              <a:t>ბავშვთა </a:t>
            </a:r>
            <a:r>
              <a:rPr lang="ka-GE" sz="2400" dirty="0" smtClean="0"/>
              <a:t>კვებითი ჩვევები</a:t>
            </a:r>
            <a:endParaRPr lang="en-US" sz="2400" dirty="0"/>
          </a:p>
        </p:txBody>
      </p:sp>
      <p:graphicFrame>
        <p:nvGraphicFramePr>
          <p:cNvPr id="6" name="Chart 5"/>
          <p:cNvGraphicFramePr/>
          <p:nvPr>
            <p:extLst>
              <p:ext uri="{D42A27DB-BD31-4B8C-83A1-F6EECF244321}">
                <p14:modId xmlns:p14="http://schemas.microsoft.com/office/powerpoint/2010/main" val="847157423"/>
              </p:ext>
            </p:extLst>
          </p:nvPr>
        </p:nvGraphicFramePr>
        <p:xfrm>
          <a:off x="570231" y="1720594"/>
          <a:ext cx="3150431" cy="2462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03719294"/>
              </p:ext>
            </p:extLst>
          </p:nvPr>
        </p:nvGraphicFramePr>
        <p:xfrm>
          <a:off x="457200" y="4065969"/>
          <a:ext cx="3557752" cy="2427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680576192"/>
              </p:ext>
            </p:extLst>
          </p:nvPr>
        </p:nvGraphicFramePr>
        <p:xfrm>
          <a:off x="4677103" y="2092502"/>
          <a:ext cx="3328665" cy="1721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16303228"/>
              </p:ext>
            </p:extLst>
          </p:nvPr>
        </p:nvGraphicFramePr>
        <p:xfrm>
          <a:off x="4572000" y="3968599"/>
          <a:ext cx="3899337" cy="217841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3623019" y="879034"/>
            <a:ext cx="5342306" cy="841560"/>
          </a:xfrm>
          <a:prstGeom prst="rect">
            <a:avLst/>
          </a:prstGeom>
          <a:solidFill>
            <a:schemeClr val="accent2"/>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ka-GE" sz="1600" b="1" dirty="0" smtClean="0"/>
              <a:t> </a:t>
            </a:r>
            <a:r>
              <a:rPr lang="ka-GE" sz="1600" b="1" dirty="0"/>
              <a:t>ჩვეულებრივ კვირაში, რამდენად ხშირად ღებულობს თქვენი შვილი შემდეგი სახის საკვებს ან სასმელს?</a:t>
            </a:r>
            <a:endParaRPr lang="en-US" sz="1600" b="1" dirty="0" smtClean="0">
              <a:solidFill>
                <a:schemeClr val="tx2"/>
              </a:solidFill>
              <a:latin typeface="+mj-lt"/>
            </a:endParaRPr>
          </a:p>
        </p:txBody>
      </p:sp>
    </p:spTree>
    <p:extLst>
      <p:ext uri="{BB962C8B-B14F-4D97-AF65-F5344CB8AC3E}">
        <p14:creationId xmlns:p14="http://schemas.microsoft.com/office/powerpoint/2010/main" val="54098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11156"/>
        </a:solidFill>
        <a:effectLst/>
      </p:bgPr>
    </p:bg>
    <p:spTree>
      <p:nvGrpSpPr>
        <p:cNvPr id="1" name=""/>
        <p:cNvGrpSpPr/>
        <p:nvPr/>
      </p:nvGrpSpPr>
      <p:grpSpPr>
        <a:xfrm>
          <a:off x="0" y="0"/>
          <a:ext cx="0" cy="0"/>
          <a:chOff x="0" y="0"/>
          <a:chExt cx="0" cy="0"/>
        </a:xfrm>
      </p:grpSpPr>
      <p:sp>
        <p:nvSpPr>
          <p:cNvPr id="7" name="Rectangle 6">
            <a:hlinkClick r:id="" action="ppaction://noaction"/>
            <a:extLst>
              <a:ext uri="{FF2B5EF4-FFF2-40B4-BE49-F238E27FC236}">
                <a16:creationId xmlns="" xmlns:a16="http://schemas.microsoft.com/office/drawing/2014/main" id="{A4B1BDF1-880E-48E5-ABCD-6C5F03138145}"/>
              </a:ext>
            </a:extLst>
          </p:cNvPr>
          <p:cNvSpPr/>
          <p:nvPr/>
        </p:nvSpPr>
        <p:spPr>
          <a:xfrm>
            <a:off x="5531485" y="4785360"/>
            <a:ext cx="1463040" cy="548640"/>
          </a:xfrm>
          <a:prstGeom prst="rect">
            <a:avLst/>
          </a:prstGeom>
          <a:no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2" name="Rectangle 1">
            <a:hlinkClick r:id="rId2" action="ppaction://hlinksldjump"/>
            <a:extLst>
              <a:ext uri="{FF2B5EF4-FFF2-40B4-BE49-F238E27FC236}">
                <a16:creationId xmlns="" xmlns:a16="http://schemas.microsoft.com/office/drawing/2014/main" id="{31D48720-D208-44D5-B945-8E9221711828}"/>
              </a:ext>
            </a:extLst>
          </p:cNvPr>
          <p:cNvSpPr/>
          <p:nvPr/>
        </p:nvSpPr>
        <p:spPr>
          <a:xfrm>
            <a:off x="5531485" y="4084320"/>
            <a:ext cx="1463040" cy="548640"/>
          </a:xfrm>
          <a:prstGeom prst="rect">
            <a:avLst/>
          </a:prstGeom>
          <a:no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6" name="Title 5"/>
          <p:cNvSpPr>
            <a:spLocks noGrp="1"/>
          </p:cNvSpPr>
          <p:nvPr>
            <p:ph type="title"/>
          </p:nvPr>
        </p:nvSpPr>
        <p:spPr>
          <a:xfrm>
            <a:off x="457200" y="3848102"/>
            <a:ext cx="4229100" cy="1695849"/>
          </a:xfrm>
        </p:spPr>
        <p:txBody>
          <a:bodyPr/>
          <a:lstStyle/>
          <a:p>
            <a:r>
              <a:rPr lang="ka-GE" dirty="0" smtClean="0"/>
              <a:t>ფიზიკური აქტივობები</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38234876"/>
              </p:ext>
            </p:extLst>
          </p:nvPr>
        </p:nvGraphicFramePr>
        <p:xfrm>
          <a:off x="4950373" y="3271127"/>
          <a:ext cx="3247696" cy="1569720"/>
        </p:xfrm>
        <a:graphic>
          <a:graphicData uri="http://schemas.openxmlformats.org/drawingml/2006/table">
            <a:tbl>
              <a:tblPr>
                <a:tableStyleId>{5C22544A-7EE6-4342-B048-85BDC9FD1C3A}</a:tableStyleId>
              </a:tblPr>
              <a:tblGrid>
                <a:gridCol w="3247696">
                  <a:extLst>
                    <a:ext uri="{9D8B030D-6E8A-4147-A177-3AD203B41FA5}">
                      <a16:colId xmlns="" xmlns:a16="http://schemas.microsoft.com/office/drawing/2014/main" val="20000"/>
                    </a:ext>
                  </a:extLst>
                </a:gridCol>
              </a:tblGrid>
              <a:tr h="265113">
                <a:tc>
                  <a:txBody>
                    <a:bodyPr/>
                    <a:lstStyle/>
                    <a:p>
                      <a:r>
                        <a:rPr lang="ka-GE" sz="1100" dirty="0" smtClean="0">
                          <a:solidFill>
                            <a:schemeClr val="bg1"/>
                          </a:solidFill>
                        </a:rPr>
                        <a:t>    7 წლის ასაკის ბავშვების ფიზიკური  აქტივობა</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65113">
                <a:tc>
                  <a:txBody>
                    <a:bodyPr/>
                    <a:lstStyle/>
                    <a:p>
                      <a:r>
                        <a:rPr lang="ka-GE" sz="1100" dirty="0" smtClean="0">
                          <a:solidFill>
                            <a:schemeClr val="bg1"/>
                          </a:solidFill>
                        </a:rPr>
                        <a:t>  სკოლაში  და  სკოლის  გარეთ  ჩატარებული სპორტული  აქტივობების  შესახებ</a:t>
                      </a:r>
                      <a:endParaRPr lang="en-US" sz="1100" i="0" u="none"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65113">
                <a:tc>
                  <a:txBody>
                    <a:bodyPr/>
                    <a:lstStyle/>
                    <a:p>
                      <a:r>
                        <a:rPr lang="ka-GE" sz="1100" i="0" kern="100" spc="0" baseline="0" dirty="0" smtClean="0">
                          <a:solidFill>
                            <a:schemeClr val="bg1"/>
                          </a:solidFill>
                          <a:latin typeface="Arial" panose="020B0604020202020204" pitchFamily="34" charset="0"/>
                          <a:cs typeface="Arial" panose="020B0604020202020204" pitchFamily="34" charset="0"/>
                        </a:rPr>
                        <a:t>ინფორმაცია ოჯახის შესახებ</a:t>
                      </a:r>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65113">
                <a:tc>
                  <a:txBody>
                    <a:bodyPr/>
                    <a:lstStyle/>
                    <a:p>
                      <a:r>
                        <a:rPr lang="ka-GE" sz="1100" i="0" kern="100" spc="0" baseline="0" dirty="0" smtClean="0">
                          <a:solidFill>
                            <a:schemeClr val="bg1"/>
                          </a:solidFill>
                          <a:latin typeface="Arial" panose="020B0604020202020204" pitchFamily="34" charset="0"/>
                          <a:cs typeface="Arial" panose="020B0604020202020204" pitchFamily="34" charset="0"/>
                        </a:rPr>
                        <a:t>სექცია</a:t>
                      </a:r>
                      <a:r>
                        <a:rPr lang="en-US" sz="1100" i="0" kern="100" spc="0" baseline="0" dirty="0" smtClean="0">
                          <a:solidFill>
                            <a:schemeClr val="bg1"/>
                          </a:solidFill>
                          <a:latin typeface="Arial" panose="020B0604020202020204" pitchFamily="34" charset="0"/>
                          <a:cs typeface="Arial" panose="020B0604020202020204" pitchFamily="34" charset="0"/>
                        </a:rPr>
                        <a:t> </a:t>
                      </a:r>
                      <a:r>
                        <a:rPr lang="en-US" sz="1100" i="0" kern="100" spc="0" baseline="0" dirty="0">
                          <a:solidFill>
                            <a:schemeClr val="bg1"/>
                          </a:solidFill>
                          <a:latin typeface="Arial" panose="020B0604020202020204" pitchFamily="34" charset="0"/>
                          <a:cs typeface="Arial" panose="020B0604020202020204" pitchFamily="34" charset="0"/>
                        </a:rPr>
                        <a:t>4</a:t>
                      </a: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03" y="147145"/>
            <a:ext cx="4791570" cy="3123982"/>
          </a:xfrm>
          <a:prstGeom prst="rect">
            <a:avLst/>
          </a:prstGeom>
        </p:spPr>
      </p:pic>
    </p:spTree>
    <p:extLst>
      <p:ext uri="{BB962C8B-B14F-4D97-AF65-F5344CB8AC3E}">
        <p14:creationId xmlns:p14="http://schemas.microsoft.com/office/powerpoint/2010/main" val="3742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6752897" cy="564931"/>
          </a:xfrm>
        </p:spPr>
        <p:txBody>
          <a:bodyPr/>
          <a:lstStyle/>
          <a:p>
            <a:r>
              <a:rPr lang="ka-GE" dirty="0" smtClean="0"/>
              <a:t>7 წლის ასაკის ბავშვების ფიზიკური აქტივობა</a:t>
            </a:r>
            <a:endParaRPr lang="en-US" dirty="0"/>
          </a:p>
        </p:txBody>
      </p:sp>
      <p:sp>
        <p:nvSpPr>
          <p:cNvPr id="8" name="Content Placeholder 7"/>
          <p:cNvSpPr>
            <a:spLocks noGrp="1"/>
          </p:cNvSpPr>
          <p:nvPr>
            <p:ph idx="1"/>
          </p:nvPr>
        </p:nvSpPr>
        <p:spPr>
          <a:xfrm>
            <a:off x="378371" y="2227840"/>
            <a:ext cx="4204139" cy="3426726"/>
          </a:xfrm>
        </p:spPr>
        <p:txBody>
          <a:bodyPr/>
          <a:lstStyle/>
          <a:p>
            <a:pPr algn="just"/>
            <a:r>
              <a:rPr lang="ka-GE" sz="1600" dirty="0">
                <a:latin typeface="Sylfaen" panose="010A0502050306030303" pitchFamily="18" charset="0"/>
              </a:rPr>
              <a:t>ფიზიკური </a:t>
            </a:r>
            <a:r>
              <a:rPr lang="ka-GE" sz="1600" dirty="0" smtClean="0">
                <a:latin typeface="Sylfaen" panose="010A0502050306030303" pitchFamily="18" charset="0"/>
              </a:rPr>
              <a:t>დატვირთვის ნაკლებობა მჭიდრო </a:t>
            </a:r>
            <a:r>
              <a:rPr lang="ka-GE" sz="1600" dirty="0">
                <a:latin typeface="Sylfaen" panose="010A0502050306030303" pitchFamily="18" charset="0"/>
              </a:rPr>
              <a:t>კავშირშია ენერგიის დისბალანსთან, რაც იწვევს ბავშვებში ჭარბ წონას და სიმსუქნეს. ფიზიკური დატვირთვის სარგებელი, </a:t>
            </a:r>
            <a:r>
              <a:rPr lang="ka-GE" sz="1600" dirty="0" smtClean="0">
                <a:latin typeface="Sylfaen" panose="010A0502050306030303" pitchFamily="18" charset="0"/>
              </a:rPr>
              <a:t>როგორიცაა აქტიური თამაშები, სიარული, ველოსიპედით სეირნობა და სხვადასხვა  სპორტულ სახეობებში მონაწილეობა, </a:t>
            </a:r>
            <a:r>
              <a:rPr lang="ka-GE" sz="1600" dirty="0">
                <a:latin typeface="Sylfaen" panose="010A0502050306030303" pitchFamily="18" charset="0"/>
              </a:rPr>
              <a:t>მნიშვნელოვანია ბავშვთა ფიზიკური და გონებრივი </a:t>
            </a:r>
            <a:r>
              <a:rPr lang="ka-GE" sz="1600" dirty="0" smtClean="0">
                <a:latin typeface="Sylfaen" panose="010A0502050306030303" pitchFamily="18" charset="0"/>
              </a:rPr>
              <a:t>ჯანმრთელობისთვის. </a:t>
            </a:r>
            <a:r>
              <a:rPr lang="ka-GE" sz="1600" dirty="0">
                <a:latin typeface="Sylfaen" panose="010A0502050306030303" pitchFamily="18" charset="0"/>
              </a:rPr>
              <a:t>ფიზიკური დატვირთვა დაკავშირებულია ბავშვებში ჭარბი წონის შემცირებასთან.</a:t>
            </a:r>
            <a:endParaRPr lang="en-US" dirty="0">
              <a:latin typeface="Sylfaen" panose="010A0502050306030303" pitchFamily="18" charset="0"/>
            </a:endParaRPr>
          </a:p>
        </p:txBody>
      </p:sp>
      <p:sp>
        <p:nvSpPr>
          <p:cNvPr id="9" name="Content Placeholder 8"/>
          <p:cNvSpPr>
            <a:spLocks noGrp="1"/>
          </p:cNvSpPr>
          <p:nvPr>
            <p:ph idx="10"/>
          </p:nvPr>
        </p:nvSpPr>
        <p:spPr>
          <a:xfrm>
            <a:off x="4792717" y="2051244"/>
            <a:ext cx="4067503" cy="3918632"/>
          </a:xfrm>
        </p:spPr>
        <p:txBody>
          <a:bodyPr/>
          <a:lstStyle/>
          <a:p>
            <a:pPr algn="just"/>
            <a:r>
              <a:rPr lang="ka-GE" sz="1600" dirty="0">
                <a:latin typeface="Sylfaen" panose="010A0502050306030303" pitchFamily="18" charset="0"/>
              </a:rPr>
              <a:t>ჯანმო რეკომენდაციას უწევს ბავშვებს დღეში მინიმუმ 60 წუთის განმავლობაში განახორციელონ ზომიერად ენერგიული ფიზიკური </a:t>
            </a:r>
            <a:r>
              <a:rPr lang="ka-GE" sz="1600" dirty="0" smtClean="0">
                <a:latin typeface="Sylfaen" panose="010A0502050306030303" pitchFamily="18" charset="0"/>
              </a:rPr>
              <a:t>დატვირთვა. თუმცა ამჟამად</a:t>
            </a:r>
            <a:r>
              <a:rPr lang="ka-GE" sz="1600" dirty="0">
                <a:latin typeface="Sylfaen" panose="010A0502050306030303" pitchFamily="18" charset="0"/>
              </a:rPr>
              <a:t>, </a:t>
            </a:r>
            <a:r>
              <a:rPr lang="ka-GE" sz="1600" dirty="0" smtClean="0">
                <a:latin typeface="Sylfaen" panose="010A0502050306030303" pitchFamily="18" charset="0"/>
              </a:rPr>
              <a:t>გლობალურად ბავშვების </a:t>
            </a:r>
            <a:r>
              <a:rPr lang="ka-GE" sz="1600" dirty="0">
                <a:latin typeface="Sylfaen" panose="010A0502050306030303" pitchFamily="18" charset="0"/>
              </a:rPr>
              <a:t>მხოლოდ მცირე ნაწილი  </a:t>
            </a:r>
            <a:r>
              <a:rPr lang="ka-GE" sz="1600" dirty="0" smtClean="0">
                <a:latin typeface="Sylfaen" panose="010A0502050306030303" pitchFamily="18" charset="0"/>
              </a:rPr>
              <a:t>ასრულებს </a:t>
            </a:r>
            <a:r>
              <a:rPr lang="ka-GE" sz="1600" dirty="0">
                <a:latin typeface="Sylfaen" panose="010A0502050306030303" pitchFamily="18" charset="0"/>
              </a:rPr>
              <a:t>ამ რეკომენდაციას. </a:t>
            </a:r>
            <a:endParaRPr lang="ka-GE" sz="1600" dirty="0" smtClean="0">
              <a:latin typeface="Sylfaen" panose="010A0502050306030303" pitchFamily="18" charset="0"/>
            </a:endParaRPr>
          </a:p>
          <a:p>
            <a:pPr algn="just">
              <a:buNone/>
            </a:pPr>
            <a:r>
              <a:rPr lang="ka-GE" sz="1600" dirty="0" smtClean="0">
                <a:latin typeface="Sylfaen" panose="010A0502050306030303" pitchFamily="18" charset="0"/>
              </a:rPr>
              <a:t>აქტიური </a:t>
            </a:r>
            <a:r>
              <a:rPr lang="ka-GE" sz="1600" dirty="0">
                <a:latin typeface="Sylfaen" panose="010A0502050306030303" pitchFamily="18" charset="0"/>
              </a:rPr>
              <a:t>ფიზიკური ვარჯიში, როგორიცაა ფეხით, ან ველოსიპედით სიარული, ასოცირდება </a:t>
            </a:r>
            <a:r>
              <a:rPr lang="ka-GE" sz="1600" dirty="0" smtClean="0">
                <a:latin typeface="Sylfaen" panose="010A0502050306030303" pitchFamily="18" charset="0"/>
              </a:rPr>
              <a:t>მაღალი დონის </a:t>
            </a:r>
            <a:r>
              <a:rPr lang="ka-GE" sz="1600" dirty="0">
                <a:latin typeface="Sylfaen" panose="010A0502050306030303" pitchFamily="18" charset="0"/>
              </a:rPr>
              <a:t>ფიზიკურ </a:t>
            </a:r>
            <a:r>
              <a:rPr lang="ka-GE" sz="1600" dirty="0" smtClean="0">
                <a:latin typeface="Sylfaen" panose="010A0502050306030303" pitchFamily="18" charset="0"/>
              </a:rPr>
              <a:t>დატვირთვასთან. მაგრამ </a:t>
            </a:r>
            <a:r>
              <a:rPr lang="ka-GE" sz="1600" dirty="0">
                <a:latin typeface="Sylfaen" panose="010A0502050306030303" pitchFamily="18" charset="0"/>
              </a:rPr>
              <a:t>ბევრ ქვეყანაში </a:t>
            </a:r>
            <a:r>
              <a:rPr lang="ka-GE" sz="1600" dirty="0" smtClean="0">
                <a:latin typeface="Sylfaen" panose="010A0502050306030303" pitchFamily="18" charset="0"/>
              </a:rPr>
              <a:t>მცირეა იმ </a:t>
            </a:r>
            <a:r>
              <a:rPr lang="ka-GE" sz="1600" dirty="0">
                <a:latin typeface="Sylfaen" panose="010A0502050306030303" pitchFamily="18" charset="0"/>
              </a:rPr>
              <a:t>ბავშვების </a:t>
            </a:r>
            <a:r>
              <a:rPr lang="ka-GE" sz="1600" dirty="0" smtClean="0">
                <a:latin typeface="Sylfaen" panose="010A0502050306030303" pitchFamily="18" charset="0"/>
              </a:rPr>
              <a:t>წილი, რომელბიც სკოლაში დადიან ფეხით  ან ველოსიპედით.</a:t>
            </a:r>
            <a:endParaRPr lang="en-US" sz="1600" kern="100" dirty="0">
              <a:solidFill>
                <a:srgbClr val="E11156"/>
              </a:solidFill>
              <a:latin typeface="Sylfaen" panose="010A0502050306030303" pitchFamily="18" charset="0"/>
              <a:cs typeface="+mn-cs"/>
            </a:endParaRPr>
          </a:p>
        </p:txBody>
      </p:sp>
      <p:cxnSp>
        <p:nvCxnSpPr>
          <p:cNvPr id="5" name="Straight Connector 4">
            <a:extLst>
              <a:ext uri="{FF2B5EF4-FFF2-40B4-BE49-F238E27FC236}">
                <a16:creationId xmlns="" xmlns:a16="http://schemas.microsoft.com/office/drawing/2014/main" id="{D0E3E0E3-2B1F-42C9-96AA-4AD0228B7E30}"/>
              </a:ext>
            </a:extLst>
          </p:cNvPr>
          <p:cNvCxnSpPr/>
          <p:nvPr/>
        </p:nvCxnSpPr>
        <p:spPr>
          <a:xfrm>
            <a:off x="457200" y="460057"/>
            <a:ext cx="318205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B71EC57-0F31-4CAE-9A1F-BB167241D3EF}"/>
              </a:ext>
            </a:extLst>
          </p:cNvPr>
          <p:cNvCxnSpPr/>
          <p:nvPr/>
        </p:nvCxnSpPr>
        <p:spPr>
          <a:xfrm>
            <a:off x="3829078" y="460057"/>
            <a:ext cx="485772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41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685800"/>
            <a:ext cx="8133814" cy="932793"/>
          </a:xfrm>
        </p:spPr>
        <p:txBody>
          <a:bodyPr/>
          <a:lstStyle/>
          <a:p>
            <a:pPr algn="ctr"/>
            <a:r>
              <a:rPr lang="en-US" sz="1800" dirty="0" smtClean="0">
                <a:solidFill>
                  <a:srgbClr val="4D4D4F"/>
                </a:solidFill>
                <a:latin typeface="Sylfaen" panose="010A0502050306030303" pitchFamily="18" charset="0"/>
              </a:rPr>
              <a:t> </a:t>
            </a:r>
            <a:r>
              <a:rPr lang="ka-GE" sz="1800" dirty="0">
                <a:solidFill>
                  <a:srgbClr val="4D4D4F"/>
                </a:solidFill>
                <a:latin typeface="Sylfaen" panose="010A0502050306030303" pitchFamily="18" charset="0"/>
              </a:rPr>
              <a:t>ბავშვების </a:t>
            </a:r>
            <a:r>
              <a:rPr lang="ka-GE" sz="1800" dirty="0" smtClean="0">
                <a:solidFill>
                  <a:srgbClr val="4D4D4F"/>
                </a:solidFill>
                <a:latin typeface="Sylfaen" panose="010A0502050306030303" pitchFamily="18" charset="0"/>
              </a:rPr>
              <a:t> უმეტესობა, რომლებიც  ცხოვრობენ,  სკოლიდან </a:t>
            </a:r>
            <a:r>
              <a:rPr lang="ka-GE" sz="1800" dirty="0">
                <a:solidFill>
                  <a:srgbClr val="4D4D4F"/>
                </a:solidFill>
                <a:latin typeface="Sylfaen" panose="010A0502050306030303" pitchFamily="18" charset="0"/>
              </a:rPr>
              <a:t>1 ან </a:t>
            </a:r>
            <a:r>
              <a:rPr lang="ka-GE" sz="1800" dirty="0" smtClean="0">
                <a:solidFill>
                  <a:srgbClr val="4D4D4F"/>
                </a:solidFill>
                <a:latin typeface="Sylfaen" panose="010A0502050306030303" pitchFamily="18" charset="0"/>
              </a:rPr>
              <a:t> 2 კილომეტრის  დაშორებით, და  სკოლაში  ფეხით  დადიან  ყოველდღე </a:t>
            </a:r>
            <a:endParaRPr lang="en-US" sz="1800" dirty="0">
              <a:latin typeface="Sylfaen" panose="010A0502050306030303" pitchFamily="18" charset="0"/>
            </a:endParaRPr>
          </a:p>
        </p:txBody>
      </p:sp>
      <p:sp>
        <p:nvSpPr>
          <p:cNvPr id="8" name="Rectangle 7"/>
          <p:cNvSpPr/>
          <p:nvPr/>
        </p:nvSpPr>
        <p:spPr>
          <a:xfrm>
            <a:off x="639939" y="1704146"/>
            <a:ext cx="8061434" cy="369332"/>
          </a:xfrm>
          <a:prstGeom prst="rect">
            <a:avLst/>
          </a:prstGeom>
        </p:spPr>
        <p:txBody>
          <a:bodyPr wrap="square">
            <a:spAutoFit/>
          </a:bodyPr>
          <a:lstStyle/>
          <a:p>
            <a:r>
              <a:rPr lang="ka-GE" b="1" dirty="0" smtClean="0">
                <a:solidFill>
                  <a:srgbClr val="4D4D4F"/>
                </a:solidFill>
                <a:latin typeface="FrutigerNeueLTW1G-CnBold"/>
              </a:rPr>
              <a:t>სკოლაში და სკოლიდან ფეხით ან ველოსიპედით დადიან</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19954454"/>
              </p:ext>
            </p:extLst>
          </p:nvPr>
        </p:nvGraphicFramePr>
        <p:xfrm>
          <a:off x="819807" y="2732088"/>
          <a:ext cx="3773214" cy="3446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idx="10"/>
            <p:extLst>
              <p:ext uri="{D42A27DB-BD31-4B8C-83A1-F6EECF244321}">
                <p14:modId xmlns:p14="http://schemas.microsoft.com/office/powerpoint/2010/main" val="2108176008"/>
              </p:ext>
            </p:extLst>
          </p:nvPr>
        </p:nvGraphicFramePr>
        <p:xfrm>
          <a:off x="5349875" y="2280745"/>
          <a:ext cx="3510346" cy="38978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5061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28028"/>
          </a:xfrm>
        </p:spPr>
        <p:txBody>
          <a:bodyPr/>
          <a:lstStyle/>
          <a:p>
            <a:pPr algn="ctr"/>
            <a:r>
              <a:rPr lang="en-US" sz="1800" dirty="0"/>
              <a:t> </a:t>
            </a:r>
            <a:r>
              <a:rPr lang="ka-GE" sz="1800" dirty="0"/>
              <a:t>კვლევის  შედეგად  შესწავლილი  იქნა  მონაცემები  სკოლაში </a:t>
            </a:r>
            <a:r>
              <a:rPr lang="ka-GE" sz="1800" dirty="0" smtClean="0"/>
              <a:t> და  სკოლის  გარეთ  </a:t>
            </a:r>
            <a:r>
              <a:rPr lang="ka-GE" sz="1800" dirty="0"/>
              <a:t>ჩატარებული სპორტული </a:t>
            </a:r>
            <a:r>
              <a:rPr lang="ka-GE" sz="1800" dirty="0" smtClean="0"/>
              <a:t> აქტივობების  შესახებ</a:t>
            </a:r>
            <a:r>
              <a:rPr lang="en-US" sz="1800" dirty="0"/>
              <a:t/>
            </a:r>
            <a:br>
              <a:rPr lang="en-US" sz="1800" dirty="0"/>
            </a:br>
            <a:r>
              <a:rPr lang="ka-GE" sz="1800" dirty="0" smtClean="0">
                <a:solidFill>
                  <a:schemeClr val="tx1"/>
                </a:solidFill>
                <a:latin typeface="Sylfaen" panose="010A0502050306030303" pitchFamily="18" charset="0"/>
              </a:rPr>
              <a:t> </a:t>
            </a:r>
            <a:endParaRPr lang="en-US" sz="1800" dirty="0">
              <a:solidFill>
                <a:schemeClr val="tx1"/>
              </a:solidFill>
              <a:latin typeface="Sylfaen" panose="010A0502050306030303" pitchFamily="18" charset="0"/>
            </a:endParaRPr>
          </a:p>
        </p:txBody>
      </p:sp>
      <p:sp>
        <p:nvSpPr>
          <p:cNvPr id="4" name="Content Placeholder 3"/>
          <p:cNvSpPr>
            <a:spLocks noGrp="1"/>
          </p:cNvSpPr>
          <p:nvPr>
            <p:ph idx="10"/>
          </p:nvPr>
        </p:nvSpPr>
        <p:spPr>
          <a:xfrm>
            <a:off x="3783724" y="1576552"/>
            <a:ext cx="4903076" cy="4601998"/>
          </a:xfrm>
        </p:spPr>
        <p:txBody>
          <a:bodyPr/>
          <a:lstStyle/>
          <a:p>
            <a:endParaRPr lang="en-US" dirty="0" smtClean="0"/>
          </a:p>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2633234"/>
              </p:ext>
            </p:extLst>
          </p:nvPr>
        </p:nvGraphicFramePr>
        <p:xfrm>
          <a:off x="457200" y="2480441"/>
          <a:ext cx="3163614" cy="2930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2017866099"/>
              </p:ext>
            </p:extLst>
          </p:nvPr>
        </p:nvGraphicFramePr>
        <p:xfrm>
          <a:off x="4561774" y="2364259"/>
          <a:ext cx="3925330" cy="3814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592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7793421" cy="4663966"/>
          </a:xfrm>
        </p:spPr>
        <p:txBody>
          <a:bodyPr/>
          <a:lstStyle/>
          <a:p>
            <a:r>
              <a:rPr lang="ka-GE" dirty="0" smtClean="0"/>
              <a:t/>
            </a:r>
            <a:br>
              <a:rPr lang="ka-GE" dirty="0" smtClean="0"/>
            </a:br>
            <a:r>
              <a:rPr lang="ka-GE" dirty="0"/>
              <a:t/>
            </a:r>
            <a:br>
              <a:rPr lang="ka-GE" dirty="0"/>
            </a:br>
            <a:r>
              <a:rPr lang="ka-GE" dirty="0" smtClean="0"/>
              <a:t/>
            </a:r>
            <a:br>
              <a:rPr lang="ka-GE" dirty="0" smtClean="0"/>
            </a:br>
            <a:r>
              <a:rPr lang="ka-GE" dirty="0"/>
              <a:t/>
            </a:r>
            <a:br>
              <a:rPr lang="ka-GE" dirty="0"/>
            </a:br>
            <a:r>
              <a:rPr lang="ka-GE" dirty="0" smtClean="0"/>
              <a:t/>
            </a:r>
            <a:br>
              <a:rPr lang="ka-GE" dirty="0" smtClean="0"/>
            </a:br>
            <a:r>
              <a:rPr lang="ka-GE" sz="3200" dirty="0">
                <a:solidFill>
                  <a:schemeClr val="tx1"/>
                </a:solidFill>
                <a:latin typeface="Sylfaen" panose="010A0502050306030303" pitchFamily="18" charset="0"/>
              </a:rPr>
              <a:t> </a:t>
            </a:r>
            <a:r>
              <a:rPr lang="ka-GE" sz="3200" dirty="0" smtClean="0">
                <a:solidFill>
                  <a:schemeClr val="tx1"/>
                </a:solidFill>
                <a:latin typeface="Sylfaen" panose="010A0502050306030303" pitchFamily="18" charset="0"/>
              </a:rPr>
              <a:t>                     ინფორმაცია ოჯახის შესახებ</a:t>
            </a:r>
            <a:endParaRPr lang="en-US" sz="3200" dirty="0">
              <a:solidFill>
                <a:schemeClr val="tx1"/>
              </a:solidFill>
              <a:latin typeface="Sylfaen" panose="010A0502050306030303" pitchFamily="18" charset="0"/>
            </a:endParaRPr>
          </a:p>
        </p:txBody>
      </p:sp>
    </p:spTree>
    <p:extLst>
      <p:ext uri="{BB962C8B-B14F-4D97-AF65-F5344CB8AC3E}">
        <p14:creationId xmlns:p14="http://schemas.microsoft.com/office/powerpoint/2010/main" val="323191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2"/>
            <a:ext cx="4229100" cy="847924"/>
          </a:xfrm>
        </p:spPr>
        <p:txBody>
          <a:bodyPr/>
          <a:lstStyle/>
          <a:p>
            <a:r>
              <a:rPr lang="ka-GE" dirty="0" smtClean="0"/>
              <a:t>შესავალი</a:t>
            </a:r>
            <a:endParaRPr lang="en-US" dirty="0"/>
          </a:p>
        </p:txBody>
      </p:sp>
      <p:graphicFrame>
        <p:nvGraphicFramePr>
          <p:cNvPr id="8" name="Table 7">
            <a:extLst>
              <a:ext uri="{FF2B5EF4-FFF2-40B4-BE49-F238E27FC236}">
                <a16:creationId xmlns="" xmlns:a16="http://schemas.microsoft.com/office/drawing/2014/main" id="{BDC5E400-3CCD-4B51-805B-D71C8D65AE5E}"/>
              </a:ext>
            </a:extLst>
          </p:cNvPr>
          <p:cNvGraphicFramePr>
            <a:graphicFrameLocks noGrp="1"/>
          </p:cNvGraphicFramePr>
          <p:nvPr>
            <p:extLst>
              <p:ext uri="{D42A27DB-BD31-4B8C-83A1-F6EECF244321}">
                <p14:modId xmlns:p14="http://schemas.microsoft.com/office/powerpoint/2010/main" val="1403287032"/>
              </p:ext>
            </p:extLst>
          </p:nvPr>
        </p:nvGraphicFramePr>
        <p:xfrm>
          <a:off x="5465379" y="3754602"/>
          <a:ext cx="2743200" cy="2399622"/>
        </p:xfrm>
        <a:graphic>
          <a:graphicData uri="http://schemas.openxmlformats.org/drawingml/2006/table">
            <a:tbl>
              <a:tblPr>
                <a:tableStyleId>{5C22544A-7EE6-4342-B048-85BDC9FD1C3A}</a:tableStyleId>
              </a:tblPr>
              <a:tblGrid>
                <a:gridCol w="2743200">
                  <a:extLst>
                    <a:ext uri="{9D8B030D-6E8A-4147-A177-3AD203B41FA5}">
                      <a16:colId xmlns="" xmlns:a16="http://schemas.microsoft.com/office/drawing/2014/main" val="20000"/>
                    </a:ext>
                  </a:extLst>
                </a:gridCol>
              </a:tblGrid>
              <a:tr h="390846">
                <a:tc>
                  <a:txBody>
                    <a:bodyPr/>
                    <a:lstStyle/>
                    <a:p>
                      <a:r>
                        <a:rPr lang="ka-GE" sz="1400" i="0" kern="100" spc="0" baseline="0" dirty="0" smtClean="0">
                          <a:solidFill>
                            <a:schemeClr val="bg1"/>
                          </a:solidFill>
                          <a:latin typeface="Sylfaen" panose="010A0502050306030303" pitchFamily="18" charset="0"/>
                          <a:cs typeface="Arial" panose="020B0604020202020204" pitchFamily="34" charset="0"/>
                        </a:rPr>
                        <a:t>შესავალი</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90846">
                <a:tc>
                  <a:txBody>
                    <a:bodyPr/>
                    <a:lstStyle/>
                    <a:p>
                      <a:r>
                        <a:rPr lang="ka-GE" sz="1400" i="0" u="none" kern="100" spc="0" baseline="0" dirty="0" smtClean="0">
                          <a:solidFill>
                            <a:schemeClr val="bg1"/>
                          </a:solidFill>
                          <a:latin typeface="Sylfaen" panose="010A0502050306030303" pitchFamily="18" charset="0"/>
                          <a:cs typeface="Arial" panose="020B0604020202020204" pitchFamily="34" charset="0"/>
                        </a:rPr>
                        <a:t>მეთოდები</a:t>
                      </a:r>
                      <a:endParaRPr lang="en-US" sz="1400" i="0" u="none"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90846">
                <a:tc>
                  <a:txBody>
                    <a:bodyPr/>
                    <a:lstStyle/>
                    <a:p>
                      <a:r>
                        <a:rPr lang="ka-GE" sz="1400" i="0" kern="100" spc="0" baseline="0" dirty="0" smtClean="0">
                          <a:solidFill>
                            <a:schemeClr val="bg1"/>
                          </a:solidFill>
                          <a:latin typeface="Sylfaen" panose="010A0502050306030303" pitchFamily="18" charset="0"/>
                          <a:cs typeface="Arial" panose="020B0604020202020204" pitchFamily="34" charset="0"/>
                        </a:rPr>
                        <a:t>ნიმუშები</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1302">
                <a:tc>
                  <a:txBody>
                    <a:bodyPr/>
                    <a:lstStyle/>
                    <a:p>
                      <a:r>
                        <a:rPr lang="ka-GE" sz="1400" i="0" kern="100" spc="0" baseline="0" dirty="0" smtClean="0">
                          <a:solidFill>
                            <a:schemeClr val="bg1"/>
                          </a:solidFill>
                          <a:latin typeface="Sylfaen" panose="010A0502050306030303" pitchFamily="18" charset="0"/>
                          <a:cs typeface="Arial" panose="020B0604020202020204" pitchFamily="34" charset="0"/>
                        </a:rPr>
                        <a:t>კვლევაში მონაწილენი</a:t>
                      </a:r>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01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400" b="0" i="0" u="none" strike="noStrike" kern="1200" baseline="0" dirty="0" smtClean="0">
                          <a:solidFill>
                            <a:schemeClr val="bg1"/>
                          </a:solidFill>
                          <a:latin typeface="+mn-lt"/>
                          <a:ea typeface="+mn-ea"/>
                          <a:cs typeface="+mn-cs"/>
                        </a:rPr>
                        <a:t>კვლევის სპეციფიკა</a:t>
                      </a:r>
                      <a:endParaRPr lang="en-US" sz="1400" b="0" i="0" kern="100" spc="0" baseline="0" dirty="0" smtClean="0">
                        <a:solidFill>
                          <a:schemeClr val="bg1"/>
                        </a:solidFill>
                        <a:latin typeface="Sylfaen" panose="010A0502050306030303" pitchFamily="18" charset="0"/>
                        <a:cs typeface="Arial" panose="020B0604020202020204" pitchFamily="34" charset="0"/>
                      </a:endParaRPr>
                    </a:p>
                    <a:p>
                      <a:endParaRPr lang="en-US" sz="1400"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stretch>
            <a:fillRect/>
          </a:stretch>
        </p:blipFill>
        <p:spPr>
          <a:xfrm>
            <a:off x="4095485" y="342509"/>
            <a:ext cx="4316342" cy="2956816"/>
          </a:xfrm>
          <a:prstGeom prst="rect">
            <a:avLst/>
          </a:prstGeom>
        </p:spPr>
      </p:pic>
    </p:spTree>
    <p:extLst>
      <p:ext uri="{BB962C8B-B14F-4D97-AF65-F5344CB8AC3E}">
        <p14:creationId xmlns:p14="http://schemas.microsoft.com/office/powerpoint/2010/main" val="24880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2550" y="493457"/>
            <a:ext cx="2982131" cy="634814"/>
          </a:xfrm>
        </p:spPr>
        <p:txBody>
          <a:bodyPr/>
          <a:lstStyle/>
          <a:p>
            <a:r>
              <a:rPr lang="ka-GE" dirty="0">
                <a:solidFill>
                  <a:schemeClr val="tx1">
                    <a:lumMod val="75000"/>
                  </a:schemeClr>
                </a:solidFill>
              </a:rPr>
              <a:t>რა უნდა გაკეთდეს?</a:t>
            </a:r>
            <a:endParaRPr lang="en-US" dirty="0">
              <a:solidFill>
                <a:schemeClr val="tx1">
                  <a:lumMod val="75000"/>
                </a:schemeClr>
              </a:solidFill>
            </a:endParaRPr>
          </a:p>
        </p:txBody>
      </p:sp>
      <p:cxnSp>
        <p:nvCxnSpPr>
          <p:cNvPr id="10" name="Straight Connector 9">
            <a:extLst>
              <a:ext uri="{FF2B5EF4-FFF2-40B4-BE49-F238E27FC236}">
                <a16:creationId xmlns:a16="http://schemas.microsoft.com/office/drawing/2014/main" xmlns="" id="{180EDD0E-D14A-4720-8122-C8939C3DF7CA}"/>
              </a:ext>
            </a:extLst>
          </p:cNvPr>
          <p:cNvCxnSpPr/>
          <p:nvPr/>
        </p:nvCxnSpPr>
        <p:spPr>
          <a:xfrm>
            <a:off x="457200" y="460057"/>
            <a:ext cx="3182052" cy="0"/>
          </a:xfrm>
          <a:prstGeom prst="line">
            <a:avLst/>
          </a:prstGeom>
          <a:ln w="12700">
            <a:solidFill>
              <a:schemeClr val="accent3"/>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2F3D59-CD4A-4B2B-AB9B-85B53B9EC472}"/>
              </a:ext>
            </a:extLst>
          </p:cNvPr>
          <p:cNvCxnSpPr/>
          <p:nvPr/>
        </p:nvCxnSpPr>
        <p:spPr>
          <a:xfrm>
            <a:off x="3829078" y="460057"/>
            <a:ext cx="4857722" cy="0"/>
          </a:xfrm>
          <a:prstGeom prst="line">
            <a:avLst/>
          </a:prstGeom>
          <a:ln w="12700">
            <a:solidFill>
              <a:schemeClr val="accent3"/>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xmlns="" id="{9E11244A-3CA8-446B-98CD-45988D5A0171}"/>
              </a:ext>
            </a:extLst>
          </p:cNvPr>
          <p:cNvSpPr/>
          <p:nvPr/>
        </p:nvSpPr>
        <p:spPr>
          <a:xfrm>
            <a:off x="1334394" y="1460909"/>
            <a:ext cx="1081042" cy="108104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4"/>
          </a:solidFill>
          <a:ln w="9525" cap="flat">
            <a:noFill/>
            <a:prstDash val="solid"/>
            <a:miter/>
          </a:ln>
        </p:spPr>
        <p:txBody>
          <a:bodyPr rtlCol="0" anchor="ctr"/>
          <a:lstStyle/>
          <a:p>
            <a:endParaRPr lang="en-GB">
              <a:solidFill>
                <a:srgbClr val="4D4D4F"/>
              </a:solidFill>
            </a:endParaRPr>
          </a:p>
        </p:txBody>
      </p:sp>
      <p:sp>
        <p:nvSpPr>
          <p:cNvPr id="32" name="Freeform: Shape 31">
            <a:extLst>
              <a:ext uri="{FF2B5EF4-FFF2-40B4-BE49-F238E27FC236}">
                <a16:creationId xmlns:a16="http://schemas.microsoft.com/office/drawing/2014/main" xmlns="" id="{4222BD19-8710-4144-AB2A-DFFF8D1F9E6D}"/>
              </a:ext>
            </a:extLst>
          </p:cNvPr>
          <p:cNvSpPr/>
          <p:nvPr/>
        </p:nvSpPr>
        <p:spPr>
          <a:xfrm>
            <a:off x="1691895" y="1559711"/>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4">
              <a:lumMod val="75000"/>
            </a:schemeClr>
          </a:solidFill>
          <a:ln w="9525" cap="flat">
            <a:noFill/>
            <a:prstDash val="solid"/>
            <a:miter/>
          </a:ln>
        </p:spPr>
        <p:txBody>
          <a:bodyPr rtlCol="0" anchor="ctr"/>
          <a:lstStyle/>
          <a:p>
            <a:endParaRPr lang="en-GB">
              <a:solidFill>
                <a:srgbClr val="4D4D4F"/>
              </a:solidFill>
            </a:endParaRPr>
          </a:p>
        </p:txBody>
      </p:sp>
      <p:sp>
        <p:nvSpPr>
          <p:cNvPr id="33" name="Freeform: Shape 32">
            <a:extLst>
              <a:ext uri="{FF2B5EF4-FFF2-40B4-BE49-F238E27FC236}">
                <a16:creationId xmlns:a16="http://schemas.microsoft.com/office/drawing/2014/main" xmlns="" id="{BC9B8FE1-31C3-44F8-9E4F-DE86F49E9380}"/>
              </a:ext>
            </a:extLst>
          </p:cNvPr>
          <p:cNvSpPr/>
          <p:nvPr/>
        </p:nvSpPr>
        <p:spPr>
          <a:xfrm>
            <a:off x="1594823" y="1815626"/>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solidFill>
                <a:srgbClr val="4D4D4F"/>
              </a:solidFill>
            </a:endParaRPr>
          </a:p>
        </p:txBody>
      </p:sp>
      <p:sp>
        <p:nvSpPr>
          <p:cNvPr id="34" name="Freeform: Shape 33">
            <a:extLst>
              <a:ext uri="{FF2B5EF4-FFF2-40B4-BE49-F238E27FC236}">
                <a16:creationId xmlns:a16="http://schemas.microsoft.com/office/drawing/2014/main" xmlns="" id="{E524202C-6865-45BD-9218-443F80643202}"/>
              </a:ext>
            </a:extLst>
          </p:cNvPr>
          <p:cNvSpPr/>
          <p:nvPr/>
        </p:nvSpPr>
        <p:spPr>
          <a:xfrm>
            <a:off x="1819577" y="164302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solidFill>
                <a:srgbClr val="4D4D4F"/>
              </a:solidFill>
            </a:endParaRPr>
          </a:p>
        </p:txBody>
      </p:sp>
      <p:grpSp>
        <p:nvGrpSpPr>
          <p:cNvPr id="42" name="Graphic 11">
            <a:extLst>
              <a:ext uri="{FF2B5EF4-FFF2-40B4-BE49-F238E27FC236}">
                <a16:creationId xmlns:a16="http://schemas.microsoft.com/office/drawing/2014/main" xmlns="" id="{7E130B95-AE33-4C39-B873-4BFF9A7DE65E}"/>
              </a:ext>
            </a:extLst>
          </p:cNvPr>
          <p:cNvGrpSpPr/>
          <p:nvPr/>
        </p:nvGrpSpPr>
        <p:grpSpPr>
          <a:xfrm>
            <a:off x="6848580" y="1423675"/>
            <a:ext cx="1081042" cy="1081042"/>
            <a:chOff x="2133600" y="990600"/>
            <a:chExt cx="4876800" cy="4876800"/>
          </a:xfrm>
        </p:grpSpPr>
        <p:sp>
          <p:nvSpPr>
            <p:cNvPr id="43" name="Freeform: Shape 42">
              <a:extLst>
                <a:ext uri="{FF2B5EF4-FFF2-40B4-BE49-F238E27FC236}">
                  <a16:creationId xmlns:a16="http://schemas.microsoft.com/office/drawing/2014/main" xmlns=""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4"/>
            </a:solidFill>
            <a:ln w="9525" cap="flat">
              <a:noFill/>
              <a:prstDash val="solid"/>
              <a:miter/>
            </a:ln>
          </p:spPr>
          <p:txBody>
            <a:bodyPr rtlCol="0" anchor="ctr"/>
            <a:lstStyle/>
            <a:p>
              <a:endParaRPr lang="en-GB">
                <a:solidFill>
                  <a:srgbClr val="4D4D4F"/>
                </a:solidFill>
              </a:endParaRPr>
            </a:p>
          </p:txBody>
        </p:sp>
        <p:sp>
          <p:nvSpPr>
            <p:cNvPr id="44" name="Freeform: Shape 43">
              <a:extLst>
                <a:ext uri="{FF2B5EF4-FFF2-40B4-BE49-F238E27FC236}">
                  <a16:creationId xmlns:a16="http://schemas.microsoft.com/office/drawing/2014/main" xmlns=""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4">
                <a:lumMod val="75000"/>
              </a:schemeClr>
            </a:solidFill>
            <a:ln w="9525" cap="flat">
              <a:noFill/>
              <a:prstDash val="solid"/>
              <a:miter/>
            </a:ln>
          </p:spPr>
          <p:txBody>
            <a:bodyPr rtlCol="0" anchor="ctr"/>
            <a:lstStyle/>
            <a:p>
              <a:endParaRPr lang="en-GB">
                <a:solidFill>
                  <a:srgbClr val="4D4D4F"/>
                </a:solidFill>
              </a:endParaRPr>
            </a:p>
          </p:txBody>
        </p:sp>
        <p:sp>
          <p:nvSpPr>
            <p:cNvPr id="45" name="Freeform: Shape 44">
              <a:extLst>
                <a:ext uri="{FF2B5EF4-FFF2-40B4-BE49-F238E27FC236}">
                  <a16:creationId xmlns:a16="http://schemas.microsoft.com/office/drawing/2014/main" xmlns=""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solidFill>
                  <a:srgbClr val="4D4D4F"/>
                </a:solidFill>
              </a:endParaRPr>
            </a:p>
          </p:txBody>
        </p:sp>
        <p:sp>
          <p:nvSpPr>
            <p:cNvPr id="46" name="Freeform: Shape 45">
              <a:extLst>
                <a:ext uri="{FF2B5EF4-FFF2-40B4-BE49-F238E27FC236}">
                  <a16:creationId xmlns:a16="http://schemas.microsoft.com/office/drawing/2014/main" xmlns=""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solidFill>
                  <a:srgbClr val="4D4D4F"/>
                </a:solidFill>
              </a:endParaRPr>
            </a:p>
          </p:txBody>
        </p:sp>
      </p:grpSp>
      <p:grpSp>
        <p:nvGrpSpPr>
          <p:cNvPr id="60" name="Graphic 47">
            <a:extLst>
              <a:ext uri="{FF2B5EF4-FFF2-40B4-BE49-F238E27FC236}">
                <a16:creationId xmlns:a16="http://schemas.microsoft.com/office/drawing/2014/main" xmlns="" id="{8D824C2E-5111-4102-B377-BBC5F0AB603C}"/>
              </a:ext>
            </a:extLst>
          </p:cNvPr>
          <p:cNvGrpSpPr/>
          <p:nvPr/>
        </p:nvGrpSpPr>
        <p:grpSpPr>
          <a:xfrm>
            <a:off x="3816664" y="1319291"/>
            <a:ext cx="1399563" cy="1399563"/>
            <a:chOff x="6973882" y="490857"/>
            <a:chExt cx="1399563" cy="1399563"/>
          </a:xfrm>
        </p:grpSpPr>
        <p:sp>
          <p:nvSpPr>
            <p:cNvPr id="61" name="Freeform: Shape 60">
              <a:extLst>
                <a:ext uri="{FF2B5EF4-FFF2-40B4-BE49-F238E27FC236}">
                  <a16:creationId xmlns:a16="http://schemas.microsoft.com/office/drawing/2014/main" xmlns="" id="{0E39B867-A72B-46BE-9EDC-E59A4304FE24}"/>
                </a:ext>
              </a:extLst>
            </p:cNvPr>
            <p:cNvSpPr/>
            <p:nvPr/>
          </p:nvSpPr>
          <p:spPr>
            <a:xfrm>
              <a:off x="6973260" y="650512"/>
              <a:ext cx="1399563" cy="948091"/>
            </a:xfrm>
            <a:custGeom>
              <a:avLst/>
              <a:gdLst>
                <a:gd name="connsiteX0" fmla="*/ 1400199 w 1399563"/>
                <a:gd name="connsiteY0" fmla="*/ 844876 h 948091"/>
                <a:gd name="connsiteX1" fmla="*/ 1305390 w 1399563"/>
                <a:gd name="connsiteY1" fmla="*/ 948714 h 948091"/>
                <a:gd name="connsiteX2" fmla="*/ 52556 w 1399563"/>
                <a:gd name="connsiteY2" fmla="*/ 948714 h 948091"/>
                <a:gd name="connsiteX3" fmla="*/ 636 w 1399563"/>
                <a:gd name="connsiteY3" fmla="*/ 844876 h 948091"/>
                <a:gd name="connsiteX4" fmla="*/ 636 w 1399563"/>
                <a:gd name="connsiteY4" fmla="*/ 104461 h 948091"/>
                <a:gd name="connsiteX5" fmla="*/ 95445 w 1399563"/>
                <a:gd name="connsiteY5" fmla="*/ 623 h 948091"/>
                <a:gd name="connsiteX6" fmla="*/ 1305390 w 1399563"/>
                <a:gd name="connsiteY6" fmla="*/ 623 h 948091"/>
                <a:gd name="connsiteX7" fmla="*/ 1400199 w 1399563"/>
                <a:gd name="connsiteY7" fmla="*/ 104461 h 948091"/>
                <a:gd name="connsiteX8" fmla="*/ 1400199 w 1399563"/>
                <a:gd name="connsiteY8" fmla="*/ 844876 h 9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563" h="948091">
                  <a:moveTo>
                    <a:pt x="1400199" y="844876"/>
                  </a:moveTo>
                  <a:cubicBezTo>
                    <a:pt x="1400199" y="896795"/>
                    <a:pt x="1357310" y="948714"/>
                    <a:pt x="1305390" y="948714"/>
                  </a:cubicBezTo>
                  <a:lnTo>
                    <a:pt x="52556" y="948714"/>
                  </a:lnTo>
                  <a:cubicBezTo>
                    <a:pt x="-1621" y="948714"/>
                    <a:pt x="636" y="896795"/>
                    <a:pt x="636" y="844876"/>
                  </a:cubicBezTo>
                  <a:lnTo>
                    <a:pt x="636" y="104461"/>
                  </a:lnTo>
                  <a:cubicBezTo>
                    <a:pt x="636" y="50285"/>
                    <a:pt x="43526" y="623"/>
                    <a:pt x="95445" y="623"/>
                  </a:cubicBezTo>
                  <a:lnTo>
                    <a:pt x="1305390" y="623"/>
                  </a:lnTo>
                  <a:cubicBezTo>
                    <a:pt x="1357310" y="623"/>
                    <a:pt x="1400199" y="50285"/>
                    <a:pt x="1400199" y="104461"/>
                  </a:cubicBezTo>
                  <a:lnTo>
                    <a:pt x="1400199" y="844876"/>
                  </a:lnTo>
                  <a:close/>
                </a:path>
              </a:pathLst>
            </a:custGeom>
            <a:solidFill>
              <a:schemeClr val="accent4"/>
            </a:solidFill>
            <a:ln w="2804" cap="flat">
              <a:noFill/>
              <a:prstDash val="solid"/>
              <a:miter/>
            </a:ln>
          </p:spPr>
          <p:txBody>
            <a:bodyPr rtlCol="0" anchor="ctr"/>
            <a:lstStyle/>
            <a:p>
              <a:endParaRPr lang="en-GB">
                <a:solidFill>
                  <a:srgbClr val="4D4D4F"/>
                </a:solidFill>
              </a:endParaRPr>
            </a:p>
          </p:txBody>
        </p:sp>
        <p:sp>
          <p:nvSpPr>
            <p:cNvPr id="62" name="Freeform: Shape 61">
              <a:extLst>
                <a:ext uri="{FF2B5EF4-FFF2-40B4-BE49-F238E27FC236}">
                  <a16:creationId xmlns:a16="http://schemas.microsoft.com/office/drawing/2014/main" xmlns="" id="{91D8174A-33A8-468B-9E70-48A147F9975C}"/>
                </a:ext>
              </a:extLst>
            </p:cNvPr>
            <p:cNvSpPr/>
            <p:nvPr/>
          </p:nvSpPr>
          <p:spPr>
            <a:xfrm>
              <a:off x="6971766" y="649019"/>
              <a:ext cx="1402385" cy="953734"/>
            </a:xfrm>
            <a:custGeom>
              <a:avLst/>
              <a:gdLst>
                <a:gd name="connsiteX0" fmla="*/ 1306884 w 1402384"/>
                <a:gd name="connsiteY0" fmla="*/ 2116 h 953734"/>
                <a:gd name="connsiteX1" fmla="*/ 1401693 w 1402384"/>
                <a:gd name="connsiteY1" fmla="*/ 105955 h 953734"/>
                <a:gd name="connsiteX2" fmla="*/ 1401693 w 1402384"/>
                <a:gd name="connsiteY2" fmla="*/ 848626 h 953734"/>
                <a:gd name="connsiteX3" fmla="*/ 1306884 w 1402384"/>
                <a:gd name="connsiteY3" fmla="*/ 952465 h 953734"/>
                <a:gd name="connsiteX4" fmla="*/ 54049 w 1402384"/>
                <a:gd name="connsiteY4" fmla="*/ 952465 h 953734"/>
                <a:gd name="connsiteX5" fmla="*/ 2130 w 1402384"/>
                <a:gd name="connsiteY5" fmla="*/ 850884 h 9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84" h="953734">
                  <a:moveTo>
                    <a:pt x="1306884" y="2116"/>
                  </a:moveTo>
                  <a:cubicBezTo>
                    <a:pt x="1358803" y="2116"/>
                    <a:pt x="1401693" y="51778"/>
                    <a:pt x="1401693" y="105955"/>
                  </a:cubicBezTo>
                  <a:lnTo>
                    <a:pt x="1401693" y="848626"/>
                  </a:lnTo>
                  <a:cubicBezTo>
                    <a:pt x="1401693" y="900545"/>
                    <a:pt x="1358803" y="952465"/>
                    <a:pt x="1306884" y="952465"/>
                  </a:cubicBezTo>
                  <a:lnTo>
                    <a:pt x="54049" y="952465"/>
                  </a:lnTo>
                  <a:cubicBezTo>
                    <a:pt x="-128" y="950207"/>
                    <a:pt x="2130" y="902803"/>
                    <a:pt x="2130" y="850884"/>
                  </a:cubicBezTo>
                </a:path>
              </a:pathLst>
            </a:custGeom>
            <a:solidFill>
              <a:schemeClr val="accent4">
                <a:lumMod val="75000"/>
              </a:schemeClr>
            </a:solidFill>
            <a:ln w="9525" cap="flat">
              <a:noFill/>
              <a:prstDash val="solid"/>
              <a:miter/>
            </a:ln>
          </p:spPr>
          <p:txBody>
            <a:bodyPr rtlCol="0" anchor="ctr"/>
            <a:lstStyle/>
            <a:p>
              <a:endParaRPr lang="en-GB">
                <a:solidFill>
                  <a:srgbClr val="4D4D4F"/>
                </a:solidFill>
              </a:endParaRPr>
            </a:p>
          </p:txBody>
        </p:sp>
        <p:sp>
          <p:nvSpPr>
            <p:cNvPr id="63" name="Freeform: Shape 62">
              <a:extLst>
                <a:ext uri="{FF2B5EF4-FFF2-40B4-BE49-F238E27FC236}">
                  <a16:creationId xmlns:a16="http://schemas.microsoft.com/office/drawing/2014/main" xmlns="" id="{026A84BB-1E52-4D03-8D76-AA8EB9DDEC3C}"/>
                </a:ext>
              </a:extLst>
            </p:cNvPr>
            <p:cNvSpPr/>
            <p:nvPr/>
          </p:nvSpPr>
          <p:spPr>
            <a:xfrm>
              <a:off x="7840863" y="1269793"/>
              <a:ext cx="533301" cy="457115"/>
            </a:xfrm>
            <a:custGeom>
              <a:avLst/>
              <a:gdLst>
                <a:gd name="connsiteX0" fmla="*/ 532596 w 533301"/>
                <a:gd name="connsiteY0" fmla="*/ 2116 h 457115"/>
                <a:gd name="connsiteX1" fmla="*/ 532596 w 533301"/>
                <a:gd name="connsiteY1" fmla="*/ 455846 h 457115"/>
                <a:gd name="connsiteX2" fmla="*/ 2116 w 533301"/>
                <a:gd name="connsiteY2" fmla="*/ 105955 h 457115"/>
              </a:gdLst>
              <a:ahLst/>
              <a:cxnLst>
                <a:cxn ang="0">
                  <a:pos x="connsiteX0" y="connsiteY0"/>
                </a:cxn>
                <a:cxn ang="0">
                  <a:pos x="connsiteX1" y="connsiteY1"/>
                </a:cxn>
                <a:cxn ang="0">
                  <a:pos x="connsiteX2" y="connsiteY2"/>
                </a:cxn>
              </a:cxnLst>
              <a:rect l="l" t="t" r="r" b="b"/>
              <a:pathLst>
                <a:path w="533301" h="457115">
                  <a:moveTo>
                    <a:pt x="532596" y="2116"/>
                  </a:moveTo>
                  <a:lnTo>
                    <a:pt x="532596" y="455846"/>
                  </a:lnTo>
                  <a:lnTo>
                    <a:pt x="2116" y="105955"/>
                  </a:lnTo>
                  <a:close/>
                </a:path>
              </a:pathLst>
            </a:custGeom>
            <a:solidFill>
              <a:schemeClr val="accent4">
                <a:lumMod val="75000"/>
              </a:schemeClr>
            </a:solidFill>
            <a:ln w="9525" cap="flat">
              <a:noFill/>
              <a:prstDash val="solid"/>
              <a:miter/>
            </a:ln>
          </p:spPr>
          <p:txBody>
            <a:bodyPr rtlCol="0" anchor="ctr"/>
            <a:lstStyle/>
            <a:p>
              <a:endParaRPr lang="en-GB">
                <a:solidFill>
                  <a:srgbClr val="4D4D4F"/>
                </a:solidFill>
              </a:endParaRPr>
            </a:p>
          </p:txBody>
        </p:sp>
        <p:sp>
          <p:nvSpPr>
            <p:cNvPr id="64" name="Freeform: Shape 63">
              <a:extLst>
                <a:ext uri="{FF2B5EF4-FFF2-40B4-BE49-F238E27FC236}">
                  <a16:creationId xmlns:a16="http://schemas.microsoft.com/office/drawing/2014/main" xmlns="" id="{72A1D89D-D55E-4B38-8D2E-AD935A8D4E34}"/>
                </a:ext>
              </a:extLst>
            </p:cNvPr>
            <p:cNvSpPr/>
            <p:nvPr/>
          </p:nvSpPr>
          <p:spPr>
            <a:xfrm>
              <a:off x="8167416" y="1598603"/>
              <a:ext cx="205984" cy="129798"/>
            </a:xfrm>
            <a:custGeom>
              <a:avLst/>
              <a:gdLst>
                <a:gd name="connsiteX0" fmla="*/ 206043 w 205984"/>
                <a:gd name="connsiteY0" fmla="*/ 131550 h 129798"/>
                <a:gd name="connsiteX1" fmla="*/ 206043 w 205984"/>
                <a:gd name="connsiteY1" fmla="*/ 115748 h 129798"/>
                <a:gd name="connsiteX2" fmla="*/ 206043 w 205984"/>
                <a:gd name="connsiteY2" fmla="*/ 108976 h 129798"/>
                <a:gd name="connsiteX3" fmla="*/ 86403 w 205984"/>
                <a:gd name="connsiteY3" fmla="*/ 623 h 129798"/>
                <a:gd name="connsiteX4" fmla="*/ 623 w 205984"/>
                <a:gd name="connsiteY4" fmla="*/ 623 h 129798"/>
                <a:gd name="connsiteX5" fmla="*/ 206043 w 205984"/>
                <a:gd name="connsiteY5" fmla="*/ 131550 h 1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84" h="129798">
                  <a:moveTo>
                    <a:pt x="206043" y="131550"/>
                  </a:moveTo>
                  <a:cubicBezTo>
                    <a:pt x="206043" y="127035"/>
                    <a:pt x="206043" y="120263"/>
                    <a:pt x="206043" y="115748"/>
                  </a:cubicBezTo>
                  <a:lnTo>
                    <a:pt x="206043" y="108976"/>
                  </a:lnTo>
                  <a:cubicBezTo>
                    <a:pt x="206043" y="43513"/>
                    <a:pt x="151866" y="623"/>
                    <a:pt x="86403" y="623"/>
                  </a:cubicBezTo>
                  <a:lnTo>
                    <a:pt x="623" y="623"/>
                  </a:lnTo>
                  <a:lnTo>
                    <a:pt x="206043" y="131550"/>
                  </a:lnTo>
                  <a:close/>
                </a:path>
              </a:pathLst>
            </a:custGeom>
            <a:solidFill>
              <a:schemeClr val="accent4"/>
            </a:solidFill>
            <a:ln w="2804" cap="flat">
              <a:noFill/>
              <a:prstDash val="solid"/>
              <a:miter/>
            </a:ln>
          </p:spPr>
          <p:txBody>
            <a:bodyPr rtlCol="0" anchor="ctr"/>
            <a:lstStyle/>
            <a:p>
              <a:endParaRPr lang="en-GB">
                <a:solidFill>
                  <a:srgbClr val="4D4D4F"/>
                </a:solidFill>
              </a:endParaRPr>
            </a:p>
          </p:txBody>
        </p:sp>
        <p:sp>
          <p:nvSpPr>
            <p:cNvPr id="65" name="Freeform: Shape 64">
              <a:extLst>
                <a:ext uri="{FF2B5EF4-FFF2-40B4-BE49-F238E27FC236}">
                  <a16:creationId xmlns:a16="http://schemas.microsoft.com/office/drawing/2014/main" xmlns="" id="{57BDC586-C239-4DBC-A819-533F04A01F3E}"/>
                </a:ext>
              </a:extLst>
            </p:cNvPr>
            <p:cNvSpPr/>
            <p:nvPr/>
          </p:nvSpPr>
          <p:spPr>
            <a:xfrm>
              <a:off x="7305869" y="919902"/>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4">
                <a:lumMod val="40000"/>
                <a:lumOff val="60000"/>
              </a:schemeClr>
            </a:solidFill>
            <a:ln w="9525" cap="flat">
              <a:noFill/>
              <a:prstDash val="solid"/>
              <a:miter/>
            </a:ln>
          </p:spPr>
          <p:txBody>
            <a:bodyPr rtlCol="0" anchor="ctr"/>
            <a:lstStyle/>
            <a:p>
              <a:endParaRPr lang="en-GB">
                <a:solidFill>
                  <a:srgbClr val="4D4D4F"/>
                </a:solidFill>
              </a:endParaRPr>
            </a:p>
          </p:txBody>
        </p:sp>
        <p:sp>
          <p:nvSpPr>
            <p:cNvPr id="66" name="Freeform: Shape 65">
              <a:extLst>
                <a:ext uri="{FF2B5EF4-FFF2-40B4-BE49-F238E27FC236}">
                  <a16:creationId xmlns:a16="http://schemas.microsoft.com/office/drawing/2014/main" xmlns="" id="{06D1FCA1-F4D4-45EF-A36A-37D8390BB07A}"/>
                </a:ext>
              </a:extLst>
            </p:cNvPr>
            <p:cNvSpPr/>
            <p:nvPr/>
          </p:nvSpPr>
          <p:spPr>
            <a:xfrm>
              <a:off x="7305869" y="1123064"/>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4">
                <a:lumMod val="40000"/>
                <a:lumOff val="60000"/>
              </a:schemeClr>
            </a:solidFill>
            <a:ln w="9525" cap="flat">
              <a:noFill/>
              <a:prstDash val="solid"/>
              <a:miter/>
            </a:ln>
          </p:spPr>
          <p:txBody>
            <a:bodyPr rtlCol="0" anchor="ctr"/>
            <a:lstStyle/>
            <a:p>
              <a:endParaRPr lang="en-GB">
                <a:solidFill>
                  <a:srgbClr val="4D4D4F"/>
                </a:solidFill>
              </a:endParaRPr>
            </a:p>
          </p:txBody>
        </p:sp>
        <p:sp>
          <p:nvSpPr>
            <p:cNvPr id="67" name="Freeform: Shape 66">
              <a:extLst>
                <a:ext uri="{FF2B5EF4-FFF2-40B4-BE49-F238E27FC236}">
                  <a16:creationId xmlns:a16="http://schemas.microsoft.com/office/drawing/2014/main" xmlns="" id="{1905A676-A9C6-4483-A8DA-2694788F468D}"/>
                </a:ext>
              </a:extLst>
            </p:cNvPr>
            <p:cNvSpPr/>
            <p:nvPr/>
          </p:nvSpPr>
          <p:spPr>
            <a:xfrm>
              <a:off x="7305869" y="1326227"/>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chemeClr val="accent4">
                <a:lumMod val="40000"/>
                <a:lumOff val="60000"/>
              </a:schemeClr>
            </a:solidFill>
            <a:ln w="9525" cap="flat">
              <a:noFill/>
              <a:prstDash val="solid"/>
              <a:miter/>
            </a:ln>
          </p:spPr>
          <p:txBody>
            <a:bodyPr rtlCol="0" anchor="ctr"/>
            <a:lstStyle/>
            <a:p>
              <a:endParaRPr lang="en-GB">
                <a:solidFill>
                  <a:srgbClr val="4D4D4F"/>
                </a:solidFill>
              </a:endParaRPr>
            </a:p>
          </p:txBody>
        </p:sp>
        <p:sp>
          <p:nvSpPr>
            <p:cNvPr id="68" name="Freeform: Shape 67">
              <a:extLst>
                <a:ext uri="{FF2B5EF4-FFF2-40B4-BE49-F238E27FC236}">
                  <a16:creationId xmlns:a16="http://schemas.microsoft.com/office/drawing/2014/main" xmlns="" id="{2C3E80C0-C618-41C2-BCA5-81A5F52CB66D}"/>
                </a:ext>
              </a:extLst>
            </p:cNvPr>
            <p:cNvSpPr/>
            <p:nvPr/>
          </p:nvSpPr>
          <p:spPr>
            <a:xfrm>
              <a:off x="7305869" y="897328"/>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solidFill>
                  <a:srgbClr val="4D4D4F"/>
                </a:solidFill>
              </a:endParaRPr>
            </a:p>
          </p:txBody>
        </p:sp>
        <p:sp>
          <p:nvSpPr>
            <p:cNvPr id="69" name="Freeform: Shape 68">
              <a:extLst>
                <a:ext uri="{FF2B5EF4-FFF2-40B4-BE49-F238E27FC236}">
                  <a16:creationId xmlns:a16="http://schemas.microsoft.com/office/drawing/2014/main" xmlns="" id="{652F4798-244A-474F-AB3F-6D13B453A9F7}"/>
                </a:ext>
              </a:extLst>
            </p:cNvPr>
            <p:cNvSpPr/>
            <p:nvPr/>
          </p:nvSpPr>
          <p:spPr>
            <a:xfrm>
              <a:off x="7305869" y="1100491"/>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solidFill>
                  <a:srgbClr val="4D4D4F"/>
                </a:solidFill>
              </a:endParaRPr>
            </a:p>
          </p:txBody>
        </p:sp>
        <p:sp>
          <p:nvSpPr>
            <p:cNvPr id="70" name="Freeform: Shape 69">
              <a:extLst>
                <a:ext uri="{FF2B5EF4-FFF2-40B4-BE49-F238E27FC236}">
                  <a16:creationId xmlns:a16="http://schemas.microsoft.com/office/drawing/2014/main" xmlns="" id="{582F4AED-E238-47ED-9AD8-224136081BF0}"/>
                </a:ext>
              </a:extLst>
            </p:cNvPr>
            <p:cNvSpPr/>
            <p:nvPr/>
          </p:nvSpPr>
          <p:spPr>
            <a:xfrm>
              <a:off x="7305869" y="1303653"/>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rgbClr val="F8FFFF"/>
            </a:solidFill>
            <a:ln w="9525" cap="flat">
              <a:noFill/>
              <a:prstDash val="solid"/>
              <a:miter/>
            </a:ln>
          </p:spPr>
          <p:txBody>
            <a:bodyPr rtlCol="0" anchor="ctr"/>
            <a:lstStyle/>
            <a:p>
              <a:endParaRPr lang="en-GB">
                <a:solidFill>
                  <a:srgbClr val="4D4D4F"/>
                </a:solidFill>
              </a:endParaRPr>
            </a:p>
          </p:txBody>
        </p:sp>
      </p:grpSp>
      <p:graphicFrame>
        <p:nvGraphicFramePr>
          <p:cNvPr id="30" name="Content Placeholder 29"/>
          <p:cNvGraphicFramePr>
            <a:graphicFrameLocks noGrp="1"/>
          </p:cNvGraphicFramePr>
          <p:nvPr>
            <p:ph idx="10"/>
            <p:extLst>
              <p:ext uri="{D42A27DB-BD31-4B8C-83A1-F6EECF244321}">
                <p14:modId xmlns:p14="http://schemas.microsoft.com/office/powerpoint/2010/main" val="2750970632"/>
              </p:ext>
            </p:extLst>
          </p:nvPr>
        </p:nvGraphicFramePr>
        <p:xfrm>
          <a:off x="6353175" y="2755847"/>
          <a:ext cx="2496535" cy="3422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p:cNvGraphicFramePr/>
          <p:nvPr>
            <p:extLst>
              <p:ext uri="{D42A27DB-BD31-4B8C-83A1-F6EECF244321}">
                <p14:modId xmlns:p14="http://schemas.microsoft.com/office/powerpoint/2010/main" val="1215020523"/>
              </p:ext>
            </p:extLst>
          </p:nvPr>
        </p:nvGraphicFramePr>
        <p:xfrm>
          <a:off x="262758" y="3070146"/>
          <a:ext cx="3361923"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ontent Placeholder 35"/>
          <p:cNvGraphicFramePr>
            <a:graphicFrameLocks noGrp="1"/>
          </p:cNvGraphicFramePr>
          <p:nvPr>
            <p:ph idx="1"/>
            <p:extLst>
              <p:ext uri="{D42A27DB-BD31-4B8C-83A1-F6EECF244321}">
                <p14:modId xmlns:p14="http://schemas.microsoft.com/office/powerpoint/2010/main" val="983344442"/>
              </p:ext>
            </p:extLst>
          </p:nvPr>
        </p:nvGraphicFramePr>
        <p:xfrm>
          <a:off x="3827463" y="3070146"/>
          <a:ext cx="2322512" cy="3108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7516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586" y="2793683"/>
            <a:ext cx="5207876" cy="1196863"/>
          </a:xfrm>
        </p:spPr>
        <p:txBody>
          <a:bodyPr/>
          <a:lstStyle/>
          <a:p>
            <a:r>
              <a:rPr lang="ka-GE" dirty="0" smtClean="0"/>
              <a:t>სკოლის გარემო</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679712069"/>
              </p:ext>
            </p:extLst>
          </p:nvPr>
        </p:nvGraphicFramePr>
        <p:xfrm>
          <a:off x="7230745" y="4006850"/>
          <a:ext cx="1463040" cy="70104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xmlns="" val="20000"/>
                    </a:ext>
                  </a:extLst>
                </a:gridCol>
              </a:tblGrid>
              <a:tr h="265113">
                <a:tc>
                  <a:txBody>
                    <a:bodyPr/>
                    <a:lstStyle/>
                    <a:p>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5113">
                <a:tc>
                  <a:txBody>
                    <a:bodyPr/>
                    <a:lstStyle/>
                    <a:p>
                      <a:endParaRPr lang="en-US" sz="11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8" name="Table 7">
            <a:extLst>
              <a:ext uri="{FF2B5EF4-FFF2-40B4-BE49-F238E27FC236}">
                <a16:creationId xmlns:a16="http://schemas.microsoft.com/office/drawing/2014/main" xmlns="" id="{BDC5E400-3CCD-4B51-805B-D71C8D65AE5E}"/>
              </a:ext>
            </a:extLst>
          </p:cNvPr>
          <p:cNvGraphicFramePr>
            <a:graphicFrameLocks noGrp="1"/>
          </p:cNvGraphicFramePr>
          <p:nvPr>
            <p:extLst>
              <p:ext uri="{D42A27DB-BD31-4B8C-83A1-F6EECF244321}">
                <p14:modId xmlns:p14="http://schemas.microsoft.com/office/powerpoint/2010/main" val="2125755170"/>
              </p:ext>
            </p:extLst>
          </p:nvPr>
        </p:nvGraphicFramePr>
        <p:xfrm>
          <a:off x="4372303" y="4006850"/>
          <a:ext cx="4321483" cy="1798320"/>
        </p:xfrm>
        <a:graphic>
          <a:graphicData uri="http://schemas.openxmlformats.org/drawingml/2006/table">
            <a:tbl>
              <a:tblPr>
                <a:tableStyleId>{5C22544A-7EE6-4342-B048-85BDC9FD1C3A}</a:tableStyleId>
              </a:tblPr>
              <a:tblGrid>
                <a:gridCol w="4321483">
                  <a:extLst>
                    <a:ext uri="{9D8B030D-6E8A-4147-A177-3AD203B41FA5}">
                      <a16:colId xmlns:a16="http://schemas.microsoft.com/office/drawing/2014/main" xmlns="" val="20000"/>
                    </a:ext>
                  </a:extLst>
                </a:gridCol>
              </a:tblGrid>
              <a:tr h="265113">
                <a:tc>
                  <a:txBody>
                    <a:bodyPr/>
                    <a:lstStyle/>
                    <a:p>
                      <a:r>
                        <a:rPr lang="ka-GE" sz="1400" b="1" i="0" kern="100" spc="0" baseline="0" dirty="0" smtClean="0">
                          <a:solidFill>
                            <a:schemeClr val="bg1"/>
                          </a:solidFill>
                          <a:latin typeface="Sylfaen" panose="010A0502050306030303" pitchFamily="18" charset="0"/>
                          <a:cs typeface="Arial" panose="020B0604020202020204" pitchFamily="34" charset="0"/>
                        </a:rPr>
                        <a:t>ფაქტორები დაკავშირებული სკოლის გარემოსთან</a:t>
                      </a:r>
                      <a:endParaRPr lang="en-US" sz="1400" b="1"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5113">
                <a:tc>
                  <a:txBody>
                    <a:bodyPr/>
                    <a:lstStyle/>
                    <a:p>
                      <a:r>
                        <a:rPr lang="ka-GE" sz="1400" b="1" i="0" u="none" kern="100" spc="0" baseline="0" dirty="0" smtClean="0">
                          <a:solidFill>
                            <a:schemeClr val="bg1"/>
                          </a:solidFill>
                          <a:latin typeface="Sylfaen" panose="010A0502050306030303" pitchFamily="18" charset="0"/>
                          <a:cs typeface="Arial" panose="020B0604020202020204" pitchFamily="34" charset="0"/>
                        </a:rPr>
                        <a:t>ფიზიკური აქტივობა და ფიზიკური განათლება</a:t>
                      </a:r>
                      <a:endParaRPr lang="en-US" sz="1400" b="1" i="0" u="none"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5113">
                <a:tc>
                  <a:txBody>
                    <a:bodyPr/>
                    <a:lstStyle/>
                    <a:p>
                      <a:r>
                        <a:rPr lang="ka-GE" sz="1400" b="1" i="0" kern="100" spc="0" baseline="0" dirty="0" smtClean="0">
                          <a:solidFill>
                            <a:schemeClr val="bg1"/>
                          </a:solidFill>
                          <a:latin typeface="Sylfaen" panose="010A0502050306030303" pitchFamily="18" charset="0"/>
                          <a:cs typeface="Arial" panose="020B0604020202020204" pitchFamily="34" charset="0"/>
                        </a:rPr>
                        <a:t>სკოლაში და სკოლიდან ტრანსპორტირების საშუალებები</a:t>
                      </a:r>
                      <a:endParaRPr lang="en-US" sz="1400" b="1"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65113">
                <a:tc>
                  <a:txBody>
                    <a:bodyPr/>
                    <a:lstStyle/>
                    <a:p>
                      <a:r>
                        <a:rPr lang="ka-GE" sz="1400" b="1" i="0" kern="100" spc="0" baseline="0" dirty="0" smtClean="0">
                          <a:solidFill>
                            <a:schemeClr val="bg1"/>
                          </a:solidFill>
                          <a:latin typeface="Sylfaen" panose="010A0502050306030303" pitchFamily="18" charset="0"/>
                          <a:cs typeface="Arial" panose="020B0604020202020204" pitchFamily="34" charset="0"/>
                        </a:rPr>
                        <a:t>რა უნდა გაკეთდეს?</a:t>
                      </a:r>
                      <a:endParaRPr lang="en-US" sz="1400" b="1" i="0" kern="100" spc="0" baseline="0" dirty="0">
                        <a:solidFill>
                          <a:schemeClr val="bg1"/>
                        </a:solidFill>
                        <a:latin typeface="Sylfaen" panose="010A0502050306030303" pitchFamily="18"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071" y="364808"/>
            <a:ext cx="4967769" cy="2428875"/>
          </a:xfrm>
          <a:prstGeom prst="rect">
            <a:avLst/>
          </a:prstGeom>
        </p:spPr>
      </p:pic>
    </p:spTree>
    <p:extLst>
      <p:ext uri="{BB962C8B-B14F-4D97-AF65-F5344CB8AC3E}">
        <p14:creationId xmlns:p14="http://schemas.microsoft.com/office/powerpoint/2010/main" val="2478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amond 9"/>
          <p:cNvSpPr/>
          <p:nvPr/>
        </p:nvSpPr>
        <p:spPr>
          <a:xfrm>
            <a:off x="6166340" y="1768549"/>
            <a:ext cx="2336727" cy="1310074"/>
          </a:xfrm>
          <a:prstGeom prst="diamon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p:cNvSpPr/>
          <p:nvPr/>
        </p:nvSpPr>
        <p:spPr>
          <a:xfrm>
            <a:off x="6452076" y="1768549"/>
            <a:ext cx="1767400" cy="990884"/>
          </a:xfrm>
          <a:prstGeom prst="diamond">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262" y="1768548"/>
            <a:ext cx="5427793" cy="652471"/>
          </a:xfrm>
        </p:spPr>
        <p:txBody>
          <a:bodyPr/>
          <a:lstStyle/>
          <a:p>
            <a:r>
              <a:rPr lang="ka-GE" sz="2400" dirty="0" smtClean="0">
                <a:solidFill>
                  <a:schemeClr val="tx1">
                    <a:lumMod val="50000"/>
                  </a:schemeClr>
                </a:solidFill>
              </a:rPr>
              <a:t>კვლევაში მონაწილეობდა </a:t>
            </a:r>
            <a:r>
              <a:rPr lang="en-US" sz="2400" dirty="0" smtClean="0">
                <a:solidFill>
                  <a:schemeClr val="tx1">
                    <a:lumMod val="50000"/>
                  </a:schemeClr>
                </a:solidFill>
              </a:rPr>
              <a:t>245 </a:t>
            </a:r>
            <a:r>
              <a:rPr lang="ka-GE" sz="2400" dirty="0">
                <a:solidFill>
                  <a:schemeClr val="tx1">
                    <a:lumMod val="50000"/>
                  </a:schemeClr>
                </a:solidFill>
              </a:rPr>
              <a:t>სკოლა </a:t>
            </a:r>
            <a:endParaRPr lang="en-US" sz="2400" dirty="0">
              <a:solidFill>
                <a:schemeClr val="tx1">
                  <a:lumMod val="50000"/>
                </a:schemeClr>
              </a:solidFill>
            </a:endParaRPr>
          </a:p>
        </p:txBody>
      </p:sp>
      <p:sp>
        <p:nvSpPr>
          <p:cNvPr id="5" name="Content Placeholder 4"/>
          <p:cNvSpPr>
            <a:spLocks noGrp="1"/>
          </p:cNvSpPr>
          <p:nvPr>
            <p:ph idx="1"/>
          </p:nvPr>
        </p:nvSpPr>
        <p:spPr/>
        <p:txBody>
          <a:bodyPr/>
          <a:lstStyle/>
          <a:p>
            <a:pPr algn="just"/>
            <a:r>
              <a:rPr lang="en-US" sz="1200" dirty="0" smtClean="0"/>
              <a:t>.</a:t>
            </a:r>
            <a:endParaRPr lang="en-US" sz="1200" dirty="0"/>
          </a:p>
        </p:txBody>
      </p:sp>
      <p:sp>
        <p:nvSpPr>
          <p:cNvPr id="9" name="Content Placeholder 8"/>
          <p:cNvSpPr>
            <a:spLocks noGrp="1"/>
          </p:cNvSpPr>
          <p:nvPr>
            <p:ph idx="10"/>
          </p:nvPr>
        </p:nvSpPr>
        <p:spPr>
          <a:xfrm>
            <a:off x="6663559" y="3224963"/>
            <a:ext cx="2186151" cy="2953587"/>
          </a:xfrm>
        </p:spPr>
        <p:txBody>
          <a:bodyPr/>
          <a:lstStyle/>
          <a:p>
            <a:r>
              <a:rPr lang="ka-GE" sz="1200" dirty="0"/>
              <a:t>სკოლის წარმომადგენელს ასევე სთხოვეს </a:t>
            </a:r>
            <a:r>
              <a:rPr lang="ka-GE" sz="1200" dirty="0" smtClean="0"/>
              <a:t>შეეფასებინა  </a:t>
            </a:r>
            <a:r>
              <a:rPr lang="ka-GE" sz="1200" dirty="0"/>
              <a:t>მოსწავლეთა მარშრუტი სკოლამდე და სკოლიდან, </a:t>
            </a:r>
            <a:r>
              <a:rPr lang="ka-GE" sz="1200" dirty="0" smtClean="0"/>
              <a:t>მოენიშნა ჩვენს </a:t>
            </a:r>
            <a:r>
              <a:rPr lang="ka-GE" sz="1200" dirty="0"/>
              <a:t>მიერ მიწოდებული </a:t>
            </a:r>
            <a:r>
              <a:rPr lang="ka-GE" sz="1200" dirty="0" smtClean="0"/>
              <a:t>სიიდან</a:t>
            </a:r>
            <a:r>
              <a:rPr lang="ka-GE" sz="1200" dirty="0"/>
              <a:t>,</a:t>
            </a:r>
            <a:r>
              <a:rPr lang="ka-GE" sz="1200" dirty="0" smtClean="0"/>
              <a:t> </a:t>
            </a:r>
            <a:r>
              <a:rPr lang="ka-GE" sz="1200" dirty="0"/>
              <a:t>სკოლაში არსებული საკვები და სასმელი და </a:t>
            </a:r>
            <a:r>
              <a:rPr lang="ka-GE" sz="1200" dirty="0" smtClean="0"/>
              <a:t>ეპასუხა კითხვებზე </a:t>
            </a:r>
            <a:r>
              <a:rPr lang="ka-GE" sz="1200" dirty="0"/>
              <a:t>ჯანმრთელობის ხელშეწყობის ღონისძიებებზე და სკოლაში ორგანიზებულ პროექტებზე.</a:t>
            </a:r>
          </a:p>
          <a:p>
            <a:pPr lvl="3"/>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801810552"/>
              </p:ext>
            </p:extLst>
          </p:nvPr>
        </p:nvGraphicFramePr>
        <p:xfrm>
          <a:off x="457200" y="3488853"/>
          <a:ext cx="3154680" cy="886968"/>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xmlns="" val="20000"/>
                    </a:ext>
                  </a:extLst>
                </a:gridCol>
              </a:tblGrid>
              <a:tr h="0">
                <a:tc>
                  <a:txBody>
                    <a:bodyPr/>
                    <a:lstStyle/>
                    <a:p>
                      <a:pPr marL="0" algn="l" defTabSz="914400" rtl="0" eaLnBrk="1" latinLnBrk="0" hangingPunct="1">
                        <a:lnSpc>
                          <a:spcPct val="110000"/>
                        </a:lnSpc>
                      </a:pPr>
                      <a:r>
                        <a:rPr lang="ka-GE" sz="1400" dirty="0" smtClean="0">
                          <a:solidFill>
                            <a:schemeClr val="accent3">
                              <a:lumMod val="75000"/>
                            </a:schemeClr>
                          </a:solidFill>
                        </a:rPr>
                        <a:t>მონაწილე სკოლებს სთხოვეს ფორმების  შევსება</a:t>
                      </a:r>
                      <a:r>
                        <a:rPr lang="ka-GE" sz="1400" baseline="0" dirty="0" smtClean="0">
                          <a:solidFill>
                            <a:schemeClr val="accent3">
                              <a:lumMod val="75000"/>
                            </a:schemeClr>
                          </a:solidFill>
                        </a:rPr>
                        <a:t> </a:t>
                      </a:r>
                      <a:r>
                        <a:rPr lang="ka-GE" sz="1400" dirty="0" smtClean="0">
                          <a:solidFill>
                            <a:schemeClr val="accent3">
                              <a:lumMod val="75000"/>
                            </a:schemeClr>
                          </a:solidFill>
                        </a:rPr>
                        <a:t>სკოლის გარემოს შესახებ.</a:t>
                      </a:r>
                      <a:endParaRPr lang="en-US" sz="1300" b="0" i="0" kern="100" spc="-50" baseline="0" dirty="0">
                        <a:solidFill>
                          <a:schemeClr val="accent3">
                            <a:lumMod val="75000"/>
                          </a:schemeClr>
                        </a:solidFill>
                        <a:latin typeface="Arial Regular"/>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Diamond 7"/>
          <p:cNvSpPr/>
          <p:nvPr/>
        </p:nvSpPr>
        <p:spPr>
          <a:xfrm>
            <a:off x="6166340" y="1311564"/>
            <a:ext cx="2336727" cy="131007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p:cNvSpPr/>
          <p:nvPr/>
        </p:nvSpPr>
        <p:spPr>
          <a:xfrm>
            <a:off x="6452076" y="1311564"/>
            <a:ext cx="1767400" cy="990884"/>
          </a:xfrm>
          <a:prstGeom prst="diamond">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amond 3"/>
          <p:cNvSpPr/>
          <p:nvPr/>
        </p:nvSpPr>
        <p:spPr>
          <a:xfrm>
            <a:off x="6166340" y="854579"/>
            <a:ext cx="2336727" cy="1310074"/>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2" name="Content Placeholder 4"/>
          <p:cNvSpPr txBox="1">
            <a:spLocks/>
          </p:cNvSpPr>
          <p:nvPr/>
        </p:nvSpPr>
        <p:spPr>
          <a:xfrm>
            <a:off x="3731172" y="3224963"/>
            <a:ext cx="2720904" cy="340706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r>
              <a:rPr lang="ka-GE" sz="1200" dirty="0" smtClean="0"/>
              <a:t>ფორმა შეავსო სკოლის დირექტორმა, ან კლასის ხელმძღვანელმა/მასწავლებელმა. ფორმაში დასმული კითხვის მიზანი იყო გაეცნოთ: იყო თუ არა სკოლაში არსებული სათამაშო მოედანი ან დახურული სპორტული დარბაზი; რამდენი წუთია განკუთვნილი კვირაში ფიზიკური აღზრდის გაკვეთილებისთვის, რომელიც სკოლამ დააწესა დაწყებითი კლასის მოსწავლეებისთვის; და სკოლაში ეწყობა თუ არა რაიმე სპორტული აქტივობები სკოლის გარეთ საათებში.</a:t>
            </a:r>
            <a:endParaRPr lang="en-US" sz="1200" dirty="0"/>
          </a:p>
        </p:txBody>
      </p:sp>
    </p:spTree>
    <p:extLst>
      <p:ext uri="{BB962C8B-B14F-4D97-AF65-F5344CB8AC3E}">
        <p14:creationId xmlns:p14="http://schemas.microsoft.com/office/powerpoint/2010/main" val="2210684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527" y="460057"/>
            <a:ext cx="7537692" cy="566351"/>
          </a:xfrm>
        </p:spPr>
        <p:txBody>
          <a:bodyPr/>
          <a:lstStyle/>
          <a:p>
            <a:r>
              <a:rPr lang="ka-GE" dirty="0">
                <a:solidFill>
                  <a:schemeClr val="tx1">
                    <a:lumMod val="50000"/>
                  </a:schemeClr>
                </a:solidFill>
              </a:rPr>
              <a:t>სკოლის </a:t>
            </a:r>
            <a:r>
              <a:rPr lang="ka-GE" dirty="0" smtClean="0">
                <a:solidFill>
                  <a:schemeClr val="tx1">
                    <a:lumMod val="50000"/>
                  </a:schemeClr>
                </a:solidFill>
              </a:rPr>
              <a:t>გარემოსთან </a:t>
            </a:r>
            <a:r>
              <a:rPr lang="ka-GE" dirty="0">
                <a:solidFill>
                  <a:schemeClr val="tx1">
                    <a:lumMod val="50000"/>
                  </a:schemeClr>
                </a:solidFill>
              </a:rPr>
              <a:t>დაკავშირებული </a:t>
            </a:r>
            <a:r>
              <a:rPr lang="ka-GE" dirty="0" smtClean="0">
                <a:solidFill>
                  <a:schemeClr val="tx1">
                    <a:lumMod val="50000"/>
                  </a:schemeClr>
                </a:solidFill>
              </a:rPr>
              <a:t>ფაქტორები</a:t>
            </a:r>
            <a:endParaRPr lang="en-US" dirty="0">
              <a:solidFill>
                <a:schemeClr val="tx1">
                  <a:lumMod val="50000"/>
                </a:schemeClr>
              </a:solidFill>
            </a:endParaRPr>
          </a:p>
        </p:txBody>
      </p:sp>
      <p:sp>
        <p:nvSpPr>
          <p:cNvPr id="4" name="Content Placeholder 3"/>
          <p:cNvSpPr>
            <a:spLocks noGrp="1"/>
          </p:cNvSpPr>
          <p:nvPr>
            <p:ph idx="13"/>
          </p:nvPr>
        </p:nvSpPr>
        <p:spPr>
          <a:xfrm>
            <a:off x="606231" y="2414350"/>
            <a:ext cx="3787093" cy="3450422"/>
          </a:xfrm>
        </p:spPr>
        <p:txBody>
          <a:bodyPr/>
          <a:lstStyle/>
          <a:p>
            <a:pPr algn="just"/>
            <a:r>
              <a:rPr lang="ka-GE" sz="1400" dirty="0">
                <a:latin typeface="Sylfaen" panose="010A0502050306030303" pitchFamily="18" charset="0"/>
              </a:rPr>
              <a:t>სკოლის ჩანაწერის ფორმა მოიცავდა კითხვებს გარე სათამაშო-სპორტული მოედნის და შიდა სპორტული დარბაზის შესახებ. თუ სკოლის შენობაში არ იყო სპორტული დარბაზი, მაშინ სკოლის წარმომადგენელს ეკითხებოდნენ, </a:t>
            </a:r>
            <a:r>
              <a:rPr lang="ka-GE" sz="1400" dirty="0" smtClean="0">
                <a:latin typeface="Sylfaen" panose="010A0502050306030303" pitchFamily="18" charset="0"/>
              </a:rPr>
              <a:t>შეძლებდნენ </a:t>
            </a:r>
            <a:r>
              <a:rPr lang="ka-GE" sz="1400" dirty="0">
                <a:latin typeface="Sylfaen" panose="010A0502050306030303" pitchFamily="18" charset="0"/>
              </a:rPr>
              <a:t>თუ არა მოსწავლეები ახლომდებარე სხვა დარბაზით სარგებლობას. და ასევე ეკითხებოდნენ, დაიშვებიან თუ არა მოსწავლეები სასკოლო მოედანზე და </a:t>
            </a:r>
            <a:r>
              <a:rPr lang="ka-GE" sz="1400" dirty="0" smtClean="0">
                <a:latin typeface="Sylfaen" panose="010A0502050306030303" pitchFamily="18" charset="0"/>
              </a:rPr>
              <a:t>სპორტულ </a:t>
            </a:r>
            <a:r>
              <a:rPr lang="ka-GE" sz="1400" dirty="0">
                <a:latin typeface="Sylfaen" panose="010A0502050306030303" pitchFamily="18" charset="0"/>
              </a:rPr>
              <a:t>დარბაზში სასკოლო საათების გარეთ.</a:t>
            </a:r>
            <a:endParaRPr lang="en-US" sz="1400" dirty="0">
              <a:latin typeface="Sylfaen" panose="010A0502050306030303" pitchFamily="18" charset="0"/>
            </a:endParaRPr>
          </a:p>
        </p:txBody>
      </p:sp>
      <p:cxnSp>
        <p:nvCxnSpPr>
          <p:cNvPr id="9" name="Straight Connector 8">
            <a:extLst>
              <a:ext uri="{FF2B5EF4-FFF2-40B4-BE49-F238E27FC236}">
                <a16:creationId xmlns:a16="http://schemas.microsoft.com/office/drawing/2014/main" xmlns="" id="{4DFD9058-8ED6-4659-BD03-FEA07DCB522B}"/>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B07BB90-6673-4E48-B8BA-748AE394CB24}"/>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p:cNvGraphicFramePr>
            <a:graphicFrameLocks noGrp="1"/>
          </p:cNvGraphicFramePr>
          <p:nvPr>
            <p:ph idx="1"/>
            <p:extLst>
              <p:ext uri="{D42A27DB-BD31-4B8C-83A1-F6EECF244321}">
                <p14:modId xmlns:p14="http://schemas.microsoft.com/office/powerpoint/2010/main" val="227959360"/>
              </p:ext>
            </p:extLst>
          </p:nvPr>
        </p:nvGraphicFramePr>
        <p:xfrm>
          <a:off x="4240943" y="1034512"/>
          <a:ext cx="3107208" cy="2277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397026467"/>
              </p:ext>
            </p:extLst>
          </p:nvPr>
        </p:nvGraphicFramePr>
        <p:xfrm>
          <a:off x="5892112" y="3441688"/>
          <a:ext cx="2912076" cy="2013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8230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1696" y="685800"/>
            <a:ext cx="7725104" cy="780535"/>
          </a:xfrm>
        </p:spPr>
        <p:txBody>
          <a:bodyPr/>
          <a:lstStyle/>
          <a:p>
            <a:r>
              <a:rPr lang="ka-GE" dirty="0" smtClean="0">
                <a:solidFill>
                  <a:schemeClr val="tx1">
                    <a:lumMod val="75000"/>
                  </a:schemeClr>
                </a:solidFill>
              </a:rPr>
              <a:t>ფიზიკური აქტივობები და ფიზიკური განათლება</a:t>
            </a:r>
            <a:endParaRPr lang="en-US" dirty="0">
              <a:solidFill>
                <a:schemeClr val="tx1">
                  <a:lumMod val="75000"/>
                </a:schemeClr>
              </a:solidFill>
            </a:endParaRPr>
          </a:p>
        </p:txBody>
      </p:sp>
      <p:graphicFrame>
        <p:nvGraphicFramePr>
          <p:cNvPr id="12" name="Table 11">
            <a:extLst>
              <a:ext uri="{FF2B5EF4-FFF2-40B4-BE49-F238E27FC236}">
                <a16:creationId xmlns:a16="http://schemas.microsoft.com/office/drawing/2014/main" xmlns="" id="{79608212-280D-46BB-8DC5-49FD34BAC4C4}"/>
              </a:ext>
            </a:extLst>
          </p:cNvPr>
          <p:cNvGraphicFramePr>
            <a:graphicFrameLocks noGrp="1"/>
          </p:cNvGraphicFramePr>
          <p:nvPr>
            <p:extLst>
              <p:ext uri="{D42A27DB-BD31-4B8C-83A1-F6EECF244321}">
                <p14:modId xmlns:p14="http://schemas.microsoft.com/office/powerpoint/2010/main" val="436234387"/>
              </p:ext>
            </p:extLst>
          </p:nvPr>
        </p:nvGraphicFramePr>
        <p:xfrm>
          <a:off x="136634" y="2001796"/>
          <a:ext cx="5034456" cy="3114240"/>
        </p:xfrm>
        <a:graphic>
          <a:graphicData uri="http://schemas.openxmlformats.org/drawingml/2006/table">
            <a:tbl>
              <a:tblPr>
                <a:tableStyleId>{5C22544A-7EE6-4342-B048-85BDC9FD1C3A}</a:tableStyleId>
              </a:tblPr>
              <a:tblGrid>
                <a:gridCol w="5034456">
                  <a:extLst>
                    <a:ext uri="{9D8B030D-6E8A-4147-A177-3AD203B41FA5}">
                      <a16:colId xmlns:a16="http://schemas.microsoft.com/office/drawing/2014/main" xmlns="" val="20000"/>
                    </a:ext>
                  </a:extLst>
                </a:gridCol>
              </a:tblGrid>
              <a:tr h="2224160">
                <a:tc>
                  <a:txBody>
                    <a:bodyPr/>
                    <a:lstStyle/>
                    <a:p>
                      <a:pPr algn="just"/>
                      <a:r>
                        <a:rPr lang="ka-GE" sz="1200" b="1" i="0" u="none" strike="noStrike" kern="1200" baseline="0" dirty="0" smtClean="0">
                          <a:solidFill>
                            <a:schemeClr val="tx1">
                              <a:lumMod val="50000"/>
                            </a:schemeClr>
                          </a:solidFill>
                          <a:latin typeface="Sylfaen" panose="010A0502050306030303" pitchFamily="18" charset="0"/>
                          <a:ea typeface="+mn-ea"/>
                          <a:cs typeface="+mn-cs"/>
                        </a:rPr>
                        <a:t>სკოლების დაახლოებით მეხუთედს არ ჰქონდა სათამაშო მოედანი სკოლის ტერიტორიაზე. იმ სკოლების პროცენტული მაჩვენებელი, რომლებსაც სპორტული მოედანი ჰქონდათ იყო 76.4%-ი. იმ სკოლების წილი, რომელთაც ჰქონდათ რეგულარული ფიზიკური დატვირთვა ან ფიზიკური აღზრდის გაკვეთილები ყველა კლასისთვის, იყო 60,7%-ი. სკოლების 13.2% –მა აღნიშნა, რომ რეგულარულად მიმდინარეობს ფიზიკური დატვირთვა ან ფიზიკური აღზრდის გაკვეთილები ზოგიერთ კლასში. სკოლების 23% -ზე მეტმა აღნიშნა, რომ არ აქვს რეგულარული, არც ფიზიკური დატვირთვა და არც ფიზიკური აღზრდის გაკვეთილები.</a:t>
                      </a:r>
                    </a:p>
                    <a:p>
                      <a:pPr marL="0" marR="0" indent="0" algn="just" defTabSz="914400" rtl="0" eaLnBrk="1" fontAlgn="auto" latinLnBrk="0" hangingPunct="1">
                        <a:lnSpc>
                          <a:spcPct val="100000"/>
                        </a:lnSpc>
                        <a:spcBef>
                          <a:spcPts val="0"/>
                        </a:spcBef>
                        <a:spcAft>
                          <a:spcPts val="0"/>
                        </a:spcAft>
                        <a:buClrTx/>
                        <a:buSzTx/>
                        <a:buFontTx/>
                        <a:buNone/>
                        <a:tabLst/>
                        <a:defRPr/>
                      </a:pPr>
                      <a:endParaRPr lang="ka-GE" sz="1200" b="1" i="0" u="none" strike="noStrike" kern="1200" baseline="0" dirty="0" smtClean="0">
                        <a:solidFill>
                          <a:schemeClr val="tx1">
                            <a:lumMod val="50000"/>
                          </a:schemeClr>
                        </a:solidFill>
                        <a:latin typeface="Sylfaen" panose="010A0502050306030303" pitchFamily="18" charset="0"/>
                        <a:ea typeface="+mn-ea"/>
                        <a:cs typeface="+mn-cs"/>
                      </a:endParaRPr>
                    </a:p>
                    <a:p>
                      <a:endParaRPr lang="en-US" sz="1200" b="0" i="0" u="none" strike="noStrike" kern="1200" baseline="0" dirty="0" smtClean="0">
                        <a:solidFill>
                          <a:srgbClr val="C00000"/>
                        </a:solidFill>
                        <a:latin typeface="Sylfaen" panose="010A0502050306030303" pitchFamily="18" charset="0"/>
                        <a:ea typeface="+mn-ea"/>
                        <a:cs typeface="+mn-cs"/>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71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b="1" i="0" u="none" strike="noStrike" kern="1200" baseline="0" dirty="0" smtClean="0">
                          <a:solidFill>
                            <a:schemeClr val="tx1">
                              <a:lumMod val="50000"/>
                            </a:schemeClr>
                          </a:solidFill>
                          <a:latin typeface="Sylfaen" panose="010A0502050306030303" pitchFamily="18" charset="0"/>
                          <a:ea typeface="+mn-ea"/>
                          <a:cs typeface="+mn-cs"/>
                        </a:rPr>
                        <a:t>საკმაოდ დიდი რაოდენობით მოსწავლეს არ ჰქონდა შესაძლებლობა ესარგებლა სპორტული დარბაზით.</a:t>
                      </a:r>
                      <a:endParaRPr kumimoji="0" lang="en-US" sz="1600" b="1" i="0" u="none" strike="noStrike" kern="1200" cap="none" spc="0" normalizeH="0" baseline="0" noProof="0" dirty="0" smtClean="0">
                        <a:ln>
                          <a:noFill/>
                        </a:ln>
                        <a:solidFill>
                          <a:schemeClr val="tx1">
                            <a:lumMod val="50000"/>
                          </a:schemeClr>
                        </a:solidFill>
                        <a:effectLst/>
                        <a:uLnTx/>
                        <a:uFillTx/>
                        <a:latin typeface="Sylfaen" panose="010A0502050306030303" pitchFamily="18" charset="0"/>
                        <a:ea typeface="+mn-ea"/>
                        <a:cs typeface="Arial" panose="020B0604020202020204" pitchFamily="34" charset="0"/>
                      </a:endParaRPr>
                    </a:p>
                    <a:p>
                      <a:endParaRPr kumimoji="0" lang="en-US" sz="1200" b="0" i="0" u="none" strike="noStrike" kern="1200" cap="none" spc="0" normalizeH="0" baseline="0" noProof="0" dirty="0">
                        <a:ln>
                          <a:noFill/>
                        </a:ln>
                        <a:solidFill>
                          <a:srgbClr val="C00000"/>
                        </a:solidFill>
                        <a:effectLst/>
                        <a:uLnTx/>
                        <a:uFillTx/>
                        <a:latin typeface="Sylfaen" panose="010A0502050306030303" pitchFamily="18" charset="0"/>
                        <a:ea typeface="+mn-ea"/>
                        <a:cs typeface="Arial" panose="020B0604020202020204" pitchFamily="34" charset="0"/>
                      </a:endParaRPr>
                    </a:p>
                  </a:txBody>
                  <a:tcPr marL="0" marR="0" marT="108000" marB="108000">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1594973"/>
                  </a:ext>
                </a:extLst>
              </a:tr>
            </a:tbl>
          </a:graphicData>
        </a:graphic>
      </p:graphicFrame>
      <p:cxnSp>
        <p:nvCxnSpPr>
          <p:cNvPr id="8" name="Straight Connector 7">
            <a:extLst>
              <a:ext uri="{FF2B5EF4-FFF2-40B4-BE49-F238E27FC236}">
                <a16:creationId xmlns:a16="http://schemas.microsoft.com/office/drawing/2014/main" xmlns="" id="{5DDB80D8-9E5B-4D24-A7F4-B534C3BCE47F}"/>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7A12F8B-58C8-4DC7-96E1-A8C169E85FB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p:cNvGraphicFramePr>
            <a:graphicFrameLocks noGrp="1"/>
          </p:cNvGraphicFramePr>
          <p:nvPr>
            <p:ph idx="1"/>
            <p:extLst>
              <p:ext uri="{D42A27DB-BD31-4B8C-83A1-F6EECF244321}">
                <p14:modId xmlns:p14="http://schemas.microsoft.com/office/powerpoint/2010/main" val="3422159898"/>
              </p:ext>
            </p:extLst>
          </p:nvPr>
        </p:nvGraphicFramePr>
        <p:xfrm>
          <a:off x="5244662" y="2108887"/>
          <a:ext cx="3442138" cy="3427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087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rgbClr val="C00000"/>
                </a:solidFill>
              </a:rPr>
              <a:t>სკოლაში სიარული </a:t>
            </a:r>
            <a:endParaRPr lang="en-US" dirty="0">
              <a:solidFill>
                <a:srgbClr val="C00000"/>
              </a:solidFill>
            </a:endParaRPr>
          </a:p>
        </p:txBody>
      </p:sp>
      <p:sp>
        <p:nvSpPr>
          <p:cNvPr id="4" name="Content Placeholder 3"/>
          <p:cNvSpPr>
            <a:spLocks noGrp="1"/>
          </p:cNvSpPr>
          <p:nvPr>
            <p:ph idx="13"/>
          </p:nvPr>
        </p:nvSpPr>
        <p:spPr>
          <a:xfrm>
            <a:off x="255131" y="2034746"/>
            <a:ext cx="3728290" cy="4143804"/>
          </a:xfrm>
        </p:spPr>
        <p:txBody>
          <a:bodyPr/>
          <a:lstStyle/>
          <a:p>
            <a:pPr algn="just"/>
            <a:r>
              <a:rPr lang="ka-GE" sz="1200" b="1" dirty="0">
                <a:solidFill>
                  <a:schemeClr val="tx1">
                    <a:lumMod val="50000"/>
                  </a:schemeClr>
                </a:solidFill>
              </a:rPr>
              <a:t>მოსწავლეთა თითქმის ნახევარი სარგებლობს ტრანსპორტით სკოლაში მისასვლელად, ხოლო მოსწავლეთა ხუთჯერ ნაკლები რაოდენობა </a:t>
            </a:r>
            <a:r>
              <a:rPr lang="ka-GE" sz="1200" b="1" dirty="0" smtClean="0">
                <a:solidFill>
                  <a:schemeClr val="tx1">
                    <a:lumMod val="50000"/>
                  </a:schemeClr>
                </a:solidFill>
              </a:rPr>
              <a:t>ტრანსპორტს იყენებს</a:t>
            </a:r>
            <a:r>
              <a:rPr lang="ka-GE" sz="1200" b="1" dirty="0">
                <a:solidFill>
                  <a:schemeClr val="tx1">
                    <a:lumMod val="50000"/>
                  </a:schemeClr>
                </a:solidFill>
              </a:rPr>
              <a:t>, </a:t>
            </a:r>
            <a:r>
              <a:rPr lang="ka-GE" sz="1200" b="1" dirty="0" smtClean="0">
                <a:solidFill>
                  <a:schemeClr val="tx1">
                    <a:lumMod val="50000"/>
                  </a:schemeClr>
                </a:solidFill>
              </a:rPr>
              <a:t>მხოლოდ </a:t>
            </a:r>
            <a:r>
              <a:rPr lang="ka-GE" sz="1200" b="1" dirty="0">
                <a:solidFill>
                  <a:schemeClr val="tx1">
                    <a:lumMod val="50000"/>
                  </a:schemeClr>
                </a:solidFill>
              </a:rPr>
              <a:t>სკოლიდან </a:t>
            </a:r>
            <a:r>
              <a:rPr lang="ka-GE" sz="1200" b="1" dirty="0" smtClean="0">
                <a:solidFill>
                  <a:schemeClr val="tx1">
                    <a:lumMod val="50000"/>
                  </a:schemeClr>
                </a:solidFill>
              </a:rPr>
              <a:t>წამოსასვლელად</a:t>
            </a:r>
          </a:p>
          <a:p>
            <a:pPr lvl="0"/>
            <a:r>
              <a:rPr lang="ka-GE" sz="1200" dirty="0"/>
              <a:t>მოსწავლეთა მესამედი და ცოტა მეტი (36%), დადის სკოლაში ფეხით, ან ველოსიპედით  და მოსწავლეთა 45% კი იგივე საშუალებით მოდის სკოლიდან. მოსწავლეთა 39%-ზე მეტი სარგებლობს შერეული ტრანსპორტით (ფეხით, ველოსიპედით, ან ავტობუსით და მანქანით) სკოლაში მისასვლელად და სკოლიდან წამოსასვლელად. ხოლო მოსწავლეთა თითქმის ნახევარი (48.3%) დადის ფეხით ან ველოსიპედით</a:t>
            </a:r>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24802"/>
              </p:ext>
            </p:extLst>
          </p:nvPr>
        </p:nvGraphicFramePr>
        <p:xfrm>
          <a:off x="3829050" y="685800"/>
          <a:ext cx="4857750" cy="5492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197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ka-GE" dirty="0">
                <a:solidFill>
                  <a:srgbClr val="C00000"/>
                </a:solidFill>
              </a:rPr>
              <a:t>სკოლაში </a:t>
            </a:r>
            <a:r>
              <a:rPr lang="ka-GE" dirty="0" smtClean="0">
                <a:solidFill>
                  <a:srgbClr val="C00000"/>
                </a:solidFill>
              </a:rPr>
              <a:t>სიარული</a:t>
            </a:r>
            <a:endParaRPr lang="en-US" dirty="0"/>
          </a:p>
        </p:txBody>
      </p:sp>
      <p:sp>
        <p:nvSpPr>
          <p:cNvPr id="4" name="Content Placeholder 3"/>
          <p:cNvSpPr>
            <a:spLocks noGrp="1"/>
          </p:cNvSpPr>
          <p:nvPr>
            <p:ph idx="13"/>
          </p:nvPr>
        </p:nvSpPr>
        <p:spPr>
          <a:xfrm>
            <a:off x="346840" y="2960690"/>
            <a:ext cx="3482237" cy="1201407"/>
          </a:xfrm>
        </p:spPr>
        <p:txBody>
          <a:bodyPr/>
          <a:lstStyle/>
          <a:p>
            <a:pPr lvl="0"/>
            <a:r>
              <a:rPr lang="ka-GE" sz="1400" dirty="0"/>
              <a:t>ზოგიერთ შემთხვევაში, მაღალმთიან და ძნელად მისასვლელ ადგილებში სკოლები უზრუნველყოფენ ავტობუსებით ყოველდღიურ მომსახურებას.</a:t>
            </a:r>
            <a:endParaRPr lang="en-US" sz="1050" dirty="0"/>
          </a:p>
        </p:txBody>
      </p:sp>
      <p:sp>
        <p:nvSpPr>
          <p:cNvPr id="3" name="Text Placeholder 2">
            <a:extLst>
              <a:ext uri="{FF2B5EF4-FFF2-40B4-BE49-F238E27FC236}">
                <a16:creationId xmlns:a16="http://schemas.microsoft.com/office/drawing/2014/main" xmlns="" id="{07127630-4BCC-8E4E-9B90-768D6C5E6FB1}"/>
              </a:ext>
            </a:extLst>
          </p:cNvPr>
          <p:cNvSpPr>
            <a:spLocks noGrp="1"/>
          </p:cNvSpPr>
          <p:nvPr>
            <p:ph type="body" sz="quarter" idx="10"/>
          </p:nvPr>
        </p:nvSpPr>
        <p:spPr/>
        <p:txBody>
          <a:bodyPr/>
          <a:lstStyle/>
          <a:p>
            <a:r>
              <a:rPr lang="en-US" dirty="0"/>
              <a:t>Source: Provide a source or citation for your data</a:t>
            </a:r>
          </a:p>
          <a:p>
            <a:endParaRPr lang="en-US" dirty="0"/>
          </a:p>
        </p:txBody>
      </p:sp>
      <p:sp>
        <p:nvSpPr>
          <p:cNvPr id="8" name="Content Placeholder 2">
            <a:extLst>
              <a:ext uri="{FF2B5EF4-FFF2-40B4-BE49-F238E27FC236}">
                <a16:creationId xmlns:a16="http://schemas.microsoft.com/office/drawing/2014/main" xmlns="" id="{44A9E1D7-26E7-462B-B238-A2602DE5AE73}"/>
              </a:ext>
            </a:extLst>
          </p:cNvPr>
          <p:cNvSpPr txBox="1">
            <a:spLocks/>
          </p:cNvSpPr>
          <p:nvPr/>
        </p:nvSpPr>
        <p:spPr>
          <a:xfrm>
            <a:off x="5234151" y="685802"/>
            <a:ext cx="3452649" cy="485297"/>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spcAft>
                <a:spcPts val="0"/>
              </a:spcAft>
              <a:buNone/>
            </a:pPr>
            <a:r>
              <a:rPr lang="ka-GE" sz="2000" b="1" i="0" dirty="0">
                <a:solidFill>
                  <a:schemeClr val="tx2"/>
                </a:solidFill>
              </a:rPr>
              <a:t>სასკოლო ავტობუსების ხელმისაწვდომობა</a:t>
            </a:r>
            <a:endParaRPr lang="en-GB" sz="2000" b="1" i="0" dirty="0">
              <a:solidFill>
                <a:schemeClr val="tx2"/>
              </a:solidFill>
            </a:endParaRPr>
          </a:p>
        </p:txBody>
      </p:sp>
      <p:cxnSp>
        <p:nvCxnSpPr>
          <p:cNvPr id="9" name="Straight Connector 8">
            <a:extLst>
              <a:ext uri="{FF2B5EF4-FFF2-40B4-BE49-F238E27FC236}">
                <a16:creationId xmlns:a16="http://schemas.microsoft.com/office/drawing/2014/main" xmlns="" id="{11CF2007-239E-4740-AC94-089F4E883D9D}"/>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9A5DB87-7C3B-4B87-A01B-29DE3BCA2790}"/>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ext uri="{D42A27DB-BD31-4B8C-83A1-F6EECF244321}">
                <p14:modId xmlns:p14="http://schemas.microsoft.com/office/powerpoint/2010/main" val="143367853"/>
              </p:ext>
            </p:extLst>
          </p:nvPr>
        </p:nvGraphicFramePr>
        <p:xfrm>
          <a:off x="3824289" y="1913828"/>
          <a:ext cx="4570068" cy="4234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357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7374" y="553099"/>
            <a:ext cx="3182052" cy="313282"/>
          </a:xfrm>
        </p:spPr>
        <p:txBody>
          <a:bodyPr/>
          <a:lstStyle/>
          <a:p>
            <a:r>
              <a:rPr lang="ka-GE" dirty="0" smtClean="0">
                <a:latin typeface="Sylfaen" panose="010A0502050306030303" pitchFamily="18" charset="0"/>
              </a:rPr>
              <a:t>რა უნდა გაკეთდეს</a:t>
            </a:r>
            <a:r>
              <a:rPr lang="en-US" dirty="0" smtClean="0">
                <a:latin typeface="Sylfaen" panose="010A0502050306030303" pitchFamily="18" charset="0"/>
              </a:rPr>
              <a:t>?</a:t>
            </a:r>
            <a:endParaRPr lang="en-US" dirty="0">
              <a:latin typeface="Sylfaen" panose="010A0502050306030303" pitchFamily="18" charset="0"/>
            </a:endParaRPr>
          </a:p>
        </p:txBody>
      </p:sp>
      <p:sp>
        <p:nvSpPr>
          <p:cNvPr id="16" name="Content Placeholder 15"/>
          <p:cNvSpPr>
            <a:spLocks noGrp="1"/>
          </p:cNvSpPr>
          <p:nvPr>
            <p:ph idx="10"/>
          </p:nvPr>
        </p:nvSpPr>
        <p:spPr>
          <a:xfrm>
            <a:off x="4942703" y="1860377"/>
            <a:ext cx="4054152" cy="5339209"/>
          </a:xfrm>
        </p:spPr>
        <p:txBody>
          <a:bodyPr/>
          <a:lstStyle/>
          <a:p>
            <a:r>
              <a:rPr lang="ka-GE" sz="1200" b="1" dirty="0" smtClean="0">
                <a:solidFill>
                  <a:schemeClr val="tx1"/>
                </a:solidFill>
                <a:latin typeface="Sylfaen" panose="010A0502050306030303" pitchFamily="18" charset="0"/>
              </a:rPr>
              <a:t> </a:t>
            </a:r>
            <a:r>
              <a:rPr lang="ka-GE" sz="1200" b="1" dirty="0">
                <a:solidFill>
                  <a:schemeClr val="tx1"/>
                </a:solidFill>
                <a:latin typeface="Sylfaen" panose="010A0502050306030303" pitchFamily="18" charset="0"/>
              </a:rPr>
              <a:t>დაინერგოს და განახორციელდეს რეკომენდაციების მთელი რიგი ბავშვებისთვის ჯანსაღი საკვებისა და უალკოჰოლო სასმელების მარკეტინგისთვის, რათა შეამცირდეს ბავშვებისა და მოზარდების მიერ მათი მოხმარება და არაჯანსაღი საკვების მარკეტინგი</a:t>
            </a:r>
            <a:r>
              <a:rPr lang="ka-GE" sz="1200" b="1" dirty="0" smtClean="0">
                <a:solidFill>
                  <a:schemeClr val="tx1"/>
                </a:solidFill>
                <a:latin typeface="Sylfaen" panose="010A0502050306030303" pitchFamily="18" charset="0"/>
              </a:rPr>
              <a:t>.</a:t>
            </a:r>
          </a:p>
          <a:p>
            <a:r>
              <a:rPr lang="ka-GE" sz="1200" b="1" dirty="0">
                <a:solidFill>
                  <a:schemeClr val="tx1"/>
                </a:solidFill>
                <a:latin typeface="Sylfaen" panose="010A0502050306030303" pitchFamily="18" charset="0"/>
              </a:rPr>
              <a:t>საჭიროების შემთხვევაში, კანონმდებლობის, რეგულაციების ჩართვა, ბავშვებზე არაჯანსაღი საკვების და ალკოჰოლური სასმელების მარკეტინგის მოსაგვარებლად. </a:t>
            </a:r>
            <a:endParaRPr lang="ka-GE" sz="1200" b="1" dirty="0" smtClean="0">
              <a:solidFill>
                <a:schemeClr val="tx1"/>
              </a:solidFill>
              <a:latin typeface="Sylfaen" panose="010A0502050306030303" pitchFamily="18" charset="0"/>
            </a:endParaRPr>
          </a:p>
          <a:p>
            <a:r>
              <a:rPr lang="en-US" sz="1200" b="1" dirty="0" smtClean="0">
                <a:solidFill>
                  <a:schemeClr val="tx1"/>
                </a:solidFill>
                <a:latin typeface="Sylfaen" panose="010A0502050306030303" pitchFamily="18" charset="0"/>
              </a:rPr>
              <a:t>• </a:t>
            </a:r>
            <a:r>
              <a:rPr lang="ka-GE" sz="1200" b="1" dirty="0" smtClean="0">
                <a:solidFill>
                  <a:schemeClr val="tx1"/>
                </a:solidFill>
                <a:latin typeface="Sylfaen" panose="010A0502050306030303" pitchFamily="18" charset="0"/>
              </a:rPr>
              <a:t>მიღებული </a:t>
            </a:r>
            <a:r>
              <a:rPr lang="ka-GE" sz="1200" b="1" dirty="0">
                <a:solidFill>
                  <a:schemeClr val="tx1"/>
                </a:solidFill>
                <a:latin typeface="Sylfaen" panose="010A0502050306030303" pitchFamily="18" charset="0"/>
              </a:rPr>
              <a:t>და </a:t>
            </a:r>
            <a:r>
              <a:rPr lang="ka-GE" sz="1200" b="1" dirty="0" smtClean="0">
                <a:solidFill>
                  <a:schemeClr val="tx1"/>
                </a:solidFill>
                <a:latin typeface="Sylfaen" panose="010A0502050306030303" pitchFamily="18" charset="0"/>
              </a:rPr>
              <a:t>განახორციელებული უნდა იქნას </a:t>
            </a:r>
            <a:r>
              <a:rPr lang="ka-GE" sz="1200" b="1" dirty="0">
                <a:solidFill>
                  <a:schemeClr val="tx1"/>
                </a:solidFill>
                <a:latin typeface="Sylfaen" panose="010A0502050306030303" pitchFamily="18" charset="0"/>
              </a:rPr>
              <a:t>ისეთი ეფექტური ზომები, როგორიცაა კანონმდებლობა ან რეგულაცია, ბავშვებთან საკვების და ალკოჰოლური სასმელების ბაზარზე შეზღუდვის </a:t>
            </a:r>
            <a:r>
              <a:rPr lang="ka-GE" sz="1200" b="1" dirty="0" smtClean="0">
                <a:solidFill>
                  <a:schemeClr val="tx1"/>
                </a:solidFill>
                <a:latin typeface="Sylfaen" panose="010A0502050306030303" pitchFamily="18" charset="0"/>
              </a:rPr>
              <a:t>მიზნით </a:t>
            </a:r>
            <a:r>
              <a:rPr lang="ka-GE" sz="1200" b="1" dirty="0">
                <a:solidFill>
                  <a:schemeClr val="tx1"/>
                </a:solidFill>
                <a:latin typeface="Sylfaen" panose="010A0502050306030303" pitchFamily="18" charset="0"/>
              </a:rPr>
              <a:t>და ამით </a:t>
            </a:r>
            <a:r>
              <a:rPr lang="ka-GE" sz="1200" b="1" dirty="0" smtClean="0">
                <a:solidFill>
                  <a:schemeClr val="tx1"/>
                </a:solidFill>
                <a:latin typeface="Sylfaen" panose="010A0502050306030303" pitchFamily="18" charset="0"/>
              </a:rPr>
              <a:t>ბავშვებისა </a:t>
            </a:r>
            <a:r>
              <a:rPr lang="ka-GE" sz="1200" b="1" dirty="0">
                <a:solidFill>
                  <a:schemeClr val="tx1"/>
                </a:solidFill>
                <a:latin typeface="Sylfaen" panose="010A0502050306030303" pitchFamily="18" charset="0"/>
              </a:rPr>
              <a:t>და მოზარდების </a:t>
            </a:r>
            <a:r>
              <a:rPr lang="ka-GE" sz="1200" b="1" dirty="0" smtClean="0">
                <a:solidFill>
                  <a:schemeClr val="tx1"/>
                </a:solidFill>
                <a:latin typeface="Sylfaen" panose="010A0502050306030303" pitchFamily="18" charset="0"/>
              </a:rPr>
              <a:t>დაცვა მავნე პროდუქტებით ექსპოზიციისგან</a:t>
            </a:r>
            <a:endParaRPr lang="en-US" sz="1200" b="1" dirty="0">
              <a:solidFill>
                <a:schemeClr val="tx1"/>
              </a:solidFill>
              <a:latin typeface="Sylfaen" panose="010A0502050306030303" pitchFamily="18" charset="0"/>
            </a:endParaRPr>
          </a:p>
          <a:p>
            <a:r>
              <a:rPr lang="en-US" sz="1200" b="1" dirty="0">
                <a:solidFill>
                  <a:schemeClr val="tx1"/>
                </a:solidFill>
                <a:latin typeface="Sylfaen" panose="010A0502050306030303" pitchFamily="18" charset="0"/>
              </a:rPr>
              <a:t>• </a:t>
            </a:r>
            <a:r>
              <a:rPr lang="ka-GE" sz="1200" b="1" dirty="0" smtClean="0">
                <a:solidFill>
                  <a:schemeClr val="tx1"/>
                </a:solidFill>
                <a:latin typeface="Sylfaen" panose="010A0502050306030303" pitchFamily="18" charset="0"/>
              </a:rPr>
              <a:t>შეიქმენას </a:t>
            </a:r>
            <a:r>
              <a:rPr lang="ka-GE" sz="1200" b="1" dirty="0">
                <a:solidFill>
                  <a:schemeClr val="tx1"/>
                </a:solidFill>
                <a:latin typeface="Sylfaen" panose="010A0502050306030303" pitchFamily="18" charset="0"/>
              </a:rPr>
              <a:t>მექანიზმები, ბავშვთა საკვებისა და უალკოჰოლო სასმელების ბაზარზე მარკეტინგის შესახებ კანონმდებლობის ან დებულების ეფექტურად გამოყენების მიზნით.</a:t>
            </a:r>
            <a:endParaRPr lang="en-US" sz="1200" b="1" dirty="0">
              <a:solidFill>
                <a:schemeClr val="tx1"/>
              </a:solidFill>
              <a:latin typeface="Sylfaen" panose="010A0502050306030303" pitchFamily="18" charset="0"/>
            </a:endParaRPr>
          </a:p>
          <a:p>
            <a:endParaRPr lang="en-US" sz="1200" dirty="0">
              <a:solidFill>
                <a:schemeClr val="tx1"/>
              </a:solidFill>
              <a:latin typeface="Sylfaen" panose="010A0502050306030303" pitchFamily="18" charset="0"/>
            </a:endParaRPr>
          </a:p>
          <a:p>
            <a:pPr lvl="3"/>
            <a:endParaRPr lang="en-US" dirty="0"/>
          </a:p>
        </p:txBody>
      </p:sp>
      <p:sp>
        <p:nvSpPr>
          <p:cNvPr id="12" name="Content Placeholder 11"/>
          <p:cNvSpPr>
            <a:spLocks noGrp="1"/>
          </p:cNvSpPr>
          <p:nvPr>
            <p:ph idx="11"/>
          </p:nvPr>
        </p:nvSpPr>
        <p:spPr>
          <a:xfrm>
            <a:off x="435544" y="2229859"/>
            <a:ext cx="3779103" cy="4244513"/>
          </a:xfrm>
        </p:spPr>
        <p:txBody>
          <a:bodyPr/>
          <a:lstStyle/>
          <a:p>
            <a:pPr algn="just">
              <a:buNone/>
            </a:pPr>
            <a:r>
              <a:rPr lang="ka-GE" sz="1200" dirty="0" smtClean="0">
                <a:solidFill>
                  <a:schemeClr val="tx1"/>
                </a:solidFill>
                <a:latin typeface="Sylfaen" panose="010A0502050306030303" pitchFamily="18" charset="0"/>
              </a:rPr>
              <a:t>  </a:t>
            </a:r>
            <a:r>
              <a:rPr lang="ka-GE" sz="1200" b="1" dirty="0" smtClean="0">
                <a:solidFill>
                  <a:schemeClr val="tx1"/>
                </a:solidFill>
                <a:latin typeface="Sylfaen" panose="010A0502050306030303" pitchFamily="18" charset="0"/>
              </a:rPr>
              <a:t>შემუშავებულ იქნას </a:t>
            </a:r>
            <a:r>
              <a:rPr lang="ka-GE" sz="1200" b="1" dirty="0">
                <a:solidFill>
                  <a:schemeClr val="tx1"/>
                </a:solidFill>
                <a:latin typeface="Sylfaen" panose="010A0502050306030303" pitchFamily="18" charset="0"/>
              </a:rPr>
              <a:t>გაიდლაინები,  სათანადო და კონტექსტურად სპეციფიკური კვების შესახებ ინფორმაციით, და გავრცელებული საზოგადოებაში ყველა ჯგუფისთვის, როგორც ზრდასრული, ისე ბავშვებისთვის, მარტივი, გასაგები და ხელმისაწვდომი ფორმით. </a:t>
            </a:r>
            <a:endParaRPr lang="ka-GE" sz="1200" b="1" dirty="0" smtClean="0">
              <a:solidFill>
                <a:schemeClr val="tx1"/>
              </a:solidFill>
              <a:latin typeface="Sylfaen" panose="010A0502050306030303" pitchFamily="18" charset="0"/>
            </a:endParaRPr>
          </a:p>
          <a:p>
            <a:pPr algn="just"/>
            <a:r>
              <a:rPr lang="ka-GE" sz="1200" b="1" dirty="0">
                <a:solidFill>
                  <a:schemeClr val="tx1"/>
                </a:solidFill>
                <a:latin typeface="Sylfaen" panose="010A0502050306030303" pitchFamily="18" charset="0"/>
              </a:rPr>
              <a:t> მოსახლეობის ინფორმირება ბავშვობის ასაკში ჭარბი წონის და სიმსუქნის მავნე შედეგების </a:t>
            </a:r>
            <a:r>
              <a:rPr lang="ka-GE" sz="1200" b="1" dirty="0" smtClean="0">
                <a:solidFill>
                  <a:schemeClr val="tx1"/>
                </a:solidFill>
                <a:latin typeface="Sylfaen" panose="010A0502050306030303" pitchFamily="18" charset="0"/>
              </a:rPr>
              <a:t>თაობაზე</a:t>
            </a:r>
          </a:p>
          <a:p>
            <a:pPr algn="just"/>
            <a:r>
              <a:rPr lang="ka-GE" sz="1200" b="1" dirty="0" smtClean="0">
                <a:solidFill>
                  <a:schemeClr val="tx1"/>
                </a:solidFill>
                <a:latin typeface="Sylfaen" panose="010A0502050306030303" pitchFamily="18" charset="0"/>
              </a:rPr>
              <a:t> შემუშავდეს გაიდლაინები ბავშვთა </a:t>
            </a:r>
            <a:r>
              <a:rPr lang="ka-GE" sz="1200" b="1" dirty="0">
                <a:solidFill>
                  <a:schemeClr val="tx1"/>
                </a:solidFill>
                <a:latin typeface="Sylfaen" panose="010A0502050306030303" pitchFamily="18" charset="0"/>
              </a:rPr>
              <a:t>სიმსუქნის პროფილაქტიკისთვის, </a:t>
            </a:r>
            <a:r>
              <a:rPr lang="ka-GE" sz="1200" b="1" dirty="0" smtClean="0">
                <a:solidFill>
                  <a:schemeClr val="tx1"/>
                </a:solidFill>
                <a:latin typeface="Sylfaen" panose="010A0502050306030303" pitchFamily="18" charset="0"/>
              </a:rPr>
              <a:t>ჯანსაღი </a:t>
            </a:r>
            <a:r>
              <a:rPr lang="ka-GE" sz="1200" b="1" dirty="0">
                <a:solidFill>
                  <a:schemeClr val="tx1"/>
                </a:solidFill>
                <a:latin typeface="Sylfaen" panose="010A0502050306030303" pitchFamily="18" charset="0"/>
              </a:rPr>
              <a:t>დიეტის მოხმარების გზით</a:t>
            </a:r>
            <a:r>
              <a:rPr lang="en-US" sz="1200" b="1" dirty="0" smtClean="0">
                <a:solidFill>
                  <a:schemeClr val="tx1"/>
                </a:solidFill>
                <a:latin typeface="Sylfaen" panose="010A0502050306030303" pitchFamily="18" charset="0"/>
              </a:rPr>
              <a:t>.</a:t>
            </a:r>
            <a:endParaRPr lang="en-US" sz="1200" b="1" dirty="0">
              <a:solidFill>
                <a:schemeClr val="tx1"/>
              </a:solidFill>
              <a:latin typeface="Sylfaen" panose="010A0502050306030303" pitchFamily="18" charset="0"/>
            </a:endParaRPr>
          </a:p>
          <a:p>
            <a:pPr>
              <a:buNone/>
            </a:pPr>
            <a:r>
              <a:rPr lang="ka-GE" sz="1200" b="1" dirty="0" smtClean="0">
                <a:solidFill>
                  <a:schemeClr val="tx1"/>
                </a:solidFill>
                <a:latin typeface="Sylfaen" panose="010A0502050306030303" pitchFamily="18" charset="0"/>
              </a:rPr>
              <a:t> მტკიცებულებებზე </a:t>
            </a:r>
            <a:r>
              <a:rPr lang="ka-GE" sz="1200" b="1" dirty="0">
                <a:solidFill>
                  <a:schemeClr val="tx1"/>
                </a:solidFill>
                <a:latin typeface="Sylfaen" panose="010A0502050306030303" pitchFamily="18" charset="0"/>
              </a:rPr>
              <a:t>დაფუძნებული, </a:t>
            </a:r>
            <a:r>
              <a:rPr lang="ka-GE" sz="1200" b="1" dirty="0" smtClean="0">
                <a:solidFill>
                  <a:schemeClr val="tx1"/>
                </a:solidFill>
                <a:latin typeface="Sylfaen" panose="010A0502050306030303" pitchFamily="18" charset="0"/>
              </a:rPr>
              <a:t>საზოგადოებრივი განათლებისთვის </a:t>
            </a:r>
            <a:r>
              <a:rPr lang="ka-GE" sz="1200" b="1" dirty="0">
                <a:solidFill>
                  <a:schemeClr val="tx1"/>
                </a:solidFill>
                <a:latin typeface="Sylfaen" panose="010A0502050306030303" pitchFamily="18" charset="0"/>
              </a:rPr>
              <a:t>კამპანიების </a:t>
            </a:r>
            <a:r>
              <a:rPr lang="ka-GE" sz="1200" b="1" dirty="0" smtClean="0">
                <a:solidFill>
                  <a:schemeClr val="tx1"/>
                </a:solidFill>
                <a:latin typeface="Sylfaen" panose="010A0502050306030303" pitchFamily="18" charset="0"/>
              </a:rPr>
              <a:t> </a:t>
            </a:r>
            <a:r>
              <a:rPr lang="ka-GE" sz="1200" b="1" dirty="0">
                <a:solidFill>
                  <a:schemeClr val="tx1"/>
                </a:solidFill>
                <a:latin typeface="Sylfaen" panose="010A0502050306030303" pitchFamily="18" charset="0"/>
              </a:rPr>
              <a:t>განხორციელება ჯანსაღი დიეტის, მისი აუცილებლობისა და ფიზიკური ვარჯიშის შესახებ</a:t>
            </a:r>
            <a:r>
              <a:rPr lang="en-US" sz="1200" b="1" dirty="0" smtClean="0">
                <a:solidFill>
                  <a:schemeClr val="tx1"/>
                </a:solidFill>
                <a:latin typeface="Sylfaen" panose="010A0502050306030303" pitchFamily="18" charset="0"/>
              </a:rPr>
              <a:t>.</a:t>
            </a:r>
            <a:endParaRPr lang="en-US" sz="1200" b="1" dirty="0">
              <a:solidFill>
                <a:schemeClr val="tx1"/>
              </a:solidFill>
              <a:latin typeface="Sylfaen" panose="010A0502050306030303" pitchFamily="18" charset="0"/>
            </a:endParaRPr>
          </a:p>
        </p:txBody>
      </p:sp>
      <p:cxnSp>
        <p:nvCxnSpPr>
          <p:cNvPr id="10" name="Straight Connector 9">
            <a:extLst>
              <a:ext uri="{FF2B5EF4-FFF2-40B4-BE49-F238E27FC236}">
                <a16:creationId xmlns:a16="http://schemas.microsoft.com/office/drawing/2014/main" xmlns="" id="{180EDD0E-D14A-4720-8122-C8939C3DF7CA}"/>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2F3D59-CD4A-4B2B-AB9B-85B53B9EC47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xmlns="" id="{9E11244A-3CA8-446B-98CD-45988D5A0171}"/>
              </a:ext>
            </a:extLst>
          </p:cNvPr>
          <p:cNvSpPr/>
          <p:nvPr/>
        </p:nvSpPr>
        <p:spPr>
          <a:xfrm>
            <a:off x="1085394" y="972316"/>
            <a:ext cx="1081042" cy="110873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6"/>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xmlns="" id="{4222BD19-8710-4144-AB2A-DFFF8D1F9E6D}"/>
              </a:ext>
            </a:extLst>
          </p:cNvPr>
          <p:cNvSpPr/>
          <p:nvPr/>
        </p:nvSpPr>
        <p:spPr>
          <a:xfrm>
            <a:off x="1421560" y="1241858"/>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6">
              <a:lumMod val="75000"/>
            </a:schemeClr>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xmlns="" id="{BC9B8FE1-31C3-44F8-9E4F-DE86F49E9380}"/>
              </a:ext>
            </a:extLst>
          </p:cNvPr>
          <p:cNvSpPr/>
          <p:nvPr/>
        </p:nvSpPr>
        <p:spPr>
          <a:xfrm>
            <a:off x="1142337" y="1268844"/>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xmlns="" id="{E524202C-6865-45BD-9218-443F80643202}"/>
              </a:ext>
            </a:extLst>
          </p:cNvPr>
          <p:cNvSpPr/>
          <p:nvPr/>
        </p:nvSpPr>
        <p:spPr>
          <a:xfrm>
            <a:off x="1348295" y="114881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p>
        </p:txBody>
      </p:sp>
      <p:grpSp>
        <p:nvGrpSpPr>
          <p:cNvPr id="42" name="Graphic 11">
            <a:extLst>
              <a:ext uri="{FF2B5EF4-FFF2-40B4-BE49-F238E27FC236}">
                <a16:creationId xmlns:a16="http://schemas.microsoft.com/office/drawing/2014/main" xmlns="" id="{7E130B95-AE33-4C39-B873-4BFF9A7DE65E}"/>
              </a:ext>
            </a:extLst>
          </p:cNvPr>
          <p:cNvGrpSpPr/>
          <p:nvPr/>
        </p:nvGrpSpPr>
        <p:grpSpPr>
          <a:xfrm>
            <a:off x="5874631" y="779384"/>
            <a:ext cx="1081042" cy="1081042"/>
            <a:chOff x="2133600" y="990600"/>
            <a:chExt cx="4876800" cy="4876800"/>
          </a:xfrm>
        </p:grpSpPr>
        <p:sp>
          <p:nvSpPr>
            <p:cNvPr id="43" name="Freeform: Shape 42">
              <a:extLst>
                <a:ext uri="{FF2B5EF4-FFF2-40B4-BE49-F238E27FC236}">
                  <a16:creationId xmlns:a16="http://schemas.microsoft.com/office/drawing/2014/main" xmlns=""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6"/>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xmlns=""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6">
                <a:lumMod val="75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xmlns=""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xmlns=""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206383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00290" y="172083"/>
            <a:ext cx="3182052" cy="1228028"/>
          </a:xfrm>
        </p:spPr>
        <p:txBody>
          <a:bodyPr/>
          <a:lstStyle/>
          <a:p>
            <a:r>
              <a:rPr lang="ka-GE" dirty="0" smtClean="0"/>
              <a:t>რა უნდა გაკეთდეს</a:t>
            </a:r>
            <a:r>
              <a:rPr lang="en-US" dirty="0" smtClean="0"/>
              <a:t>?</a:t>
            </a:r>
            <a:endParaRPr lang="en-US" dirty="0"/>
          </a:p>
        </p:txBody>
      </p:sp>
      <p:sp>
        <p:nvSpPr>
          <p:cNvPr id="15" name="Content Placeholder 14"/>
          <p:cNvSpPr>
            <a:spLocks noGrp="1"/>
          </p:cNvSpPr>
          <p:nvPr>
            <p:ph idx="1"/>
          </p:nvPr>
        </p:nvSpPr>
        <p:spPr>
          <a:xfrm>
            <a:off x="3749564" y="2356378"/>
            <a:ext cx="2321755" cy="2749550"/>
          </a:xfrm>
        </p:spPr>
        <p:txBody>
          <a:bodyPr/>
          <a:lstStyle/>
          <a:p>
            <a:pPr algn="just"/>
            <a:r>
              <a:rPr lang="ka-GE" sz="1200" b="1" dirty="0" smtClean="0">
                <a:solidFill>
                  <a:schemeClr val="tx1">
                    <a:lumMod val="50000"/>
                  </a:schemeClr>
                </a:solidFill>
                <a:latin typeface="Sylfaen" panose="010A0502050306030303" pitchFamily="18" charset="0"/>
              </a:rPr>
              <a:t>შეიმუშავეთ და მიეცით </a:t>
            </a:r>
            <a:r>
              <a:rPr lang="ka-GE" sz="1200" b="1" dirty="0">
                <a:solidFill>
                  <a:schemeClr val="tx1">
                    <a:lumMod val="50000"/>
                  </a:schemeClr>
                </a:solidFill>
                <a:latin typeface="Sylfaen" panose="010A0502050306030303" pitchFamily="18" charset="0"/>
              </a:rPr>
              <a:t>სახელმძღვანელო </a:t>
            </a:r>
            <a:r>
              <a:rPr lang="ka-GE" sz="1200" b="1" dirty="0" smtClean="0">
                <a:solidFill>
                  <a:schemeClr val="tx1">
                    <a:lumMod val="50000"/>
                  </a:schemeClr>
                </a:solidFill>
                <a:latin typeface="Sylfaen" panose="010A0502050306030303" pitchFamily="18" charset="0"/>
              </a:rPr>
              <a:t>(გაიდლაინი) ბავშვებს, მოზარდებს</a:t>
            </a:r>
            <a:r>
              <a:rPr lang="ka-GE" sz="1200" b="1" dirty="0">
                <a:solidFill>
                  <a:schemeClr val="tx1">
                    <a:lumMod val="50000"/>
                  </a:schemeClr>
                </a:solidFill>
                <a:latin typeface="Sylfaen" panose="010A0502050306030303" pitchFamily="18" charset="0"/>
              </a:rPr>
              <a:t>, მათ მშობლებს, აღმზრდელებს, </a:t>
            </a:r>
            <a:r>
              <a:rPr lang="ka-GE" sz="1200" b="1" dirty="0" smtClean="0">
                <a:solidFill>
                  <a:schemeClr val="tx1">
                    <a:lumMod val="50000"/>
                  </a:schemeClr>
                </a:solidFill>
                <a:latin typeface="Sylfaen" panose="010A0502050306030303" pitchFamily="18" charset="0"/>
              </a:rPr>
              <a:t>მასწავლებლებს </a:t>
            </a:r>
            <a:r>
              <a:rPr lang="ka-GE" sz="1200" b="1" dirty="0">
                <a:solidFill>
                  <a:schemeClr val="tx1">
                    <a:lumMod val="50000"/>
                  </a:schemeClr>
                </a:solidFill>
                <a:latin typeface="Sylfaen" panose="010A0502050306030303" pitchFamily="18" charset="0"/>
              </a:rPr>
              <a:t>და </a:t>
            </a:r>
            <a:r>
              <a:rPr lang="ka-GE" sz="1200" b="1" dirty="0" smtClean="0">
                <a:solidFill>
                  <a:schemeClr val="tx1">
                    <a:lumMod val="50000"/>
                  </a:schemeClr>
                </a:solidFill>
                <a:latin typeface="Sylfaen" panose="010A0502050306030303" pitchFamily="18" charset="0"/>
              </a:rPr>
              <a:t>ჯანდაცვის </a:t>
            </a:r>
            <a:r>
              <a:rPr lang="ka-GE" sz="1200" b="1" dirty="0">
                <a:solidFill>
                  <a:schemeClr val="tx1">
                    <a:lumMod val="50000"/>
                  </a:schemeClr>
                </a:solidFill>
                <a:latin typeface="Sylfaen" panose="010A0502050306030303" pitchFamily="18" charset="0"/>
              </a:rPr>
              <a:t>სპეციალისტებს სხეულის </a:t>
            </a:r>
            <a:r>
              <a:rPr lang="ka-GE" sz="1200" b="1" dirty="0" smtClean="0">
                <a:solidFill>
                  <a:schemeClr val="tx1">
                    <a:lumMod val="50000"/>
                  </a:schemeClr>
                </a:solidFill>
                <a:latin typeface="Sylfaen" panose="010A0502050306030303" pitchFamily="18" charset="0"/>
              </a:rPr>
              <a:t>ნორმალური მასის (ზომების), საჭირო ფიზიკური აქტივობის, ჯანსაღი ძილის, ქცევისა </a:t>
            </a:r>
            <a:r>
              <a:rPr lang="ka-GE" sz="1200" b="1" dirty="0">
                <a:solidFill>
                  <a:schemeClr val="tx1">
                    <a:lumMod val="50000"/>
                  </a:schemeClr>
                </a:solidFill>
                <a:latin typeface="Sylfaen" panose="010A0502050306030303" pitchFamily="18" charset="0"/>
              </a:rPr>
              <a:t>და </a:t>
            </a:r>
            <a:r>
              <a:rPr lang="ka-GE" sz="1200" b="1" dirty="0" smtClean="0">
                <a:solidFill>
                  <a:schemeClr val="tx1">
                    <a:lumMod val="50000"/>
                  </a:schemeClr>
                </a:solidFill>
                <a:latin typeface="Sylfaen" panose="010A0502050306030303" pitchFamily="18" charset="0"/>
              </a:rPr>
              <a:t>კომპიუტერული თამაშების,  </a:t>
            </a:r>
            <a:r>
              <a:rPr lang="ka-GE" sz="1200" b="1" dirty="0">
                <a:solidFill>
                  <a:schemeClr val="tx1">
                    <a:lumMod val="50000"/>
                  </a:schemeClr>
                </a:solidFill>
                <a:latin typeface="Sylfaen" panose="010A0502050306030303" pitchFamily="18" charset="0"/>
              </a:rPr>
              <a:t>გართობის სათანადო </a:t>
            </a:r>
            <a:r>
              <a:rPr lang="ka-GE" sz="1200" b="1" dirty="0" smtClean="0">
                <a:solidFill>
                  <a:schemeClr val="tx1">
                    <a:lumMod val="50000"/>
                  </a:schemeClr>
                </a:solidFill>
                <a:latin typeface="Sylfaen" panose="010A0502050306030303" pitchFamily="18" charset="0"/>
              </a:rPr>
              <a:t>დროით გამოყენების </a:t>
            </a:r>
            <a:r>
              <a:rPr lang="ka-GE" sz="1200" b="1" dirty="0">
                <a:solidFill>
                  <a:schemeClr val="tx1">
                    <a:lumMod val="50000"/>
                  </a:schemeClr>
                </a:solidFill>
                <a:latin typeface="Sylfaen" panose="010A0502050306030303" pitchFamily="18" charset="0"/>
              </a:rPr>
              <a:t>შესახებ.</a:t>
            </a:r>
            <a:endParaRPr lang="en-US" sz="1200" b="1" dirty="0">
              <a:solidFill>
                <a:schemeClr val="tx1">
                  <a:lumMod val="50000"/>
                </a:schemeClr>
              </a:solidFill>
              <a:latin typeface="Sylfaen" panose="010A0502050306030303" pitchFamily="18" charset="0"/>
            </a:endParaRPr>
          </a:p>
        </p:txBody>
      </p:sp>
      <p:sp>
        <p:nvSpPr>
          <p:cNvPr id="16" name="Content Placeholder 15"/>
          <p:cNvSpPr>
            <a:spLocks noGrp="1"/>
          </p:cNvSpPr>
          <p:nvPr>
            <p:ph idx="10"/>
          </p:nvPr>
        </p:nvSpPr>
        <p:spPr>
          <a:xfrm>
            <a:off x="6353907" y="2251124"/>
            <a:ext cx="2559433" cy="2152710"/>
          </a:xfrm>
        </p:spPr>
        <p:txBody>
          <a:bodyPr/>
          <a:lstStyle/>
          <a:p>
            <a:pPr algn="just"/>
            <a:r>
              <a:rPr lang="ka-GE" sz="1200" b="1" dirty="0">
                <a:solidFill>
                  <a:schemeClr val="tx1">
                    <a:lumMod val="50000"/>
                  </a:schemeClr>
                </a:solidFill>
              </a:rPr>
              <a:t>უზრუნველყოფილი იქნეს, სკოლის შენობებში და გარეთ, ადეკვატური პირობები ბავშვთა ფიზიკური აქტივობებისთვის, დასვენების საათებში (შეზღუდული შესაძლებლობების მქონე ბავშვების გათვალისწინებით) შესაბამისი, სპორტული დარბაზებისა და მოედნების სახით.</a:t>
            </a:r>
            <a:endParaRPr lang="en-US" b="1" dirty="0">
              <a:solidFill>
                <a:schemeClr val="tx1">
                  <a:lumMod val="50000"/>
                </a:schemeClr>
              </a:solidFill>
            </a:endParaRPr>
          </a:p>
        </p:txBody>
      </p:sp>
      <p:sp>
        <p:nvSpPr>
          <p:cNvPr id="12" name="Content Placeholder 11"/>
          <p:cNvSpPr>
            <a:spLocks noGrp="1"/>
          </p:cNvSpPr>
          <p:nvPr>
            <p:ph idx="11"/>
          </p:nvPr>
        </p:nvSpPr>
        <p:spPr>
          <a:xfrm>
            <a:off x="435545" y="2251124"/>
            <a:ext cx="2927822" cy="3872747"/>
          </a:xfrm>
        </p:spPr>
        <p:txBody>
          <a:bodyPr/>
          <a:lstStyle/>
          <a:p>
            <a:pPr marL="171450" indent="-171450" algn="just">
              <a:buFont typeface="Arial" panose="020B0604020202020204" pitchFamily="34" charset="0"/>
              <a:buChar char="•"/>
            </a:pPr>
            <a:r>
              <a:rPr lang="ka-GE" sz="1200" b="1" dirty="0" smtClean="0">
                <a:solidFill>
                  <a:schemeClr val="tx1">
                    <a:lumMod val="50000"/>
                  </a:schemeClr>
                </a:solidFill>
                <a:latin typeface="Sylfaen" panose="010A0502050306030303" pitchFamily="18" charset="0"/>
              </a:rPr>
              <a:t>განხორციელდეს, რეგულარული </a:t>
            </a:r>
            <a:r>
              <a:rPr lang="ka-GE" sz="1200" b="1" dirty="0">
                <a:solidFill>
                  <a:schemeClr val="tx1">
                    <a:lumMod val="50000"/>
                  </a:schemeClr>
                </a:solidFill>
                <a:latin typeface="Sylfaen" panose="010A0502050306030303" pitchFamily="18" charset="0"/>
              </a:rPr>
              <a:t>მაღალი დონის </a:t>
            </a:r>
            <a:r>
              <a:rPr lang="ka-GE" sz="1200" b="1" dirty="0" smtClean="0">
                <a:solidFill>
                  <a:schemeClr val="tx1">
                    <a:lumMod val="50000"/>
                  </a:schemeClr>
                </a:solidFill>
                <a:latin typeface="Sylfaen" panose="010A0502050306030303" pitchFamily="18" charset="0"/>
              </a:rPr>
              <a:t>საუბრების </a:t>
            </a:r>
            <a:r>
              <a:rPr lang="ka-GE" sz="1200" b="1" dirty="0">
                <a:solidFill>
                  <a:schemeClr val="tx1">
                    <a:lumMod val="50000"/>
                  </a:schemeClr>
                </a:solidFill>
                <a:latin typeface="Sylfaen" panose="010A0502050306030303" pitchFamily="18" charset="0"/>
              </a:rPr>
              <a:t>ჩატარება ბავშვთა სიმსუქნეზე</a:t>
            </a:r>
            <a:r>
              <a:rPr lang="ka-GE" sz="1200" b="1" dirty="0" smtClean="0">
                <a:solidFill>
                  <a:schemeClr val="tx1">
                    <a:lumMod val="50000"/>
                  </a:schemeClr>
                </a:solidFill>
                <a:latin typeface="Sylfaen" panose="010A0502050306030303" pitchFamily="18" charset="0"/>
              </a:rPr>
              <a:t>. </a:t>
            </a:r>
          </a:p>
          <a:p>
            <a:pPr marL="171450" indent="-171450" algn="just">
              <a:buFont typeface="Arial" panose="020B0604020202020204" pitchFamily="34" charset="0"/>
              <a:buChar char="•"/>
            </a:pPr>
            <a:r>
              <a:rPr lang="ka-GE" sz="1200" b="1" dirty="0" smtClean="0">
                <a:solidFill>
                  <a:schemeClr val="tx1">
                    <a:lumMod val="50000"/>
                  </a:schemeClr>
                </a:solidFill>
                <a:latin typeface="Sylfaen" panose="010A0502050306030303" pitchFamily="18" charset="0"/>
              </a:rPr>
              <a:t>არგუმენტირებულად მყარი </a:t>
            </a:r>
            <a:r>
              <a:rPr lang="ka-GE" sz="1200" b="1" dirty="0">
                <a:solidFill>
                  <a:schemeClr val="tx1">
                    <a:lumMod val="50000"/>
                  </a:schemeClr>
                </a:solidFill>
                <a:latin typeface="Sylfaen" panose="010A0502050306030303" pitchFamily="18" charset="0"/>
              </a:rPr>
              <a:t>რესურსების მობილიზება ბავშვთა სიმსუქნის </a:t>
            </a:r>
            <a:r>
              <a:rPr lang="ka-GE" sz="1200" b="1" dirty="0" smtClean="0">
                <a:solidFill>
                  <a:schemeClr val="tx1">
                    <a:lumMod val="50000"/>
                  </a:schemeClr>
                </a:solidFill>
                <a:latin typeface="Sylfaen" panose="010A0502050306030303" pitchFamily="18" charset="0"/>
              </a:rPr>
              <a:t>პრობლემის მოსაგვარებლად.</a:t>
            </a:r>
            <a:endParaRPr lang="en-US" sz="1600" b="1" dirty="0">
              <a:solidFill>
                <a:schemeClr val="tx1">
                  <a:lumMod val="50000"/>
                </a:schemeClr>
              </a:solidFill>
              <a:latin typeface="Sylfaen" panose="010A0502050306030303" pitchFamily="18" charset="0"/>
            </a:endParaRPr>
          </a:p>
          <a:p>
            <a:pPr algn="just"/>
            <a:endParaRPr lang="en-US" sz="1200" dirty="0">
              <a:solidFill>
                <a:schemeClr val="tx1"/>
              </a:solidFill>
              <a:latin typeface="Sylfaen" panose="010A0502050306030303" pitchFamily="18" charset="0"/>
            </a:endParaRPr>
          </a:p>
        </p:txBody>
      </p:sp>
      <p:cxnSp>
        <p:nvCxnSpPr>
          <p:cNvPr id="10" name="Straight Connector 9">
            <a:extLst>
              <a:ext uri="{FF2B5EF4-FFF2-40B4-BE49-F238E27FC236}">
                <a16:creationId xmlns:a16="http://schemas.microsoft.com/office/drawing/2014/main" xmlns="" id="{180EDD0E-D14A-4720-8122-C8939C3DF7CA}"/>
              </a:ext>
            </a:extLst>
          </p:cNvPr>
          <p:cNvCxnSpPr/>
          <p:nvPr/>
        </p:nvCxnSpPr>
        <p:spPr>
          <a:xfrm>
            <a:off x="457200" y="460057"/>
            <a:ext cx="318205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2F3D59-CD4A-4B2B-AB9B-85B53B9EC472}"/>
              </a:ext>
            </a:extLst>
          </p:cNvPr>
          <p:cNvCxnSpPr/>
          <p:nvPr/>
        </p:nvCxnSpPr>
        <p:spPr>
          <a:xfrm>
            <a:off x="3829078" y="460057"/>
            <a:ext cx="4857722" cy="0"/>
          </a:xfrm>
          <a:prstGeom prst="line">
            <a:avLst/>
          </a:prstGeom>
          <a:ln w="12700">
            <a:solidFill>
              <a:schemeClr val="accent6"/>
            </a:solidFill>
            <a:beve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xmlns="" id="{9E11244A-3CA8-446B-98CD-45988D5A0171}"/>
              </a:ext>
            </a:extLst>
          </p:cNvPr>
          <p:cNvSpPr/>
          <p:nvPr/>
        </p:nvSpPr>
        <p:spPr>
          <a:xfrm>
            <a:off x="993375" y="1050055"/>
            <a:ext cx="1081042" cy="1081042"/>
          </a:xfrm>
          <a:custGeom>
            <a:avLst/>
            <a:gdLst>
              <a:gd name="connsiteX0" fmla="*/ 4838224 w 4838700"/>
              <a:gd name="connsiteY0" fmla="*/ 2422684 h 4838700"/>
              <a:gd name="connsiteX1" fmla="*/ 2422684 w 4838700"/>
              <a:gd name="connsiteY1" fmla="*/ 4838224 h 4838700"/>
              <a:gd name="connsiteX2" fmla="*/ 7144 w 4838700"/>
              <a:gd name="connsiteY2" fmla="*/ 2422684 h 4838700"/>
              <a:gd name="connsiteX3" fmla="*/ 2422684 w 4838700"/>
              <a:gd name="connsiteY3" fmla="*/ 7144 h 4838700"/>
              <a:gd name="connsiteX4" fmla="*/ 4838224 w 4838700"/>
              <a:gd name="connsiteY4" fmla="*/ 2422684 h 483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700" h="4838700">
                <a:moveTo>
                  <a:pt x="4838224" y="2422684"/>
                </a:moveTo>
                <a:cubicBezTo>
                  <a:pt x="4838224" y="3756750"/>
                  <a:pt x="3756750" y="4838224"/>
                  <a:pt x="2422684" y="4838224"/>
                </a:cubicBezTo>
                <a:cubicBezTo>
                  <a:pt x="1088618" y="4838224"/>
                  <a:pt x="7144" y="3756750"/>
                  <a:pt x="7144" y="2422684"/>
                </a:cubicBezTo>
                <a:cubicBezTo>
                  <a:pt x="7144" y="1088618"/>
                  <a:pt x="1088618" y="7144"/>
                  <a:pt x="2422684" y="7144"/>
                </a:cubicBezTo>
                <a:cubicBezTo>
                  <a:pt x="3756750" y="7144"/>
                  <a:pt x="4838224" y="1088618"/>
                  <a:pt x="4838224" y="2422684"/>
                </a:cubicBezTo>
                <a:close/>
              </a:path>
            </a:pathLst>
          </a:custGeom>
          <a:solidFill>
            <a:schemeClr val="accent6"/>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xmlns="" id="{4222BD19-8710-4144-AB2A-DFFF8D1F9E6D}"/>
              </a:ext>
            </a:extLst>
          </p:cNvPr>
          <p:cNvSpPr/>
          <p:nvPr/>
        </p:nvSpPr>
        <p:spPr>
          <a:xfrm>
            <a:off x="1421560" y="1241858"/>
            <a:ext cx="678843" cy="738428"/>
          </a:xfrm>
          <a:custGeom>
            <a:avLst/>
            <a:gdLst>
              <a:gd name="connsiteX0" fmla="*/ 7144 w 3038475"/>
              <a:gd name="connsiteY0" fmla="*/ 2064544 h 3305175"/>
              <a:gd name="connsiteX1" fmla="*/ 1249204 w 3038475"/>
              <a:gd name="connsiteY1" fmla="*/ 3306604 h 3305175"/>
              <a:gd name="connsiteX2" fmla="*/ 3039904 w 3038475"/>
              <a:gd name="connsiteY2" fmla="*/ 974884 h 3305175"/>
              <a:gd name="connsiteX3" fmla="*/ 3039904 w 3038475"/>
              <a:gd name="connsiteY3" fmla="*/ 906304 h 3305175"/>
              <a:gd name="connsiteX4" fmla="*/ 2064544 w 3038475"/>
              <a:gd name="connsiteY4" fmla="*/ 7144 h 3305175"/>
              <a:gd name="connsiteX5" fmla="*/ 7144 w 3038475"/>
              <a:gd name="connsiteY5" fmla="*/ 2064544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8475" h="3305175">
                <a:moveTo>
                  <a:pt x="7144" y="2064544"/>
                </a:moveTo>
                <a:lnTo>
                  <a:pt x="1249204" y="3306604"/>
                </a:lnTo>
                <a:cubicBezTo>
                  <a:pt x="2277904" y="3032284"/>
                  <a:pt x="3039904" y="2095024"/>
                  <a:pt x="3039904" y="974884"/>
                </a:cubicBezTo>
                <a:cubicBezTo>
                  <a:pt x="3039904" y="952024"/>
                  <a:pt x="3039904" y="929164"/>
                  <a:pt x="3039904" y="906304"/>
                </a:cubicBezTo>
                <a:lnTo>
                  <a:pt x="2064544" y="7144"/>
                </a:lnTo>
                <a:lnTo>
                  <a:pt x="7144" y="2064544"/>
                </a:lnTo>
                <a:close/>
              </a:path>
            </a:pathLst>
          </a:custGeom>
          <a:solidFill>
            <a:schemeClr val="accent6">
              <a:lumMod val="75000"/>
            </a:schemeClr>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xmlns="" id="{BC9B8FE1-31C3-44F8-9E4F-DE86F49E9380}"/>
              </a:ext>
            </a:extLst>
          </p:cNvPr>
          <p:cNvSpPr/>
          <p:nvPr/>
        </p:nvSpPr>
        <p:spPr>
          <a:xfrm>
            <a:off x="1142337" y="1268844"/>
            <a:ext cx="391559" cy="393687"/>
          </a:xfrm>
          <a:custGeom>
            <a:avLst/>
            <a:gdLst>
              <a:gd name="connsiteX0" fmla="*/ 1672114 w 1752600"/>
              <a:gd name="connsiteY0" fmla="*/ 1062514 h 1762125"/>
              <a:gd name="connsiteX1" fmla="*/ 1672114 w 1752600"/>
              <a:gd name="connsiteY1" fmla="*/ 1458754 h 1762125"/>
              <a:gd name="connsiteX2" fmla="*/ 1451134 w 1752600"/>
              <a:gd name="connsiteY2" fmla="*/ 1679734 h 1762125"/>
              <a:gd name="connsiteX3" fmla="*/ 1054894 w 1752600"/>
              <a:gd name="connsiteY3" fmla="*/ 1679734 h 1762125"/>
              <a:gd name="connsiteX4" fmla="*/ 87154 w 1752600"/>
              <a:gd name="connsiteY4" fmla="*/ 704374 h 1762125"/>
              <a:gd name="connsiteX5" fmla="*/ 87154 w 1752600"/>
              <a:gd name="connsiteY5" fmla="*/ 308134 h 1762125"/>
              <a:gd name="connsiteX6" fmla="*/ 308134 w 1752600"/>
              <a:gd name="connsiteY6" fmla="*/ 87154 h 1762125"/>
              <a:gd name="connsiteX7" fmla="*/ 704374 w 1752600"/>
              <a:gd name="connsiteY7" fmla="*/ 87154 h 1762125"/>
              <a:gd name="connsiteX8" fmla="*/ 1672114 w 1752600"/>
              <a:gd name="connsiteY8" fmla="*/ 1062514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00" h="1762125">
                <a:moveTo>
                  <a:pt x="1672114" y="1062514"/>
                </a:moveTo>
                <a:cubicBezTo>
                  <a:pt x="1778794" y="1169194"/>
                  <a:pt x="1778794" y="1352074"/>
                  <a:pt x="1672114" y="1458754"/>
                </a:cubicBezTo>
                <a:lnTo>
                  <a:pt x="1451134" y="1679734"/>
                </a:lnTo>
                <a:cubicBezTo>
                  <a:pt x="1344454" y="1786414"/>
                  <a:pt x="1161574" y="1786414"/>
                  <a:pt x="1054894" y="1679734"/>
                </a:cubicBezTo>
                <a:lnTo>
                  <a:pt x="87154" y="704374"/>
                </a:lnTo>
                <a:cubicBezTo>
                  <a:pt x="-19526" y="597694"/>
                  <a:pt x="-19526" y="414814"/>
                  <a:pt x="87154" y="308134"/>
                </a:cubicBezTo>
                <a:lnTo>
                  <a:pt x="308134" y="87154"/>
                </a:lnTo>
                <a:cubicBezTo>
                  <a:pt x="414814" y="-19526"/>
                  <a:pt x="597694" y="-19526"/>
                  <a:pt x="704374" y="87154"/>
                </a:cubicBezTo>
                <a:lnTo>
                  <a:pt x="1672114" y="1062514"/>
                </a:lnTo>
                <a:close/>
              </a:path>
            </a:pathLst>
          </a:custGeom>
          <a:solidFill>
            <a:srgbClr val="FFFFFF"/>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xmlns="" id="{E524202C-6865-45BD-9218-443F80643202}"/>
              </a:ext>
            </a:extLst>
          </p:cNvPr>
          <p:cNvSpPr/>
          <p:nvPr/>
        </p:nvSpPr>
        <p:spPr>
          <a:xfrm>
            <a:off x="1348295" y="1148817"/>
            <a:ext cx="551161" cy="549033"/>
          </a:xfrm>
          <a:custGeom>
            <a:avLst/>
            <a:gdLst>
              <a:gd name="connsiteX0" fmla="*/ 1763554 w 2466975"/>
              <a:gd name="connsiteY0" fmla="*/ 87154 h 2457450"/>
              <a:gd name="connsiteX1" fmla="*/ 2159794 w 2466975"/>
              <a:gd name="connsiteY1" fmla="*/ 87154 h 2457450"/>
              <a:gd name="connsiteX2" fmla="*/ 2380774 w 2466975"/>
              <a:gd name="connsiteY2" fmla="*/ 308134 h 2457450"/>
              <a:gd name="connsiteX3" fmla="*/ 2380774 w 2466975"/>
              <a:gd name="connsiteY3" fmla="*/ 704374 h 2457450"/>
              <a:gd name="connsiteX4" fmla="*/ 704374 w 2466975"/>
              <a:gd name="connsiteY4" fmla="*/ 2373154 h 2457450"/>
              <a:gd name="connsiteX5" fmla="*/ 308134 w 2466975"/>
              <a:gd name="connsiteY5" fmla="*/ 2373154 h 2457450"/>
              <a:gd name="connsiteX6" fmla="*/ 87154 w 2466975"/>
              <a:gd name="connsiteY6" fmla="*/ 2152174 h 2457450"/>
              <a:gd name="connsiteX7" fmla="*/ 87154 w 2466975"/>
              <a:gd name="connsiteY7" fmla="*/ 1755934 h 2457450"/>
              <a:gd name="connsiteX8" fmla="*/ 1763554 w 2466975"/>
              <a:gd name="connsiteY8" fmla="*/ 8715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975" h="2457450">
                <a:moveTo>
                  <a:pt x="1763554" y="87154"/>
                </a:moveTo>
                <a:cubicBezTo>
                  <a:pt x="1870234" y="-19526"/>
                  <a:pt x="2053114" y="-19526"/>
                  <a:pt x="2159794" y="87154"/>
                </a:cubicBezTo>
                <a:lnTo>
                  <a:pt x="2380774" y="308134"/>
                </a:lnTo>
                <a:cubicBezTo>
                  <a:pt x="2487454" y="414814"/>
                  <a:pt x="2487454" y="597694"/>
                  <a:pt x="2380774" y="704374"/>
                </a:cubicBezTo>
                <a:lnTo>
                  <a:pt x="704374" y="2373154"/>
                </a:lnTo>
                <a:cubicBezTo>
                  <a:pt x="597694" y="2479834"/>
                  <a:pt x="414814" y="2479834"/>
                  <a:pt x="308134" y="2373154"/>
                </a:cubicBezTo>
                <a:lnTo>
                  <a:pt x="87154" y="2152174"/>
                </a:lnTo>
                <a:cubicBezTo>
                  <a:pt x="-19526" y="2045494"/>
                  <a:pt x="-19526" y="1862614"/>
                  <a:pt x="87154" y="1755934"/>
                </a:cubicBezTo>
                <a:lnTo>
                  <a:pt x="1763554" y="87154"/>
                </a:lnTo>
                <a:close/>
              </a:path>
            </a:pathLst>
          </a:custGeom>
          <a:solidFill>
            <a:srgbClr val="FFFFFF"/>
          </a:solidFill>
          <a:ln w="9525" cap="flat">
            <a:noFill/>
            <a:prstDash val="solid"/>
            <a:miter/>
          </a:ln>
        </p:spPr>
        <p:txBody>
          <a:bodyPr rtlCol="0" anchor="ctr"/>
          <a:lstStyle/>
          <a:p>
            <a:endParaRPr lang="en-GB"/>
          </a:p>
        </p:txBody>
      </p:sp>
      <p:grpSp>
        <p:nvGrpSpPr>
          <p:cNvPr id="42" name="Graphic 11">
            <a:extLst>
              <a:ext uri="{FF2B5EF4-FFF2-40B4-BE49-F238E27FC236}">
                <a16:creationId xmlns:a16="http://schemas.microsoft.com/office/drawing/2014/main" xmlns="" id="{7E130B95-AE33-4C39-B873-4BFF9A7DE65E}"/>
              </a:ext>
            </a:extLst>
          </p:cNvPr>
          <p:cNvGrpSpPr/>
          <p:nvPr/>
        </p:nvGrpSpPr>
        <p:grpSpPr>
          <a:xfrm>
            <a:off x="6705225" y="1001822"/>
            <a:ext cx="1081042" cy="1081042"/>
            <a:chOff x="2133600" y="990600"/>
            <a:chExt cx="4876800" cy="4876800"/>
          </a:xfrm>
        </p:grpSpPr>
        <p:sp>
          <p:nvSpPr>
            <p:cNvPr id="43" name="Freeform: Shape 42">
              <a:extLst>
                <a:ext uri="{FF2B5EF4-FFF2-40B4-BE49-F238E27FC236}">
                  <a16:creationId xmlns:a16="http://schemas.microsoft.com/office/drawing/2014/main" xmlns="" id="{57D578FE-D55F-4B07-B6E0-4E28BE69FE62}"/>
                </a:ext>
              </a:extLst>
            </p:cNvPr>
            <p:cNvSpPr/>
            <p:nvPr/>
          </p:nvSpPr>
          <p:spPr>
            <a:xfrm>
              <a:off x="2126456" y="983456"/>
              <a:ext cx="4886325" cy="4886325"/>
            </a:xfrm>
            <a:custGeom>
              <a:avLst/>
              <a:gdLst>
                <a:gd name="connsiteX0" fmla="*/ 4883163 w 4886325"/>
                <a:gd name="connsiteY0" fmla="*/ 2445544 h 4886325"/>
                <a:gd name="connsiteX1" fmla="*/ 2445172 w 4886325"/>
                <a:gd name="connsiteY1" fmla="*/ 7144 h 4886325"/>
                <a:gd name="connsiteX2" fmla="*/ 7144 w 4886325"/>
                <a:gd name="connsiteY2" fmla="*/ 2445544 h 4886325"/>
                <a:gd name="connsiteX3" fmla="*/ 2445172 w 4886325"/>
                <a:gd name="connsiteY3" fmla="*/ 4883944 h 4886325"/>
                <a:gd name="connsiteX4" fmla="*/ 4883163 w 4886325"/>
                <a:gd name="connsiteY4" fmla="*/ 2445544 h 488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5" h="4886325">
                  <a:moveTo>
                    <a:pt x="4883163" y="2445544"/>
                  </a:moveTo>
                  <a:cubicBezTo>
                    <a:pt x="4883163" y="1098833"/>
                    <a:pt x="3791617" y="7144"/>
                    <a:pt x="2445172" y="7144"/>
                  </a:cubicBezTo>
                  <a:cubicBezTo>
                    <a:pt x="1098690" y="7144"/>
                    <a:pt x="7144" y="1098833"/>
                    <a:pt x="7144" y="2445544"/>
                  </a:cubicBezTo>
                  <a:cubicBezTo>
                    <a:pt x="7144" y="3792255"/>
                    <a:pt x="1098690" y="4883944"/>
                    <a:pt x="2445172" y="4883944"/>
                  </a:cubicBezTo>
                  <a:cubicBezTo>
                    <a:pt x="3791617" y="4883944"/>
                    <a:pt x="4883163" y="3792255"/>
                    <a:pt x="4883163" y="2445544"/>
                  </a:cubicBezTo>
                  <a:close/>
                </a:path>
              </a:pathLst>
            </a:custGeom>
            <a:solidFill>
              <a:schemeClr val="accent6"/>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xmlns="" id="{06F1DC50-1F2D-4E92-92BB-29355CEAF633}"/>
                </a:ext>
              </a:extLst>
            </p:cNvPr>
            <p:cNvSpPr/>
            <p:nvPr/>
          </p:nvSpPr>
          <p:spPr>
            <a:xfrm>
              <a:off x="3201848" y="1133252"/>
              <a:ext cx="3810000" cy="4733925"/>
            </a:xfrm>
            <a:custGeom>
              <a:avLst/>
              <a:gdLst>
                <a:gd name="connsiteX0" fmla="*/ 2212858 w 3810000"/>
                <a:gd name="connsiteY0" fmla="*/ 7144 h 4733925"/>
                <a:gd name="connsiteX1" fmla="*/ 3288249 w 3810000"/>
                <a:gd name="connsiteY1" fmla="*/ 2029419 h 4733925"/>
                <a:gd name="connsiteX2" fmla="*/ 850221 w 3810000"/>
                <a:gd name="connsiteY2" fmla="*/ 4467820 h 4733925"/>
                <a:gd name="connsiteX3" fmla="*/ 7144 w 3810000"/>
                <a:gd name="connsiteY3" fmla="*/ 4318029 h 4733925"/>
                <a:gd name="connsiteX4" fmla="*/ 1369781 w 3810000"/>
                <a:gd name="connsiteY4" fmla="*/ 4734148 h 4733925"/>
                <a:gd name="connsiteX5" fmla="*/ 3807771 w 3810000"/>
                <a:gd name="connsiteY5" fmla="*/ 2295748 h 4733925"/>
                <a:gd name="connsiteX6" fmla="*/ 2212858 w 3810000"/>
                <a:gd name="connsiteY6" fmla="*/ 7144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0" h="4733925">
                  <a:moveTo>
                    <a:pt x="2212858" y="7144"/>
                  </a:moveTo>
                  <a:cubicBezTo>
                    <a:pt x="2861672" y="445294"/>
                    <a:pt x="3288249" y="1187533"/>
                    <a:pt x="3288249" y="2029419"/>
                  </a:cubicBezTo>
                  <a:cubicBezTo>
                    <a:pt x="3288249" y="3376131"/>
                    <a:pt x="2196703" y="4467820"/>
                    <a:pt x="850221" y="4467820"/>
                  </a:cubicBezTo>
                  <a:cubicBezTo>
                    <a:pt x="553869" y="4467820"/>
                    <a:pt x="269862" y="4414908"/>
                    <a:pt x="7144" y="4318029"/>
                  </a:cubicBezTo>
                  <a:cubicBezTo>
                    <a:pt x="396145" y="4580748"/>
                    <a:pt x="865070" y="4734148"/>
                    <a:pt x="1369781" y="4734148"/>
                  </a:cubicBezTo>
                  <a:cubicBezTo>
                    <a:pt x="2716225" y="4734148"/>
                    <a:pt x="3807771" y="3642459"/>
                    <a:pt x="3807771" y="2295748"/>
                  </a:cubicBezTo>
                  <a:cubicBezTo>
                    <a:pt x="3807771" y="1245464"/>
                    <a:pt x="3143850" y="350341"/>
                    <a:pt x="2212858" y="7144"/>
                  </a:cubicBezTo>
                  <a:close/>
                </a:path>
              </a:pathLst>
            </a:custGeom>
            <a:solidFill>
              <a:schemeClr val="accent6">
                <a:lumMod val="75000"/>
              </a:schemeClr>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xmlns="" id="{95C168E4-F427-42BB-9FA1-C2D4A5A2395C}"/>
                </a:ext>
              </a:extLst>
            </p:cNvPr>
            <p:cNvSpPr/>
            <p:nvPr/>
          </p:nvSpPr>
          <p:spPr>
            <a:xfrm>
              <a:off x="3259595" y="2446892"/>
              <a:ext cx="2628900" cy="2266950"/>
            </a:xfrm>
            <a:custGeom>
              <a:avLst/>
              <a:gdLst>
                <a:gd name="connsiteX0" fmla="*/ 2414666 w 2628900"/>
                <a:gd name="connsiteY0" fmla="*/ 224052 h 2266950"/>
                <a:gd name="connsiteX1" fmla="*/ 2412952 w 2628900"/>
                <a:gd name="connsiteY1" fmla="*/ 222337 h 2266950"/>
                <a:gd name="connsiteX2" fmla="*/ 1402187 w 2628900"/>
                <a:gd name="connsiteY2" fmla="*/ 222271 h 2266950"/>
                <a:gd name="connsiteX3" fmla="*/ 1318282 w 2628900"/>
                <a:gd name="connsiteY3" fmla="*/ 306462 h 2266950"/>
                <a:gd name="connsiteX4" fmla="*/ 1229623 w 2628900"/>
                <a:gd name="connsiteY4" fmla="*/ 217470 h 2266950"/>
                <a:gd name="connsiteX5" fmla="*/ 217106 w 2628900"/>
                <a:gd name="connsiteY5" fmla="*/ 217470 h 2266950"/>
                <a:gd name="connsiteX6" fmla="*/ 217106 w 2628900"/>
                <a:gd name="connsiteY6" fmla="*/ 1234035 h 2266950"/>
                <a:gd name="connsiteX7" fmla="*/ 1187951 w 2628900"/>
                <a:gd name="connsiteY7" fmla="*/ 2208786 h 2266950"/>
                <a:gd name="connsiteX8" fmla="*/ 1448660 w 2628900"/>
                <a:gd name="connsiteY8" fmla="*/ 2208786 h 2266950"/>
                <a:gd name="connsiteX9" fmla="*/ 2414666 w 2628900"/>
                <a:gd name="connsiteY9" fmla="*/ 1238950 h 2266950"/>
                <a:gd name="connsiteX10" fmla="*/ 2414666 w 2628900"/>
                <a:gd name="connsiteY10" fmla="*/ 22405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8900" h="2266950">
                  <a:moveTo>
                    <a:pt x="2414666" y="224052"/>
                  </a:moveTo>
                  <a:lnTo>
                    <a:pt x="2412952" y="222337"/>
                  </a:lnTo>
                  <a:cubicBezTo>
                    <a:pt x="2134193" y="-57603"/>
                    <a:pt x="1680975" y="-57641"/>
                    <a:pt x="1402187" y="222271"/>
                  </a:cubicBezTo>
                  <a:lnTo>
                    <a:pt x="1318282" y="306462"/>
                  </a:lnTo>
                  <a:lnTo>
                    <a:pt x="1229623" y="217470"/>
                  </a:lnTo>
                  <a:cubicBezTo>
                    <a:pt x="950340" y="-62965"/>
                    <a:pt x="496379" y="-62965"/>
                    <a:pt x="217106" y="217470"/>
                  </a:cubicBezTo>
                  <a:cubicBezTo>
                    <a:pt x="-62844" y="498496"/>
                    <a:pt x="-62844" y="953010"/>
                    <a:pt x="217106" y="1234035"/>
                  </a:cubicBezTo>
                  <a:lnTo>
                    <a:pt x="1187951" y="2208786"/>
                  </a:lnTo>
                  <a:cubicBezTo>
                    <a:pt x="1259865" y="2280966"/>
                    <a:pt x="1376775" y="2280966"/>
                    <a:pt x="1448660" y="2208786"/>
                  </a:cubicBezTo>
                  <a:lnTo>
                    <a:pt x="2414666" y="1238950"/>
                  </a:lnTo>
                  <a:cubicBezTo>
                    <a:pt x="2693787" y="958667"/>
                    <a:pt x="2693787" y="504296"/>
                    <a:pt x="2414666" y="224052"/>
                  </a:cubicBez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xmlns="" id="{CACA8579-5C6F-4737-8131-F43BE36DF525}"/>
                </a:ext>
              </a:extLst>
            </p:cNvPr>
            <p:cNvSpPr/>
            <p:nvPr/>
          </p:nvSpPr>
          <p:spPr>
            <a:xfrm>
              <a:off x="4166111" y="2452291"/>
              <a:ext cx="1724025" cy="2257425"/>
            </a:xfrm>
            <a:custGeom>
              <a:avLst/>
              <a:gdLst>
                <a:gd name="connsiteX0" fmla="*/ 1508150 w 1724025"/>
                <a:gd name="connsiteY0" fmla="*/ 218653 h 2257425"/>
                <a:gd name="connsiteX1" fmla="*/ 1506436 w 1724025"/>
                <a:gd name="connsiteY1" fmla="*/ 216938 h 2257425"/>
                <a:gd name="connsiteX2" fmla="*/ 944271 w 1724025"/>
                <a:gd name="connsiteY2" fmla="*/ 9398 h 2257425"/>
                <a:gd name="connsiteX3" fmla="*/ 926268 w 1724025"/>
                <a:gd name="connsiteY3" fmla="*/ 1005246 h 2257425"/>
                <a:gd name="connsiteX4" fmla="*/ 7144 w 1724025"/>
                <a:gd name="connsiteY4" fmla="*/ 1928019 h 2257425"/>
                <a:gd name="connsiteX5" fmla="*/ 281435 w 1724025"/>
                <a:gd name="connsiteY5" fmla="*/ 2203387 h 2257425"/>
                <a:gd name="connsiteX6" fmla="*/ 542144 w 1724025"/>
                <a:gd name="connsiteY6" fmla="*/ 2203387 h 2257425"/>
                <a:gd name="connsiteX7" fmla="*/ 1508150 w 1724025"/>
                <a:gd name="connsiteY7" fmla="*/ 1233551 h 2257425"/>
                <a:gd name="connsiteX8" fmla="*/ 1508150 w 1724025"/>
                <a:gd name="connsiteY8" fmla="*/ 218653 h 22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25" h="2257425">
                  <a:moveTo>
                    <a:pt x="1508150" y="218653"/>
                  </a:moveTo>
                  <a:lnTo>
                    <a:pt x="1506436" y="216938"/>
                  </a:lnTo>
                  <a:cubicBezTo>
                    <a:pt x="1352626" y="62500"/>
                    <a:pt x="1145715" y="-6595"/>
                    <a:pt x="944271" y="9398"/>
                  </a:cubicBezTo>
                  <a:cubicBezTo>
                    <a:pt x="1205094" y="290795"/>
                    <a:pt x="1199179" y="731221"/>
                    <a:pt x="926268" y="1005246"/>
                  </a:cubicBezTo>
                  <a:lnTo>
                    <a:pt x="7144" y="1928019"/>
                  </a:lnTo>
                  <a:lnTo>
                    <a:pt x="281435" y="2203387"/>
                  </a:lnTo>
                  <a:cubicBezTo>
                    <a:pt x="353349" y="2275605"/>
                    <a:pt x="470259" y="2275605"/>
                    <a:pt x="542144" y="2203387"/>
                  </a:cubicBezTo>
                  <a:lnTo>
                    <a:pt x="1508150" y="1233551"/>
                  </a:lnTo>
                  <a:cubicBezTo>
                    <a:pt x="1787271" y="953268"/>
                    <a:pt x="1787271" y="498897"/>
                    <a:pt x="1508150" y="218653"/>
                  </a:cubicBezTo>
                  <a:close/>
                </a:path>
              </a:pathLst>
            </a:custGeom>
            <a:solidFill>
              <a:schemeClr val="bg1"/>
            </a:solidFill>
            <a:ln w="9525" cap="flat">
              <a:noFill/>
              <a:prstDash val="solid"/>
              <a:miter/>
            </a:ln>
          </p:spPr>
          <p:txBody>
            <a:bodyPr rtlCol="0" anchor="ctr"/>
            <a:lstStyle/>
            <a:p>
              <a:endParaRPr lang="en-GB"/>
            </a:p>
          </p:txBody>
        </p:sp>
      </p:grpSp>
      <p:grpSp>
        <p:nvGrpSpPr>
          <p:cNvPr id="60" name="Graphic 47">
            <a:extLst>
              <a:ext uri="{FF2B5EF4-FFF2-40B4-BE49-F238E27FC236}">
                <a16:creationId xmlns:a16="http://schemas.microsoft.com/office/drawing/2014/main" xmlns="" id="{8D824C2E-5111-4102-B377-BBC5F0AB603C}"/>
              </a:ext>
            </a:extLst>
          </p:cNvPr>
          <p:cNvGrpSpPr/>
          <p:nvPr/>
        </p:nvGrpSpPr>
        <p:grpSpPr>
          <a:xfrm>
            <a:off x="3973998" y="923098"/>
            <a:ext cx="1399563" cy="1399563"/>
            <a:chOff x="6973882" y="490857"/>
            <a:chExt cx="1399563" cy="1399563"/>
          </a:xfrm>
        </p:grpSpPr>
        <p:sp>
          <p:nvSpPr>
            <p:cNvPr id="61" name="Freeform: Shape 60">
              <a:extLst>
                <a:ext uri="{FF2B5EF4-FFF2-40B4-BE49-F238E27FC236}">
                  <a16:creationId xmlns:a16="http://schemas.microsoft.com/office/drawing/2014/main" xmlns="" id="{0E39B867-A72B-46BE-9EDC-E59A4304FE24}"/>
                </a:ext>
              </a:extLst>
            </p:cNvPr>
            <p:cNvSpPr/>
            <p:nvPr/>
          </p:nvSpPr>
          <p:spPr>
            <a:xfrm>
              <a:off x="6973260" y="650512"/>
              <a:ext cx="1399563" cy="948091"/>
            </a:xfrm>
            <a:custGeom>
              <a:avLst/>
              <a:gdLst>
                <a:gd name="connsiteX0" fmla="*/ 1400199 w 1399563"/>
                <a:gd name="connsiteY0" fmla="*/ 844876 h 948091"/>
                <a:gd name="connsiteX1" fmla="*/ 1305390 w 1399563"/>
                <a:gd name="connsiteY1" fmla="*/ 948714 h 948091"/>
                <a:gd name="connsiteX2" fmla="*/ 52556 w 1399563"/>
                <a:gd name="connsiteY2" fmla="*/ 948714 h 948091"/>
                <a:gd name="connsiteX3" fmla="*/ 636 w 1399563"/>
                <a:gd name="connsiteY3" fmla="*/ 844876 h 948091"/>
                <a:gd name="connsiteX4" fmla="*/ 636 w 1399563"/>
                <a:gd name="connsiteY4" fmla="*/ 104461 h 948091"/>
                <a:gd name="connsiteX5" fmla="*/ 95445 w 1399563"/>
                <a:gd name="connsiteY5" fmla="*/ 623 h 948091"/>
                <a:gd name="connsiteX6" fmla="*/ 1305390 w 1399563"/>
                <a:gd name="connsiteY6" fmla="*/ 623 h 948091"/>
                <a:gd name="connsiteX7" fmla="*/ 1400199 w 1399563"/>
                <a:gd name="connsiteY7" fmla="*/ 104461 h 948091"/>
                <a:gd name="connsiteX8" fmla="*/ 1400199 w 1399563"/>
                <a:gd name="connsiteY8" fmla="*/ 844876 h 9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563" h="948091">
                  <a:moveTo>
                    <a:pt x="1400199" y="844876"/>
                  </a:moveTo>
                  <a:cubicBezTo>
                    <a:pt x="1400199" y="896795"/>
                    <a:pt x="1357310" y="948714"/>
                    <a:pt x="1305390" y="948714"/>
                  </a:cubicBezTo>
                  <a:lnTo>
                    <a:pt x="52556" y="948714"/>
                  </a:lnTo>
                  <a:cubicBezTo>
                    <a:pt x="-1621" y="948714"/>
                    <a:pt x="636" y="896795"/>
                    <a:pt x="636" y="844876"/>
                  </a:cubicBezTo>
                  <a:lnTo>
                    <a:pt x="636" y="104461"/>
                  </a:lnTo>
                  <a:cubicBezTo>
                    <a:pt x="636" y="50285"/>
                    <a:pt x="43526" y="623"/>
                    <a:pt x="95445" y="623"/>
                  </a:cubicBezTo>
                  <a:lnTo>
                    <a:pt x="1305390" y="623"/>
                  </a:lnTo>
                  <a:cubicBezTo>
                    <a:pt x="1357310" y="623"/>
                    <a:pt x="1400199" y="50285"/>
                    <a:pt x="1400199" y="104461"/>
                  </a:cubicBezTo>
                  <a:lnTo>
                    <a:pt x="1400199" y="844876"/>
                  </a:lnTo>
                  <a:close/>
                </a:path>
              </a:pathLst>
            </a:custGeom>
            <a:solidFill>
              <a:schemeClr val="accent6"/>
            </a:solidFill>
            <a:ln w="2804"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xmlns="" id="{91D8174A-33A8-468B-9E70-48A147F9975C}"/>
                </a:ext>
              </a:extLst>
            </p:cNvPr>
            <p:cNvSpPr/>
            <p:nvPr/>
          </p:nvSpPr>
          <p:spPr>
            <a:xfrm>
              <a:off x="6971766" y="649019"/>
              <a:ext cx="1402385" cy="953734"/>
            </a:xfrm>
            <a:custGeom>
              <a:avLst/>
              <a:gdLst>
                <a:gd name="connsiteX0" fmla="*/ 1306884 w 1402384"/>
                <a:gd name="connsiteY0" fmla="*/ 2116 h 953734"/>
                <a:gd name="connsiteX1" fmla="*/ 1401693 w 1402384"/>
                <a:gd name="connsiteY1" fmla="*/ 105955 h 953734"/>
                <a:gd name="connsiteX2" fmla="*/ 1401693 w 1402384"/>
                <a:gd name="connsiteY2" fmla="*/ 848626 h 953734"/>
                <a:gd name="connsiteX3" fmla="*/ 1306884 w 1402384"/>
                <a:gd name="connsiteY3" fmla="*/ 952465 h 953734"/>
                <a:gd name="connsiteX4" fmla="*/ 54049 w 1402384"/>
                <a:gd name="connsiteY4" fmla="*/ 952465 h 953734"/>
                <a:gd name="connsiteX5" fmla="*/ 2130 w 1402384"/>
                <a:gd name="connsiteY5" fmla="*/ 850884 h 9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384" h="953734">
                  <a:moveTo>
                    <a:pt x="1306884" y="2116"/>
                  </a:moveTo>
                  <a:cubicBezTo>
                    <a:pt x="1358803" y="2116"/>
                    <a:pt x="1401693" y="51778"/>
                    <a:pt x="1401693" y="105955"/>
                  </a:cubicBezTo>
                  <a:lnTo>
                    <a:pt x="1401693" y="848626"/>
                  </a:lnTo>
                  <a:cubicBezTo>
                    <a:pt x="1401693" y="900545"/>
                    <a:pt x="1358803" y="952465"/>
                    <a:pt x="1306884" y="952465"/>
                  </a:cubicBezTo>
                  <a:lnTo>
                    <a:pt x="54049" y="952465"/>
                  </a:lnTo>
                  <a:cubicBezTo>
                    <a:pt x="-128" y="950207"/>
                    <a:pt x="2130" y="902803"/>
                    <a:pt x="2130" y="850884"/>
                  </a:cubicBezTo>
                </a:path>
              </a:pathLst>
            </a:custGeom>
            <a:solidFill>
              <a:schemeClr val="accent6">
                <a:lumMod val="75000"/>
              </a:schemeClr>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xmlns="" id="{026A84BB-1E52-4D03-8D76-AA8EB9DDEC3C}"/>
                </a:ext>
              </a:extLst>
            </p:cNvPr>
            <p:cNvSpPr/>
            <p:nvPr/>
          </p:nvSpPr>
          <p:spPr>
            <a:xfrm>
              <a:off x="7840863" y="1269793"/>
              <a:ext cx="533301" cy="457115"/>
            </a:xfrm>
            <a:custGeom>
              <a:avLst/>
              <a:gdLst>
                <a:gd name="connsiteX0" fmla="*/ 532596 w 533301"/>
                <a:gd name="connsiteY0" fmla="*/ 2116 h 457115"/>
                <a:gd name="connsiteX1" fmla="*/ 532596 w 533301"/>
                <a:gd name="connsiteY1" fmla="*/ 455846 h 457115"/>
                <a:gd name="connsiteX2" fmla="*/ 2116 w 533301"/>
                <a:gd name="connsiteY2" fmla="*/ 105955 h 457115"/>
              </a:gdLst>
              <a:ahLst/>
              <a:cxnLst>
                <a:cxn ang="0">
                  <a:pos x="connsiteX0" y="connsiteY0"/>
                </a:cxn>
                <a:cxn ang="0">
                  <a:pos x="connsiteX1" y="connsiteY1"/>
                </a:cxn>
                <a:cxn ang="0">
                  <a:pos x="connsiteX2" y="connsiteY2"/>
                </a:cxn>
              </a:cxnLst>
              <a:rect l="l" t="t" r="r" b="b"/>
              <a:pathLst>
                <a:path w="533301" h="457115">
                  <a:moveTo>
                    <a:pt x="532596" y="2116"/>
                  </a:moveTo>
                  <a:lnTo>
                    <a:pt x="532596" y="455846"/>
                  </a:lnTo>
                  <a:lnTo>
                    <a:pt x="2116" y="105955"/>
                  </a:lnTo>
                  <a:close/>
                </a:path>
              </a:pathLst>
            </a:custGeom>
            <a:solidFill>
              <a:schemeClr val="accent6">
                <a:lumMod val="75000"/>
              </a:schemeClr>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xmlns="" id="{72A1D89D-D55E-4B38-8D2E-AD935A8D4E34}"/>
                </a:ext>
              </a:extLst>
            </p:cNvPr>
            <p:cNvSpPr/>
            <p:nvPr/>
          </p:nvSpPr>
          <p:spPr>
            <a:xfrm>
              <a:off x="8167416" y="1598603"/>
              <a:ext cx="205984" cy="129798"/>
            </a:xfrm>
            <a:custGeom>
              <a:avLst/>
              <a:gdLst>
                <a:gd name="connsiteX0" fmla="*/ 206043 w 205984"/>
                <a:gd name="connsiteY0" fmla="*/ 131550 h 129798"/>
                <a:gd name="connsiteX1" fmla="*/ 206043 w 205984"/>
                <a:gd name="connsiteY1" fmla="*/ 115748 h 129798"/>
                <a:gd name="connsiteX2" fmla="*/ 206043 w 205984"/>
                <a:gd name="connsiteY2" fmla="*/ 108976 h 129798"/>
                <a:gd name="connsiteX3" fmla="*/ 86403 w 205984"/>
                <a:gd name="connsiteY3" fmla="*/ 623 h 129798"/>
                <a:gd name="connsiteX4" fmla="*/ 623 w 205984"/>
                <a:gd name="connsiteY4" fmla="*/ 623 h 129798"/>
                <a:gd name="connsiteX5" fmla="*/ 206043 w 205984"/>
                <a:gd name="connsiteY5" fmla="*/ 131550 h 12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84" h="129798">
                  <a:moveTo>
                    <a:pt x="206043" y="131550"/>
                  </a:moveTo>
                  <a:cubicBezTo>
                    <a:pt x="206043" y="127035"/>
                    <a:pt x="206043" y="120263"/>
                    <a:pt x="206043" y="115748"/>
                  </a:cubicBezTo>
                  <a:lnTo>
                    <a:pt x="206043" y="108976"/>
                  </a:lnTo>
                  <a:cubicBezTo>
                    <a:pt x="206043" y="43513"/>
                    <a:pt x="151866" y="623"/>
                    <a:pt x="86403" y="623"/>
                  </a:cubicBezTo>
                  <a:lnTo>
                    <a:pt x="623" y="623"/>
                  </a:lnTo>
                  <a:lnTo>
                    <a:pt x="206043" y="131550"/>
                  </a:lnTo>
                  <a:close/>
                </a:path>
              </a:pathLst>
            </a:custGeom>
            <a:solidFill>
              <a:schemeClr val="accent6"/>
            </a:solidFill>
            <a:ln w="2804"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xmlns="" id="{57BDC586-C239-4DBC-A819-533F04A01F3E}"/>
                </a:ext>
              </a:extLst>
            </p:cNvPr>
            <p:cNvSpPr/>
            <p:nvPr/>
          </p:nvSpPr>
          <p:spPr>
            <a:xfrm>
              <a:off x="7305869" y="919902"/>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xmlns="" id="{06D1FCA1-F4D4-45EF-A36A-37D8390BB07A}"/>
                </a:ext>
              </a:extLst>
            </p:cNvPr>
            <p:cNvSpPr/>
            <p:nvPr/>
          </p:nvSpPr>
          <p:spPr>
            <a:xfrm>
              <a:off x="7305869" y="1123064"/>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xmlns="" id="{1905A676-A9C6-4483-A8DA-2694788F468D}"/>
                </a:ext>
              </a:extLst>
            </p:cNvPr>
            <p:cNvSpPr/>
            <p:nvPr/>
          </p:nvSpPr>
          <p:spPr>
            <a:xfrm>
              <a:off x="7305869" y="1326227"/>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chemeClr val="accent6">
                <a:lumMod val="60000"/>
                <a:lumOff val="40000"/>
              </a:schemeClr>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xmlns="" id="{2C3E80C0-C618-41C2-BCA5-81A5F52CB66D}"/>
                </a:ext>
              </a:extLst>
            </p:cNvPr>
            <p:cNvSpPr/>
            <p:nvPr/>
          </p:nvSpPr>
          <p:spPr>
            <a:xfrm>
              <a:off x="7305869" y="897328"/>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xmlns="" id="{652F4798-244A-474F-AB3F-6D13B453A9F7}"/>
                </a:ext>
              </a:extLst>
            </p:cNvPr>
            <p:cNvSpPr/>
            <p:nvPr/>
          </p:nvSpPr>
          <p:spPr>
            <a:xfrm>
              <a:off x="7305869" y="1100491"/>
              <a:ext cx="733642" cy="70542"/>
            </a:xfrm>
            <a:custGeom>
              <a:avLst/>
              <a:gdLst>
                <a:gd name="connsiteX0" fmla="*/ 697383 w 733641"/>
                <a:gd name="connsiteY0" fmla="*/ 69837 h 70542"/>
                <a:gd name="connsiteX1" fmla="*/ 38234 w 733641"/>
                <a:gd name="connsiteY1" fmla="*/ 69837 h 70542"/>
                <a:gd name="connsiteX2" fmla="*/ 2116 w 733641"/>
                <a:gd name="connsiteY2" fmla="*/ 35977 h 70542"/>
                <a:gd name="connsiteX3" fmla="*/ 38234 w 733641"/>
                <a:gd name="connsiteY3" fmla="*/ 2116 h 70542"/>
                <a:gd name="connsiteX4" fmla="*/ 697383 w 733641"/>
                <a:gd name="connsiteY4" fmla="*/ 2116 h 70542"/>
                <a:gd name="connsiteX5" fmla="*/ 733501 w 733641"/>
                <a:gd name="connsiteY5" fmla="*/ 35977 h 70542"/>
                <a:gd name="connsiteX6" fmla="*/ 697383 w 733641"/>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641" h="70542">
                  <a:moveTo>
                    <a:pt x="697383" y="69837"/>
                  </a:moveTo>
                  <a:lnTo>
                    <a:pt x="38234" y="69837"/>
                  </a:lnTo>
                  <a:cubicBezTo>
                    <a:pt x="17918" y="69837"/>
                    <a:pt x="2116" y="56293"/>
                    <a:pt x="2116" y="35977"/>
                  </a:cubicBezTo>
                  <a:cubicBezTo>
                    <a:pt x="2116" y="15660"/>
                    <a:pt x="17918" y="2116"/>
                    <a:pt x="38234" y="2116"/>
                  </a:cubicBezTo>
                  <a:lnTo>
                    <a:pt x="697383" y="2116"/>
                  </a:lnTo>
                  <a:cubicBezTo>
                    <a:pt x="717699" y="2116"/>
                    <a:pt x="733501" y="15660"/>
                    <a:pt x="733501" y="35977"/>
                  </a:cubicBezTo>
                  <a:cubicBezTo>
                    <a:pt x="733501" y="56293"/>
                    <a:pt x="717699" y="69837"/>
                    <a:pt x="697383" y="69837"/>
                  </a:cubicBezTo>
                  <a:close/>
                </a:path>
              </a:pathLst>
            </a:custGeom>
            <a:solidFill>
              <a:srgbClr val="F8FFFF"/>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xmlns="" id="{582F4AED-E238-47ED-9AD8-224136081BF0}"/>
                </a:ext>
              </a:extLst>
            </p:cNvPr>
            <p:cNvSpPr/>
            <p:nvPr/>
          </p:nvSpPr>
          <p:spPr>
            <a:xfrm>
              <a:off x="7305869" y="1303653"/>
              <a:ext cx="431720" cy="70542"/>
            </a:xfrm>
            <a:custGeom>
              <a:avLst/>
              <a:gdLst>
                <a:gd name="connsiteX0" fmla="*/ 394897 w 431720"/>
                <a:gd name="connsiteY0" fmla="*/ 69837 h 70542"/>
                <a:gd name="connsiteX1" fmla="*/ 38234 w 431720"/>
                <a:gd name="connsiteY1" fmla="*/ 69837 h 70542"/>
                <a:gd name="connsiteX2" fmla="*/ 2116 w 431720"/>
                <a:gd name="connsiteY2" fmla="*/ 35977 h 70542"/>
                <a:gd name="connsiteX3" fmla="*/ 38234 w 431720"/>
                <a:gd name="connsiteY3" fmla="*/ 2116 h 70542"/>
                <a:gd name="connsiteX4" fmla="*/ 394897 w 431720"/>
                <a:gd name="connsiteY4" fmla="*/ 2116 h 70542"/>
                <a:gd name="connsiteX5" fmla="*/ 431015 w 431720"/>
                <a:gd name="connsiteY5" fmla="*/ 35977 h 70542"/>
                <a:gd name="connsiteX6" fmla="*/ 394897 w 431720"/>
                <a:gd name="connsiteY6" fmla="*/ 69837 h 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720" h="70542">
                  <a:moveTo>
                    <a:pt x="394897" y="69837"/>
                  </a:moveTo>
                  <a:lnTo>
                    <a:pt x="38234" y="69837"/>
                  </a:lnTo>
                  <a:cubicBezTo>
                    <a:pt x="17918" y="69837"/>
                    <a:pt x="2116" y="56293"/>
                    <a:pt x="2116" y="35977"/>
                  </a:cubicBezTo>
                  <a:cubicBezTo>
                    <a:pt x="2116" y="15660"/>
                    <a:pt x="17918" y="2116"/>
                    <a:pt x="38234" y="2116"/>
                  </a:cubicBezTo>
                  <a:lnTo>
                    <a:pt x="394897" y="2116"/>
                  </a:lnTo>
                  <a:cubicBezTo>
                    <a:pt x="415213" y="2116"/>
                    <a:pt x="431015" y="15660"/>
                    <a:pt x="431015" y="35977"/>
                  </a:cubicBezTo>
                  <a:cubicBezTo>
                    <a:pt x="431015" y="56293"/>
                    <a:pt x="415213" y="69837"/>
                    <a:pt x="394897" y="69837"/>
                  </a:cubicBezTo>
                  <a:close/>
                </a:path>
              </a:pathLst>
            </a:custGeom>
            <a:solidFill>
              <a:srgbClr val="F8FFF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300336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2"/>
            <a:ext cx="4229100" cy="847924"/>
          </a:xfrm>
        </p:spPr>
        <p:txBody>
          <a:bodyPr/>
          <a:lstStyle/>
          <a:p>
            <a:r>
              <a:rPr lang="ka-GE" dirty="0" smtClean="0"/>
              <a:t>შეჯამება</a:t>
            </a:r>
            <a:endParaRPr lang="en-US" dirty="0"/>
          </a:p>
        </p:txBody>
      </p:sp>
      <p:graphicFrame>
        <p:nvGraphicFramePr>
          <p:cNvPr id="8" name="Table 7">
            <a:extLst>
              <a:ext uri="{FF2B5EF4-FFF2-40B4-BE49-F238E27FC236}">
                <a16:creationId xmlns:a16="http://schemas.microsoft.com/office/drawing/2014/main" xmlns="" id="{BDC5E400-3CCD-4B51-805B-D71C8D65AE5E}"/>
              </a:ext>
            </a:extLst>
          </p:cNvPr>
          <p:cNvGraphicFramePr>
            <a:graphicFrameLocks noGrp="1"/>
          </p:cNvGraphicFramePr>
          <p:nvPr>
            <p:extLst>
              <p:ext uri="{D42A27DB-BD31-4B8C-83A1-F6EECF244321}">
                <p14:modId xmlns:p14="http://schemas.microsoft.com/office/powerpoint/2010/main" val="3399473641"/>
              </p:ext>
            </p:extLst>
          </p:nvPr>
        </p:nvGraphicFramePr>
        <p:xfrm>
          <a:off x="3951890" y="766118"/>
          <a:ext cx="4450705" cy="5193248"/>
        </p:xfrm>
        <a:graphic>
          <a:graphicData uri="http://schemas.openxmlformats.org/drawingml/2006/table">
            <a:tbl>
              <a:tblPr>
                <a:tableStyleId>{5C22544A-7EE6-4342-B048-85BDC9FD1C3A}</a:tableStyleId>
              </a:tblPr>
              <a:tblGrid>
                <a:gridCol w="4450705">
                  <a:extLst>
                    <a:ext uri="{9D8B030D-6E8A-4147-A177-3AD203B41FA5}">
                      <a16:colId xmlns:a16="http://schemas.microsoft.com/office/drawing/2014/main" xmlns="" val="20000"/>
                    </a:ext>
                  </a:extLst>
                </a:gridCol>
              </a:tblGrid>
              <a:tr h="1298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600" b="1" i="1" kern="1200" dirty="0" smtClean="0">
                          <a:solidFill>
                            <a:schemeClr val="bg1"/>
                          </a:solidFill>
                          <a:effectLst/>
                          <a:latin typeface="+mn-lt"/>
                          <a:ea typeface="+mn-ea"/>
                          <a:cs typeface="+mn-cs"/>
                        </a:rPr>
                        <a:t>3375, 7 წლის მოსწავლეები იყვნენ კვლევაში ჩართულნი</a:t>
                      </a:r>
                    </a:p>
                    <a:p>
                      <a:endParaRPr lang="en-US" sz="1600" i="0"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98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600" kern="1200" dirty="0" smtClean="0">
                          <a:solidFill>
                            <a:schemeClr val="bg1"/>
                          </a:solidFill>
                          <a:effectLst/>
                          <a:latin typeface="+mn-lt"/>
                          <a:ea typeface="+mn-ea"/>
                          <a:cs typeface="+mn-cs"/>
                        </a:rPr>
                        <a:t>ჩატარდა ანთროპომეტრული გაზომვები, როგორიცაა სიმაღლე, წონა და წელის და ბარძაყის გარშემოწერილობა</a:t>
                      </a:r>
                      <a:endParaRPr lang="en-US" sz="1600" i="0" u="none" kern="100" spc="0" baseline="0" dirty="0">
                        <a:solidFill>
                          <a:schemeClr val="bg1"/>
                        </a:solidFill>
                        <a:latin typeface="Arial" panose="020B0604020202020204" pitchFamily="34" charset="0"/>
                        <a:cs typeface="Arial" panose="020B0604020202020204" pitchFamily="34" charset="0"/>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8312">
                <a:tc>
                  <a:txBody>
                    <a:bodyPr/>
                    <a:lstStyle/>
                    <a:p>
                      <a:r>
                        <a:rPr lang="ka-GE" sz="1600" kern="1200" dirty="0" smtClean="0">
                          <a:solidFill>
                            <a:schemeClr val="bg1"/>
                          </a:solidFill>
                          <a:effectLst/>
                          <a:latin typeface="+mn-lt"/>
                          <a:ea typeface="+mn-ea"/>
                          <a:cs typeface="+mn-cs"/>
                        </a:rPr>
                        <a:t>ჭარბი წონის პრევალენტობა, რომელიც ეფუძნება ჯანმრთელობის მსოფლიო ორგანიზაციის ზრდის მრუდს, 7 წლამდე ასაკის ბავშვებში 22.1 - გოგონებში და 26.1 - ბიჭებში.</a:t>
                      </a:r>
                      <a:endParaRPr lang="en-US" sz="1600" kern="1200" dirty="0">
                        <a:solidFill>
                          <a:schemeClr val="bg1"/>
                        </a:solidFill>
                        <a:effectLst/>
                        <a:latin typeface="+mn-lt"/>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98312">
                <a:tc>
                  <a:txBody>
                    <a:bodyPr/>
                    <a:lstStyle/>
                    <a:p>
                      <a:r>
                        <a:rPr lang="ka-GE" sz="1600" kern="1200" dirty="0" smtClean="0">
                          <a:solidFill>
                            <a:schemeClr val="bg1"/>
                          </a:solidFill>
                          <a:effectLst/>
                          <a:latin typeface="+mn-lt"/>
                          <a:ea typeface="+mn-ea"/>
                          <a:cs typeface="+mn-cs"/>
                        </a:rPr>
                        <a:t>სიმსუქნის პრევალენტობა, რომელიც ეფუძნება ჯანმრთელობის მსოფლიო ორგანიზაციის ზრდის მრუდს, 7 წლამდე ასაკის ბავშვებში </a:t>
                      </a:r>
                      <a:r>
                        <a:rPr lang="en-US" sz="1600" kern="1200" dirty="0" smtClean="0">
                          <a:solidFill>
                            <a:schemeClr val="bg1"/>
                          </a:solidFill>
                          <a:effectLst/>
                          <a:latin typeface="+mn-lt"/>
                          <a:ea typeface="+mn-ea"/>
                          <a:cs typeface="+mn-cs"/>
                        </a:rPr>
                        <a:t>10.3%</a:t>
                      </a:r>
                      <a:r>
                        <a:rPr lang="ka-GE" sz="1600" kern="1200" dirty="0" smtClean="0">
                          <a:solidFill>
                            <a:schemeClr val="bg1"/>
                          </a:solidFill>
                          <a:effectLst/>
                          <a:latin typeface="+mn-lt"/>
                          <a:ea typeface="+mn-ea"/>
                          <a:cs typeface="+mn-cs"/>
                        </a:rPr>
                        <a:t> - გოგონებში და </a:t>
                      </a:r>
                      <a:r>
                        <a:rPr lang="en-US" sz="1600" kern="1200" dirty="0" smtClean="0">
                          <a:solidFill>
                            <a:schemeClr val="bg1"/>
                          </a:solidFill>
                          <a:effectLst/>
                          <a:latin typeface="+mn-lt"/>
                          <a:ea typeface="+mn-ea"/>
                          <a:cs typeface="+mn-cs"/>
                        </a:rPr>
                        <a:t>7.2% </a:t>
                      </a:r>
                      <a:r>
                        <a:rPr lang="ka-GE" sz="1600" kern="1200" dirty="0" smtClean="0">
                          <a:solidFill>
                            <a:schemeClr val="bg1"/>
                          </a:solidFill>
                          <a:effectLst/>
                          <a:latin typeface="+mn-lt"/>
                          <a:ea typeface="+mn-ea"/>
                          <a:cs typeface="+mn-cs"/>
                        </a:rPr>
                        <a:t>- ბიჭებში.</a:t>
                      </a:r>
                      <a:r>
                        <a:rPr lang="en-US" sz="1600" kern="1200" dirty="0" smtClean="0">
                          <a:solidFill>
                            <a:schemeClr val="bg1"/>
                          </a:solidFill>
                          <a:effectLst/>
                          <a:latin typeface="+mn-lt"/>
                          <a:ea typeface="+mn-ea"/>
                          <a:cs typeface="+mn-cs"/>
                        </a:rPr>
                        <a:t> </a:t>
                      </a:r>
                      <a:endParaRPr lang="ka-GE" sz="1600" kern="1200" dirty="0" smtClean="0">
                        <a:solidFill>
                          <a:schemeClr val="bg1"/>
                        </a:solidFill>
                        <a:effectLst/>
                        <a:latin typeface="+mn-lt"/>
                        <a:ea typeface="+mn-ea"/>
                        <a:cs typeface="+mn-cs"/>
                      </a:endParaRPr>
                    </a:p>
                  </a:txBody>
                  <a:tcPr marL="0" marR="0" marT="91440" marB="91440" anchor="ctr">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76" y="481675"/>
            <a:ext cx="2461067" cy="3180030"/>
          </a:xfrm>
          <a:prstGeom prst="rect">
            <a:avLst/>
          </a:prstGeom>
        </p:spPr>
      </p:pic>
    </p:spTree>
    <p:extLst>
      <p:ext uri="{BB962C8B-B14F-4D97-AF65-F5344CB8AC3E}">
        <p14:creationId xmlns:p14="http://schemas.microsoft.com/office/powerpoint/2010/main" val="2455614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შესავალი</a:t>
            </a:r>
            <a:endParaRPr lang="en-US" dirty="0"/>
          </a:p>
        </p:txBody>
      </p:sp>
      <p:sp>
        <p:nvSpPr>
          <p:cNvPr id="8" name="Content Placeholder 7"/>
          <p:cNvSpPr>
            <a:spLocks noGrp="1"/>
          </p:cNvSpPr>
          <p:nvPr>
            <p:ph idx="1"/>
          </p:nvPr>
        </p:nvSpPr>
        <p:spPr>
          <a:xfrm>
            <a:off x="168166" y="1623847"/>
            <a:ext cx="5999878" cy="5089341"/>
          </a:xfrm>
        </p:spPr>
        <p:txBody>
          <a:bodyPr/>
          <a:lstStyle/>
          <a:p>
            <a:pPr algn="just"/>
            <a:r>
              <a:rPr lang="ru-RU" sz="1400" dirty="0" smtClean="0">
                <a:latin typeface="Sylfaen" panose="010A0502050306030303" pitchFamily="18" charset="0"/>
              </a:rPr>
              <a:t> </a:t>
            </a:r>
            <a:r>
              <a:rPr lang="ka-GE" sz="1400" dirty="0">
                <a:latin typeface="Sylfaen" panose="010A0502050306030303" pitchFamily="18" charset="0"/>
              </a:rPr>
              <a:t>მთელს </a:t>
            </a:r>
            <a:r>
              <a:rPr lang="ka-GE" sz="1400" dirty="0" smtClean="0">
                <a:latin typeface="Sylfaen" panose="010A0502050306030303" pitchFamily="18" charset="0"/>
              </a:rPr>
              <a:t>მსოფლიოშ</a:t>
            </a:r>
            <a:r>
              <a:rPr lang="ka-GE" sz="1400" dirty="0">
                <a:latin typeface="Sylfaen" panose="010A0502050306030303" pitchFamily="18" charset="0"/>
              </a:rPr>
              <a:t>ი</a:t>
            </a:r>
            <a:r>
              <a:rPr lang="ru-RU" sz="1400" dirty="0" smtClean="0">
                <a:latin typeface="Sylfaen" panose="010A0502050306030303" pitchFamily="18" charset="0"/>
              </a:rPr>
              <a:t> </a:t>
            </a:r>
            <a:r>
              <a:rPr lang="ka-GE" sz="1400" dirty="0" smtClean="0">
                <a:latin typeface="Sylfaen" panose="010A0502050306030303" pitchFamily="18" charset="0"/>
              </a:rPr>
              <a:t>ბავშვთა </a:t>
            </a:r>
            <a:r>
              <a:rPr lang="ka-GE" sz="1400" dirty="0">
                <a:latin typeface="Sylfaen" panose="010A0502050306030303" pitchFamily="18" charset="0"/>
              </a:rPr>
              <a:t>სიმსუქნე არის </a:t>
            </a:r>
            <a:r>
              <a:rPr lang="ka-GE" sz="1400" dirty="0" smtClean="0">
                <a:latin typeface="Sylfaen" panose="010A0502050306030303" pitchFamily="18" charset="0"/>
              </a:rPr>
              <a:t>მნიშვნელოვანი, გლობალური ჯანმრთელობის  პრობლემა, რომელმაც შეიძლება შეაფერხოს სვლა მდგრადი განვითარების მიზნების (</a:t>
            </a:r>
            <a:r>
              <a:rPr lang="en-US" sz="1400" dirty="0" smtClean="0">
                <a:latin typeface="Sylfaen" panose="010A0502050306030303" pitchFamily="18" charset="0"/>
              </a:rPr>
              <a:t>SDG–</a:t>
            </a:r>
            <a:r>
              <a:rPr lang="ka-GE" sz="1400" dirty="0" smtClean="0">
                <a:latin typeface="Sylfaen" panose="010A0502050306030303" pitchFamily="18" charset="0"/>
              </a:rPr>
              <a:t>ს) </a:t>
            </a:r>
            <a:r>
              <a:rPr lang="ka-GE" sz="1400" dirty="0">
                <a:latin typeface="Sylfaen" panose="010A0502050306030303" pitchFamily="18" charset="0"/>
              </a:rPr>
              <a:t>მიღწევისკენ. </a:t>
            </a:r>
            <a:r>
              <a:rPr lang="ka-GE" sz="1400" dirty="0" smtClean="0">
                <a:latin typeface="Sylfaen" panose="010A0502050306030303" pitchFamily="18" charset="0"/>
              </a:rPr>
              <a:t>სიმსუქნის პრევენცია წარმოადგენს მნიშვნელოვან საზოგადოებრივი ჯანმრთელობის ინტერვენციას სიმსუქნის </a:t>
            </a:r>
            <a:r>
              <a:rPr lang="ka-GE" sz="1400" dirty="0">
                <a:latin typeface="Sylfaen" panose="010A0502050306030303" pitchFamily="18" charset="0"/>
              </a:rPr>
              <a:t>ეპიდემიის </a:t>
            </a:r>
            <a:r>
              <a:rPr lang="ka-GE" sz="1400" dirty="0" smtClean="0">
                <a:latin typeface="Sylfaen" panose="010A0502050306030303" pitchFamily="18" charset="0"/>
              </a:rPr>
              <a:t>შესაჩერებლად</a:t>
            </a:r>
            <a:r>
              <a:rPr lang="ka-GE" sz="1400" dirty="0">
                <a:latin typeface="Sylfaen" panose="010A0502050306030303" pitchFamily="18" charset="0"/>
              </a:rPr>
              <a:t>. არაჯანსაღი დიეტა, არასწორი კვება და </a:t>
            </a:r>
            <a:r>
              <a:rPr lang="ka-GE" sz="1400" dirty="0" smtClean="0">
                <a:latin typeface="Sylfaen" panose="010A0502050306030303" pitchFamily="18" charset="0"/>
              </a:rPr>
              <a:t>არა</a:t>
            </a:r>
            <a:r>
              <a:rPr lang="ka-GE" sz="1400" dirty="0" smtClean="0"/>
              <a:t>აქტიური </a:t>
            </a:r>
            <a:r>
              <a:rPr lang="en-US" sz="1400" dirty="0" smtClean="0">
                <a:latin typeface="Sylfaen" panose="010A0502050306030303" pitchFamily="18" charset="0"/>
              </a:rPr>
              <a:t> </a:t>
            </a:r>
            <a:r>
              <a:rPr lang="ka-GE" sz="1400" dirty="0">
                <a:latin typeface="Sylfaen" panose="010A0502050306030303" pitchFamily="18" charset="0"/>
              </a:rPr>
              <a:t>ცხოვრების წესი ბავშვების ჭარბი წონის მნიშვნელოვანი მიზეზებია.</a:t>
            </a:r>
            <a:endParaRPr lang="en-US" sz="1400" dirty="0">
              <a:latin typeface="Sylfaen" panose="010A0502050306030303" pitchFamily="18" charset="0"/>
            </a:endParaRPr>
          </a:p>
          <a:p>
            <a:pPr algn="just"/>
            <a:r>
              <a:rPr lang="ka-GE" sz="1400" dirty="0" smtClean="0">
                <a:latin typeface="Sylfaen" panose="010A0502050306030303" pitchFamily="18" charset="0"/>
              </a:rPr>
              <a:t>ბავშვთა </a:t>
            </a:r>
            <a:r>
              <a:rPr lang="ka-GE" sz="1400" dirty="0">
                <a:latin typeface="Sylfaen" panose="010A0502050306030303" pitchFamily="18" charset="0"/>
              </a:rPr>
              <a:t>სიმსუქნე არის მრავალფუნქციური დაავადება, რომელიც ასოცირებულია ჯანმრთელობის და სერიოზული სოციალური შედეგების ფართო სპექტრთან, მათ შორის </a:t>
            </a:r>
            <a:r>
              <a:rPr lang="ka-GE" sz="1400" dirty="0" smtClean="0">
                <a:latin typeface="Sylfaen" panose="010A0502050306030303" pitchFamily="18" charset="0"/>
              </a:rPr>
              <a:t>ნაადრევ ასაკში  </a:t>
            </a:r>
            <a:r>
              <a:rPr lang="ka-GE" sz="1400" dirty="0">
                <a:latin typeface="Sylfaen" panose="010A0502050306030303" pitchFamily="18" charset="0"/>
              </a:rPr>
              <a:t>სიკვდილის და ინვალიდობის მაღალი რისკის ჩათვლით.</a:t>
            </a:r>
            <a:endParaRPr lang="en-US" sz="1400" dirty="0">
              <a:latin typeface="Sylfaen" panose="010A0502050306030303" pitchFamily="18" charset="0"/>
            </a:endParaRPr>
          </a:p>
          <a:p>
            <a:pPr algn="just"/>
            <a:r>
              <a:rPr lang="en-US" sz="1400" dirty="0">
                <a:latin typeface="Sylfaen" panose="010A0502050306030303" pitchFamily="18" charset="0"/>
              </a:rPr>
              <a:t> </a:t>
            </a:r>
            <a:r>
              <a:rPr lang="ka-GE" sz="1400" dirty="0" smtClean="0">
                <a:latin typeface="Sylfaen" panose="010A0502050306030303" pitchFamily="18" charset="0"/>
              </a:rPr>
              <a:t>ბ</a:t>
            </a:r>
            <a:r>
              <a:rPr lang="ka-GE" sz="1400" dirty="0" smtClean="0"/>
              <a:t>ავშვებში </a:t>
            </a:r>
            <a:r>
              <a:rPr lang="ka-GE" sz="1400" dirty="0"/>
              <a:t>სიმსუქნე უკავშირდება დაუყოვნებლივი და გრძელვადიანი კარდიოვასკულარული, მეტაბოლური და ჯანმრთელობის სხვა უარყოფითი შედეგების განვითარებას</a:t>
            </a:r>
            <a:r>
              <a:rPr lang="ka-GE" sz="1400" dirty="0" smtClean="0"/>
              <a:t>.</a:t>
            </a:r>
          </a:p>
          <a:p>
            <a:pPr algn="just"/>
            <a:r>
              <a:rPr lang="ka-GE" sz="1400" dirty="0" smtClean="0"/>
              <a:t>ჭარბი </a:t>
            </a:r>
            <a:r>
              <a:rPr lang="ka-GE" sz="1400" dirty="0"/>
              <a:t>წონის მქონე ბავშვების </a:t>
            </a:r>
            <a:r>
              <a:rPr lang="ka-GE" sz="1400" dirty="0" smtClean="0"/>
              <a:t>შედარებისას, </a:t>
            </a:r>
            <a:r>
              <a:rPr lang="ka-GE" sz="1400" dirty="0"/>
              <a:t>განსაკუთრებით ჭარბ წონიან ბავშვებთან, ამ უკანასკნელებს აქვთ ბევრად უარესი კარდიო-მეტაბოლური რისკ-ფაქტორების პროფილი</a:t>
            </a:r>
            <a:r>
              <a:rPr lang="ka-GE" sz="1400" dirty="0" smtClean="0"/>
              <a:t>.</a:t>
            </a:r>
            <a:endParaRPr lang="en-US" sz="1400" dirty="0"/>
          </a:p>
        </p:txBody>
      </p:sp>
      <p:sp>
        <p:nvSpPr>
          <p:cNvPr id="9" name="Content Placeholder 8"/>
          <p:cNvSpPr>
            <a:spLocks noGrp="1"/>
          </p:cNvSpPr>
          <p:nvPr>
            <p:ph idx="10"/>
          </p:nvPr>
        </p:nvSpPr>
        <p:spPr>
          <a:xfrm>
            <a:off x="6589648" y="2669629"/>
            <a:ext cx="2332892" cy="2883274"/>
          </a:xfrm>
        </p:spPr>
        <p:txBody>
          <a:bodyPr/>
          <a:lstStyle/>
          <a:p>
            <a:pPr>
              <a:lnSpc>
                <a:spcPct val="113000"/>
              </a:lnSpc>
            </a:pPr>
            <a:r>
              <a:rPr lang="ka-GE" sz="2000" b="1" i="1" kern="100" dirty="0" smtClean="0">
                <a:solidFill>
                  <a:srgbClr val="E11156"/>
                </a:solidFill>
                <a:latin typeface="Sylfaen" panose="010A0502050306030303" pitchFamily="18" charset="0"/>
                <a:cs typeface="+mn-cs"/>
              </a:rPr>
              <a:t>ეს არის პირველი კვლევა, </a:t>
            </a:r>
            <a:r>
              <a:rPr lang="ka-GE" sz="2000" b="1" i="1" kern="100" dirty="0">
                <a:solidFill>
                  <a:srgbClr val="E11156"/>
                </a:solidFill>
                <a:latin typeface="Sylfaen" panose="010A0502050306030303" pitchFamily="18" charset="0"/>
                <a:cs typeface="+mn-cs"/>
              </a:rPr>
              <a:t>რომელიც </a:t>
            </a:r>
            <a:r>
              <a:rPr lang="ka-GE" sz="2000" b="1" i="1" kern="100" dirty="0" smtClean="0">
                <a:solidFill>
                  <a:srgbClr val="E11156"/>
                </a:solidFill>
                <a:latin typeface="Sylfaen" panose="010A0502050306030303" pitchFamily="18" charset="0"/>
                <a:cs typeface="+mn-cs"/>
              </a:rPr>
              <a:t>შეისწავლის </a:t>
            </a:r>
            <a:r>
              <a:rPr lang="ka-GE" sz="2000" b="1" i="1" kern="100" dirty="0">
                <a:solidFill>
                  <a:srgbClr val="E11156"/>
                </a:solidFill>
                <a:latin typeface="Sylfaen" panose="010A0502050306030303" pitchFamily="18" charset="0"/>
                <a:cs typeface="+mn-cs"/>
              </a:rPr>
              <a:t>ჭარბი </a:t>
            </a:r>
            <a:r>
              <a:rPr lang="ka-GE" sz="2000" b="1" i="1" kern="100" dirty="0" smtClean="0">
                <a:solidFill>
                  <a:srgbClr val="E11156"/>
                </a:solidFill>
                <a:latin typeface="Sylfaen" panose="010A0502050306030303" pitchFamily="18" charset="0"/>
                <a:cs typeface="+mn-cs"/>
              </a:rPr>
              <a:t>წონის პრევალენტობას სკოლის </a:t>
            </a:r>
            <a:r>
              <a:rPr lang="ka-GE" sz="2000" b="1" i="1" kern="100" dirty="0">
                <a:solidFill>
                  <a:srgbClr val="E11156"/>
                </a:solidFill>
                <a:latin typeface="Sylfaen" panose="010A0502050306030303" pitchFamily="18" charset="0"/>
                <a:cs typeface="+mn-cs"/>
              </a:rPr>
              <a:t>ასაკის </a:t>
            </a:r>
            <a:r>
              <a:rPr lang="ka-GE" sz="2000" b="1" i="1" kern="100" dirty="0" smtClean="0">
                <a:solidFill>
                  <a:srgbClr val="E11156"/>
                </a:solidFill>
                <a:latin typeface="Sylfaen" panose="010A0502050306030303" pitchFamily="18" charset="0"/>
                <a:cs typeface="+mn-cs"/>
              </a:rPr>
              <a:t>ბავშვთა შორის  საქართველოში</a:t>
            </a:r>
            <a:endParaRPr lang="en-US" sz="2000" b="1" i="1" kern="100" dirty="0">
              <a:solidFill>
                <a:srgbClr val="E11156"/>
              </a:solidFill>
              <a:latin typeface="Sylfaen" panose="010A0502050306030303" pitchFamily="18" charset="0"/>
              <a:cs typeface="+mn-cs"/>
            </a:endParaRPr>
          </a:p>
        </p:txBody>
      </p:sp>
      <p:cxnSp>
        <p:nvCxnSpPr>
          <p:cNvPr id="5" name="Straight Connector 4">
            <a:extLst>
              <a:ext uri="{FF2B5EF4-FFF2-40B4-BE49-F238E27FC236}">
                <a16:creationId xmlns="" xmlns:a16="http://schemas.microsoft.com/office/drawing/2014/main" id="{D0E3E0E3-2B1F-42C9-96AA-4AD0228B7E30}"/>
              </a:ext>
            </a:extLst>
          </p:cNvPr>
          <p:cNvCxnSpPr/>
          <p:nvPr/>
        </p:nvCxnSpPr>
        <p:spPr>
          <a:xfrm>
            <a:off x="457200" y="460057"/>
            <a:ext cx="318205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B71EC57-0F31-4CAE-9A1F-BB167241D3EF}"/>
              </a:ext>
            </a:extLst>
          </p:cNvPr>
          <p:cNvCxnSpPr/>
          <p:nvPr/>
        </p:nvCxnSpPr>
        <p:spPr>
          <a:xfrm>
            <a:off x="3829078" y="460057"/>
            <a:ext cx="4857722" cy="0"/>
          </a:xfrm>
          <a:prstGeom prst="line">
            <a:avLst/>
          </a:prstGeom>
          <a:ln w="12700">
            <a:solidFill>
              <a:srgbClr val="E11156"/>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102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1AFE324E-86CD-4092-8C48-CD389F2508D0}"/>
              </a:ext>
            </a:extLst>
          </p:cNvPr>
          <p:cNvGrpSpPr/>
          <p:nvPr/>
        </p:nvGrpSpPr>
        <p:grpSpPr>
          <a:xfrm>
            <a:off x="3816350" y="3289"/>
            <a:ext cx="5327650" cy="6879102"/>
            <a:chOff x="3816351" y="-6580"/>
            <a:chExt cx="5327650" cy="6879102"/>
          </a:xfrm>
        </p:grpSpPr>
        <p:sp>
          <p:nvSpPr>
            <p:cNvPr id="4" name="Rectangle 3">
              <a:extLst>
                <a:ext uri="{FF2B5EF4-FFF2-40B4-BE49-F238E27FC236}">
                  <a16:creationId xmlns:a16="http://schemas.microsoft.com/office/drawing/2014/main" xmlns="" id="{B76CC1FD-57AF-4D32-8A73-811B7DD57452}"/>
                </a:ext>
              </a:extLst>
            </p:cNvPr>
            <p:cNvSpPr/>
            <p:nvPr/>
          </p:nvSpPr>
          <p:spPr>
            <a:xfrm>
              <a:off x="3816351" y="-6580"/>
              <a:ext cx="5327650" cy="1152000"/>
            </a:xfrm>
            <a:prstGeom prst="rect">
              <a:avLst/>
            </a:prstGeom>
            <a:solidFill>
              <a:srgbClr val="E11156"/>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1" name="Rectangle 10">
              <a:extLst>
                <a:ext uri="{FF2B5EF4-FFF2-40B4-BE49-F238E27FC236}">
                  <a16:creationId xmlns:a16="http://schemas.microsoft.com/office/drawing/2014/main" xmlns="" id="{3E3540B0-3FCC-46E4-8207-030B1AA27DBA}"/>
                </a:ext>
              </a:extLst>
            </p:cNvPr>
            <p:cNvSpPr/>
            <p:nvPr/>
          </p:nvSpPr>
          <p:spPr>
            <a:xfrm>
              <a:off x="3816351" y="1218354"/>
              <a:ext cx="5327650" cy="1072486"/>
            </a:xfrm>
            <a:prstGeom prst="rect">
              <a:avLst/>
            </a:prstGeom>
            <a:solidFill>
              <a:schemeClr val="accent4"/>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3" name="Rectangle 12">
              <a:extLst>
                <a:ext uri="{FF2B5EF4-FFF2-40B4-BE49-F238E27FC236}">
                  <a16:creationId xmlns:a16="http://schemas.microsoft.com/office/drawing/2014/main" xmlns="" id="{68BBF95C-E72F-476B-B1BA-5713F067DDB1}"/>
                </a:ext>
              </a:extLst>
            </p:cNvPr>
            <p:cNvSpPr/>
            <p:nvPr/>
          </p:nvSpPr>
          <p:spPr>
            <a:xfrm>
              <a:off x="3816351" y="2284260"/>
              <a:ext cx="5327650" cy="1152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4" name="Rectangle 13">
              <a:extLst>
                <a:ext uri="{FF2B5EF4-FFF2-40B4-BE49-F238E27FC236}">
                  <a16:creationId xmlns:a16="http://schemas.microsoft.com/office/drawing/2014/main" xmlns="" id="{1989FDFB-3F25-4934-90F2-D01D2177DC88}"/>
                </a:ext>
              </a:extLst>
            </p:cNvPr>
            <p:cNvSpPr/>
            <p:nvPr/>
          </p:nvSpPr>
          <p:spPr>
            <a:xfrm>
              <a:off x="3816351" y="3429680"/>
              <a:ext cx="5327650" cy="1152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5" name="Rectangle 14">
              <a:extLst>
                <a:ext uri="{FF2B5EF4-FFF2-40B4-BE49-F238E27FC236}">
                  <a16:creationId xmlns:a16="http://schemas.microsoft.com/office/drawing/2014/main" xmlns="" id="{9D9B6C3A-0594-48C7-A1C4-C1BE4DB615B1}"/>
                </a:ext>
              </a:extLst>
            </p:cNvPr>
            <p:cNvSpPr/>
            <p:nvPr/>
          </p:nvSpPr>
          <p:spPr>
            <a:xfrm>
              <a:off x="3816351" y="5720522"/>
              <a:ext cx="5327650" cy="1152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sp>
          <p:nvSpPr>
            <p:cNvPr id="16" name="Rectangle 15">
              <a:extLst>
                <a:ext uri="{FF2B5EF4-FFF2-40B4-BE49-F238E27FC236}">
                  <a16:creationId xmlns:a16="http://schemas.microsoft.com/office/drawing/2014/main" xmlns="" id="{BDFEB57A-7513-4218-8A2C-B4D97C2E612C}"/>
                </a:ext>
              </a:extLst>
            </p:cNvPr>
            <p:cNvSpPr/>
            <p:nvPr/>
          </p:nvSpPr>
          <p:spPr>
            <a:xfrm>
              <a:off x="3816351" y="4575100"/>
              <a:ext cx="5327650" cy="1152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GB" b="1" dirty="0">
                <a:solidFill>
                  <a:schemeClr val="tx2"/>
                </a:solidFill>
                <a:latin typeface="+mj-lt"/>
              </a:endParaRPr>
            </a:p>
          </p:txBody>
        </p:sp>
      </p:grpSp>
      <p:sp>
        <p:nvSpPr>
          <p:cNvPr id="3" name="Title 2">
            <a:extLst>
              <a:ext uri="{FF2B5EF4-FFF2-40B4-BE49-F238E27FC236}">
                <a16:creationId xmlns:a16="http://schemas.microsoft.com/office/drawing/2014/main" xmlns="" id="{FC2EAEEE-250F-42AF-9DA3-4B063FCAAA05}"/>
              </a:ext>
            </a:extLst>
          </p:cNvPr>
          <p:cNvSpPr>
            <a:spLocks noGrp="1"/>
          </p:cNvSpPr>
          <p:nvPr>
            <p:ph type="title" idx="4294967295"/>
          </p:nvPr>
        </p:nvSpPr>
        <p:spPr>
          <a:xfrm>
            <a:off x="395288" y="243099"/>
            <a:ext cx="4229100" cy="525462"/>
          </a:xfrm>
        </p:spPr>
        <p:txBody>
          <a:bodyPr/>
          <a:lstStyle/>
          <a:p>
            <a:r>
              <a:rPr lang="ka-GE" sz="3600" dirty="0" smtClean="0"/>
              <a:t>დასკვნა</a:t>
            </a:r>
            <a:endParaRPr lang="en-GB" sz="3600" dirty="0"/>
          </a:p>
        </p:txBody>
      </p:sp>
      <p:sp>
        <p:nvSpPr>
          <p:cNvPr id="5" name="Rectangle 4">
            <a:extLst>
              <a:ext uri="{FF2B5EF4-FFF2-40B4-BE49-F238E27FC236}">
                <a16:creationId xmlns:a16="http://schemas.microsoft.com/office/drawing/2014/main" xmlns="" id="{6D92432C-CFBC-48FC-850A-B4F7E7C83F2F}"/>
              </a:ext>
            </a:extLst>
          </p:cNvPr>
          <p:cNvSpPr/>
          <p:nvPr/>
        </p:nvSpPr>
        <p:spPr>
          <a:xfrm>
            <a:off x="4130566" y="304520"/>
            <a:ext cx="356885" cy="523220"/>
          </a:xfrm>
          <a:prstGeom prst="rect">
            <a:avLst/>
          </a:prstGeom>
        </p:spPr>
        <p:txBody>
          <a:bodyPr wrap="square">
            <a:spAutoFit/>
          </a:bodyPr>
          <a:lstStyle/>
          <a:p>
            <a:r>
              <a:rPr lang="en-US" sz="2800" b="1" dirty="0">
                <a:solidFill>
                  <a:schemeClr val="bg1"/>
                </a:solidFill>
              </a:rPr>
              <a:t>1</a:t>
            </a:r>
            <a:endParaRPr lang="en-GB" sz="2800" dirty="0">
              <a:solidFill>
                <a:schemeClr val="bg1"/>
              </a:solidFill>
            </a:endParaRPr>
          </a:p>
        </p:txBody>
      </p:sp>
      <p:sp>
        <p:nvSpPr>
          <p:cNvPr id="17" name="Rectangle 16">
            <a:extLst>
              <a:ext uri="{FF2B5EF4-FFF2-40B4-BE49-F238E27FC236}">
                <a16:creationId xmlns:a16="http://schemas.microsoft.com/office/drawing/2014/main" xmlns="" id="{CFA0E534-63E6-45F2-96CB-AF5F124FF3A7}"/>
              </a:ext>
            </a:extLst>
          </p:cNvPr>
          <p:cNvSpPr/>
          <p:nvPr/>
        </p:nvSpPr>
        <p:spPr>
          <a:xfrm>
            <a:off x="4297661" y="1456520"/>
            <a:ext cx="385042" cy="523220"/>
          </a:xfrm>
          <a:prstGeom prst="rect">
            <a:avLst/>
          </a:prstGeom>
        </p:spPr>
        <p:txBody>
          <a:bodyPr wrap="none">
            <a:spAutoFit/>
          </a:bodyPr>
          <a:lstStyle/>
          <a:p>
            <a:r>
              <a:rPr lang="en-US" sz="2800" b="1" dirty="0">
                <a:solidFill>
                  <a:schemeClr val="bg1"/>
                </a:solidFill>
              </a:rPr>
              <a:t>2</a:t>
            </a:r>
            <a:endParaRPr lang="en-GB" sz="2800" dirty="0">
              <a:solidFill>
                <a:schemeClr val="bg1"/>
              </a:solidFill>
            </a:endParaRPr>
          </a:p>
        </p:txBody>
      </p:sp>
      <p:sp>
        <p:nvSpPr>
          <p:cNvPr id="18" name="Rectangle 17">
            <a:extLst>
              <a:ext uri="{FF2B5EF4-FFF2-40B4-BE49-F238E27FC236}">
                <a16:creationId xmlns:a16="http://schemas.microsoft.com/office/drawing/2014/main" xmlns="" id="{7E136076-945C-4F87-B004-DBCB2BA386DE}"/>
              </a:ext>
            </a:extLst>
          </p:cNvPr>
          <p:cNvSpPr/>
          <p:nvPr/>
        </p:nvSpPr>
        <p:spPr>
          <a:xfrm>
            <a:off x="4267629" y="2598650"/>
            <a:ext cx="385042" cy="523220"/>
          </a:xfrm>
          <a:prstGeom prst="rect">
            <a:avLst/>
          </a:prstGeom>
        </p:spPr>
        <p:txBody>
          <a:bodyPr wrap="none">
            <a:spAutoFit/>
          </a:bodyPr>
          <a:lstStyle/>
          <a:p>
            <a:r>
              <a:rPr lang="en-US" sz="2800" b="1" dirty="0">
                <a:solidFill>
                  <a:schemeClr val="bg1"/>
                </a:solidFill>
              </a:rPr>
              <a:t>3</a:t>
            </a:r>
            <a:endParaRPr lang="en-GB" sz="2800" dirty="0">
              <a:solidFill>
                <a:schemeClr val="bg1"/>
              </a:solidFill>
            </a:endParaRPr>
          </a:p>
        </p:txBody>
      </p:sp>
      <p:sp>
        <p:nvSpPr>
          <p:cNvPr id="19" name="Rectangle 18">
            <a:extLst>
              <a:ext uri="{FF2B5EF4-FFF2-40B4-BE49-F238E27FC236}">
                <a16:creationId xmlns:a16="http://schemas.microsoft.com/office/drawing/2014/main" xmlns="" id="{16BF5D03-C5F8-42EB-8EE1-DF5EBBBE06B3}"/>
              </a:ext>
            </a:extLst>
          </p:cNvPr>
          <p:cNvSpPr/>
          <p:nvPr/>
        </p:nvSpPr>
        <p:spPr>
          <a:xfrm>
            <a:off x="4296305" y="3740780"/>
            <a:ext cx="385042" cy="523220"/>
          </a:xfrm>
          <a:prstGeom prst="rect">
            <a:avLst/>
          </a:prstGeom>
        </p:spPr>
        <p:txBody>
          <a:bodyPr wrap="none">
            <a:spAutoFit/>
          </a:bodyPr>
          <a:lstStyle/>
          <a:p>
            <a:r>
              <a:rPr lang="en-US" sz="2800" b="1" dirty="0">
                <a:solidFill>
                  <a:schemeClr val="bg1"/>
                </a:solidFill>
              </a:rPr>
              <a:t>4</a:t>
            </a:r>
            <a:endParaRPr lang="en-GB" sz="2800" dirty="0">
              <a:solidFill>
                <a:schemeClr val="bg1"/>
              </a:solidFill>
            </a:endParaRPr>
          </a:p>
        </p:txBody>
      </p:sp>
      <p:sp>
        <p:nvSpPr>
          <p:cNvPr id="20" name="Rectangle 19">
            <a:extLst>
              <a:ext uri="{FF2B5EF4-FFF2-40B4-BE49-F238E27FC236}">
                <a16:creationId xmlns:a16="http://schemas.microsoft.com/office/drawing/2014/main" xmlns="" id="{F130510D-09AA-44A5-9662-547F8DA8F731}"/>
              </a:ext>
            </a:extLst>
          </p:cNvPr>
          <p:cNvSpPr/>
          <p:nvPr/>
        </p:nvSpPr>
        <p:spPr>
          <a:xfrm>
            <a:off x="4296305" y="4892780"/>
            <a:ext cx="385042" cy="523220"/>
          </a:xfrm>
          <a:prstGeom prst="rect">
            <a:avLst/>
          </a:prstGeom>
        </p:spPr>
        <p:txBody>
          <a:bodyPr wrap="none">
            <a:spAutoFit/>
          </a:bodyPr>
          <a:lstStyle/>
          <a:p>
            <a:r>
              <a:rPr lang="en-US" sz="2800" b="1" dirty="0">
                <a:solidFill>
                  <a:schemeClr val="bg1"/>
                </a:solidFill>
              </a:rPr>
              <a:t>5</a:t>
            </a:r>
            <a:endParaRPr lang="en-GB" sz="2800" dirty="0">
              <a:solidFill>
                <a:schemeClr val="bg1"/>
              </a:solidFill>
            </a:endParaRPr>
          </a:p>
        </p:txBody>
      </p:sp>
      <p:sp>
        <p:nvSpPr>
          <p:cNvPr id="21" name="Content Placeholder 3">
            <a:extLst>
              <a:ext uri="{FF2B5EF4-FFF2-40B4-BE49-F238E27FC236}">
                <a16:creationId xmlns:a16="http://schemas.microsoft.com/office/drawing/2014/main" xmlns="" id="{403B1A07-D559-4F39-8C3D-10FE8819763E}"/>
              </a:ext>
            </a:extLst>
          </p:cNvPr>
          <p:cNvSpPr txBox="1">
            <a:spLocks/>
          </p:cNvSpPr>
          <p:nvPr/>
        </p:nvSpPr>
        <p:spPr>
          <a:xfrm>
            <a:off x="4845269" y="208345"/>
            <a:ext cx="4205223" cy="594457"/>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r>
              <a:rPr lang="ka-GE" sz="1050" dirty="0" smtClean="0"/>
              <a:t>ჩატარებული </a:t>
            </a:r>
            <a:r>
              <a:rPr lang="ka-GE" sz="1050" dirty="0"/>
              <a:t>კვლევის თანახმად, ყოველი მეხუთე მეორე კლასის მოსწავლე იყო მსუქანი და ან ჭარბი წონის მქონე. ჯანმრთელობის შესაძლო რისკების გათვალისწინებით, მსუქანი და ჭარბი წონის მქონე ბავშვების პროცენტული მაჩვენებელი მნიშვნელოვანია და შესაბამისად </a:t>
            </a:r>
            <a:r>
              <a:rPr lang="ka-GE" sz="1050" dirty="0" smtClean="0"/>
              <a:t>შეშფოთების </a:t>
            </a:r>
            <a:r>
              <a:rPr lang="ka-GE" sz="1050" dirty="0"/>
              <a:t>გარკვეულ მიზეზს წარმოადგენს</a:t>
            </a:r>
            <a:r>
              <a:rPr lang="ka-GE" sz="1200" dirty="0"/>
              <a:t>.</a:t>
            </a:r>
            <a:endParaRPr lang="en-US" sz="1200" dirty="0"/>
          </a:p>
        </p:txBody>
      </p:sp>
      <p:sp>
        <p:nvSpPr>
          <p:cNvPr id="22" name="object 11">
            <a:extLst>
              <a:ext uri="{FF2B5EF4-FFF2-40B4-BE49-F238E27FC236}">
                <a16:creationId xmlns:a16="http://schemas.microsoft.com/office/drawing/2014/main" xmlns="" id="{54F817E0-B97A-438A-B120-EEE4B9F3DE03}"/>
              </a:ext>
            </a:extLst>
          </p:cNvPr>
          <p:cNvSpPr/>
          <p:nvPr/>
        </p:nvSpPr>
        <p:spPr>
          <a:xfrm>
            <a:off x="4734675" y="223520"/>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24" name="Content Placeholder 3">
            <a:extLst>
              <a:ext uri="{FF2B5EF4-FFF2-40B4-BE49-F238E27FC236}">
                <a16:creationId xmlns:a16="http://schemas.microsoft.com/office/drawing/2014/main" xmlns="" id="{78C06FBE-67FF-4397-8972-E53BBE0248FF}"/>
              </a:ext>
            </a:extLst>
          </p:cNvPr>
          <p:cNvSpPr txBox="1">
            <a:spLocks/>
          </p:cNvSpPr>
          <p:nvPr/>
        </p:nvSpPr>
        <p:spPr>
          <a:xfrm>
            <a:off x="5260489" y="1322729"/>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r>
              <a:rPr lang="ka-GE" sz="1200" dirty="0" smtClean="0">
                <a:solidFill>
                  <a:schemeClr val="bg1"/>
                </a:solidFill>
                <a:latin typeface="Sylfaen" panose="010A0502050306030303" pitchFamily="18" charset="0"/>
              </a:rPr>
              <a:t>ჭარბი </a:t>
            </a:r>
            <a:r>
              <a:rPr lang="ka-GE" sz="1200" dirty="0">
                <a:solidFill>
                  <a:schemeClr val="bg1"/>
                </a:solidFill>
                <a:latin typeface="Sylfaen" panose="010A0502050306030303" pitchFamily="18" charset="0"/>
              </a:rPr>
              <a:t>წონის ძირითადი მიზეზებია, არასწორი ფიზიკური ვარჯიშები, არაბალანსირებული კვება.</a:t>
            </a:r>
            <a:endParaRPr lang="en-US" sz="1200" dirty="0">
              <a:solidFill>
                <a:schemeClr val="bg1"/>
              </a:solidFill>
            </a:endParaRPr>
          </a:p>
        </p:txBody>
      </p:sp>
      <p:sp>
        <p:nvSpPr>
          <p:cNvPr id="25" name="object 11">
            <a:extLst>
              <a:ext uri="{FF2B5EF4-FFF2-40B4-BE49-F238E27FC236}">
                <a16:creationId xmlns:a16="http://schemas.microsoft.com/office/drawing/2014/main" xmlns="" id="{C684EF7B-87B1-499B-B3B0-5DCC44342443}"/>
              </a:ext>
            </a:extLst>
          </p:cNvPr>
          <p:cNvSpPr/>
          <p:nvPr/>
        </p:nvSpPr>
        <p:spPr>
          <a:xfrm>
            <a:off x="4933123" y="1376273"/>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0" name="Content Placeholder 3">
            <a:extLst>
              <a:ext uri="{FF2B5EF4-FFF2-40B4-BE49-F238E27FC236}">
                <a16:creationId xmlns:a16="http://schemas.microsoft.com/office/drawing/2014/main" xmlns="" id="{BADD88CD-18A1-4861-90A5-4D054F5CBB84}"/>
              </a:ext>
            </a:extLst>
          </p:cNvPr>
          <p:cNvSpPr txBox="1">
            <a:spLocks/>
          </p:cNvSpPr>
          <p:nvPr/>
        </p:nvSpPr>
        <p:spPr>
          <a:xfrm>
            <a:off x="5251068" y="2434325"/>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sz="1200" dirty="0">
              <a:solidFill>
                <a:schemeClr val="bg1"/>
              </a:solidFill>
              <a:latin typeface="Sylfaen" panose="010A0502050306030303" pitchFamily="18" charset="0"/>
            </a:endParaRPr>
          </a:p>
        </p:txBody>
      </p:sp>
      <p:sp>
        <p:nvSpPr>
          <p:cNvPr id="31" name="object 11">
            <a:extLst>
              <a:ext uri="{FF2B5EF4-FFF2-40B4-BE49-F238E27FC236}">
                <a16:creationId xmlns:a16="http://schemas.microsoft.com/office/drawing/2014/main" xmlns="" id="{B5883086-1A2E-4239-8A41-6326AA621949}"/>
              </a:ext>
            </a:extLst>
          </p:cNvPr>
          <p:cNvSpPr/>
          <p:nvPr/>
        </p:nvSpPr>
        <p:spPr>
          <a:xfrm>
            <a:off x="4929309" y="2509628"/>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2" name="Content Placeholder 3">
            <a:extLst>
              <a:ext uri="{FF2B5EF4-FFF2-40B4-BE49-F238E27FC236}">
                <a16:creationId xmlns:a16="http://schemas.microsoft.com/office/drawing/2014/main" xmlns="" id="{11DA5080-D145-4A64-BDC0-96A43FE1CCC0}"/>
              </a:ext>
            </a:extLst>
          </p:cNvPr>
          <p:cNvSpPr txBox="1">
            <a:spLocks/>
          </p:cNvSpPr>
          <p:nvPr/>
        </p:nvSpPr>
        <p:spPr>
          <a:xfrm>
            <a:off x="5254882" y="3616964"/>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lvl="3">
              <a:lnSpc>
                <a:spcPct val="100000"/>
              </a:lnSpc>
              <a:spcBef>
                <a:spcPts val="0"/>
              </a:spcBef>
              <a:spcAft>
                <a:spcPts val="0"/>
              </a:spcAft>
            </a:pPr>
            <a:endParaRPr lang="en-US" dirty="0">
              <a:solidFill>
                <a:schemeClr val="bg1"/>
              </a:solidFill>
            </a:endParaRPr>
          </a:p>
        </p:txBody>
      </p:sp>
      <p:sp>
        <p:nvSpPr>
          <p:cNvPr id="33" name="object 11">
            <a:extLst>
              <a:ext uri="{FF2B5EF4-FFF2-40B4-BE49-F238E27FC236}">
                <a16:creationId xmlns:a16="http://schemas.microsoft.com/office/drawing/2014/main" xmlns="" id="{F2FB4CC1-D012-4A6B-90A0-ADC82457BF2D}"/>
              </a:ext>
            </a:extLst>
          </p:cNvPr>
          <p:cNvSpPr/>
          <p:nvPr/>
        </p:nvSpPr>
        <p:spPr>
          <a:xfrm>
            <a:off x="4933123" y="3692267"/>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4" name="Content Placeholder 3">
            <a:extLst>
              <a:ext uri="{FF2B5EF4-FFF2-40B4-BE49-F238E27FC236}">
                <a16:creationId xmlns:a16="http://schemas.microsoft.com/office/drawing/2014/main" xmlns="" id="{AEC2176E-0D3F-4F52-BD3B-77169993AEEE}"/>
              </a:ext>
            </a:extLst>
          </p:cNvPr>
          <p:cNvSpPr txBox="1">
            <a:spLocks/>
          </p:cNvSpPr>
          <p:nvPr/>
        </p:nvSpPr>
        <p:spPr>
          <a:xfrm>
            <a:off x="5145636" y="4795249"/>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gn="just"/>
            <a:endParaRPr lang="en-US" sz="1200" dirty="0">
              <a:solidFill>
                <a:schemeClr val="bg1"/>
              </a:solidFill>
              <a:latin typeface="Sylfaen" panose="010A0502050306030303" pitchFamily="18" charset="0"/>
            </a:endParaRPr>
          </a:p>
        </p:txBody>
      </p:sp>
      <p:sp>
        <p:nvSpPr>
          <p:cNvPr id="35" name="object 11">
            <a:extLst>
              <a:ext uri="{FF2B5EF4-FFF2-40B4-BE49-F238E27FC236}">
                <a16:creationId xmlns:a16="http://schemas.microsoft.com/office/drawing/2014/main" xmlns="" id="{5E0A79EC-8080-4F3E-A348-A87B8FEA02BD}"/>
              </a:ext>
            </a:extLst>
          </p:cNvPr>
          <p:cNvSpPr/>
          <p:nvPr/>
        </p:nvSpPr>
        <p:spPr>
          <a:xfrm>
            <a:off x="4929309" y="4818348"/>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36" name="Content Placeholder 3">
            <a:extLst>
              <a:ext uri="{FF2B5EF4-FFF2-40B4-BE49-F238E27FC236}">
                <a16:creationId xmlns:a16="http://schemas.microsoft.com/office/drawing/2014/main" xmlns="" id="{84CCC3D6-03F4-4143-9349-EC54E2123F7F}"/>
              </a:ext>
            </a:extLst>
          </p:cNvPr>
          <p:cNvSpPr txBox="1">
            <a:spLocks/>
          </p:cNvSpPr>
          <p:nvPr/>
        </p:nvSpPr>
        <p:spPr>
          <a:xfrm>
            <a:off x="126125" y="1376274"/>
            <a:ext cx="3403250" cy="5143650"/>
          </a:xfrm>
          <a:prstGeom prst="rect">
            <a:avLst/>
          </a:prstGeom>
        </p:spPr>
        <p:txBody>
          <a:bodyPr anchor="t"/>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pPr>
              <a:lnSpc>
                <a:spcPct val="100000"/>
              </a:lnSpc>
              <a:spcBef>
                <a:spcPts val="0"/>
              </a:spcBef>
              <a:spcAft>
                <a:spcPts val="0"/>
              </a:spcAft>
            </a:pPr>
            <a:r>
              <a:rPr lang="ka-GE" sz="1200" dirty="0">
                <a:solidFill>
                  <a:schemeClr val="tx1"/>
                </a:solidFill>
                <a:latin typeface="Sylfaen" panose="010A0502050306030303" pitchFamily="18" charset="0"/>
              </a:rPr>
              <a:t>საზოგადოებრივი ჯანმრთელობის თვალსაზრისით, ბავშვთა სიმსუქნე აღმოჩნდა სერიოზული პრობლემა საქართველოში, ისევე როგორც სხვა ევროპის ქვეყნებში.</a:t>
            </a:r>
            <a:endParaRPr lang="en-US" sz="1200" dirty="0" smtClean="0">
              <a:solidFill>
                <a:schemeClr val="tx1"/>
              </a:solidFill>
              <a:latin typeface="Sylfaen" panose="010A0502050306030303" pitchFamily="18" charset="0"/>
            </a:endParaRPr>
          </a:p>
          <a:p>
            <a:r>
              <a:rPr lang="ka-GE" sz="1200" dirty="0"/>
              <a:t>ჭარბი წონა ზრდის სიმსუქნის განვითარების და ჯანმრთელობის სხვა პრობლემების (მე-2 ტიპის დიაბეტის, გულ-სისხლძარღვთა სისტემის დაავადებების) </a:t>
            </a:r>
            <a:r>
              <a:rPr lang="ka-GE" sz="1200" dirty="0" smtClean="0"/>
              <a:t>დიდ </a:t>
            </a:r>
            <a:r>
              <a:rPr lang="ka-GE" sz="1200" dirty="0"/>
              <a:t>რისკს უკვე მოზრდილ ასაკში</a:t>
            </a:r>
            <a:endParaRPr lang="en-US" sz="1200" dirty="0"/>
          </a:p>
          <a:p>
            <a:pPr>
              <a:lnSpc>
                <a:spcPct val="100000"/>
              </a:lnSpc>
              <a:spcBef>
                <a:spcPts val="0"/>
              </a:spcBef>
              <a:spcAft>
                <a:spcPts val="0"/>
              </a:spcAft>
            </a:pPr>
            <a:endParaRPr lang="en-US" sz="1200" dirty="0">
              <a:solidFill>
                <a:schemeClr val="tx1"/>
              </a:solidFill>
              <a:latin typeface="Sylfaen" panose="010A0502050306030303" pitchFamily="18" charset="0"/>
            </a:endParaRPr>
          </a:p>
        </p:txBody>
      </p:sp>
      <p:sp>
        <p:nvSpPr>
          <p:cNvPr id="39" name="Content Placeholder 3">
            <a:extLst>
              <a:ext uri="{FF2B5EF4-FFF2-40B4-BE49-F238E27FC236}">
                <a16:creationId xmlns:a16="http://schemas.microsoft.com/office/drawing/2014/main" xmlns="" id="{2DBE4911-E4F7-48D8-8B07-5150578D3D20}"/>
              </a:ext>
            </a:extLst>
          </p:cNvPr>
          <p:cNvSpPr txBox="1">
            <a:spLocks/>
          </p:cNvSpPr>
          <p:nvPr/>
        </p:nvSpPr>
        <p:spPr>
          <a:xfrm>
            <a:off x="5251068" y="3597623"/>
            <a:ext cx="3711388" cy="799401"/>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dirty="0">
              <a:solidFill>
                <a:schemeClr val="bg1"/>
              </a:solidFill>
            </a:endParaRPr>
          </a:p>
        </p:txBody>
      </p:sp>
      <p:sp>
        <p:nvSpPr>
          <p:cNvPr id="40" name="Rectangle 39">
            <a:extLst>
              <a:ext uri="{FF2B5EF4-FFF2-40B4-BE49-F238E27FC236}">
                <a16:creationId xmlns:a16="http://schemas.microsoft.com/office/drawing/2014/main" xmlns="" id="{875A1DE7-7C7A-4CE2-8AEA-72D3B5C53083}"/>
              </a:ext>
            </a:extLst>
          </p:cNvPr>
          <p:cNvSpPr/>
          <p:nvPr/>
        </p:nvSpPr>
        <p:spPr>
          <a:xfrm>
            <a:off x="4297661" y="5957955"/>
            <a:ext cx="385042" cy="523220"/>
          </a:xfrm>
          <a:prstGeom prst="rect">
            <a:avLst/>
          </a:prstGeom>
        </p:spPr>
        <p:txBody>
          <a:bodyPr wrap="none">
            <a:spAutoFit/>
          </a:bodyPr>
          <a:lstStyle/>
          <a:p>
            <a:r>
              <a:rPr lang="en-US" sz="2800" b="1" dirty="0">
                <a:solidFill>
                  <a:schemeClr val="bg1"/>
                </a:solidFill>
              </a:rPr>
              <a:t>6</a:t>
            </a:r>
            <a:endParaRPr lang="en-GB" sz="2800" dirty="0">
              <a:solidFill>
                <a:schemeClr val="bg1"/>
              </a:solidFill>
            </a:endParaRPr>
          </a:p>
        </p:txBody>
      </p:sp>
      <p:sp>
        <p:nvSpPr>
          <p:cNvPr id="41" name="Content Placeholder 3">
            <a:extLst>
              <a:ext uri="{FF2B5EF4-FFF2-40B4-BE49-F238E27FC236}">
                <a16:creationId xmlns:a16="http://schemas.microsoft.com/office/drawing/2014/main" xmlns="" id="{F9249D0B-9E50-4484-9B3D-14BBDBA84158}"/>
              </a:ext>
            </a:extLst>
          </p:cNvPr>
          <p:cNvSpPr txBox="1">
            <a:spLocks/>
          </p:cNvSpPr>
          <p:nvPr/>
        </p:nvSpPr>
        <p:spPr>
          <a:xfrm>
            <a:off x="5251067" y="5935747"/>
            <a:ext cx="3728175" cy="800488"/>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r>
              <a:rPr lang="ka-GE" sz="1200" dirty="0">
                <a:solidFill>
                  <a:schemeClr val="bg1"/>
                </a:solidFill>
                <a:latin typeface="Sylfaen" panose="010A0502050306030303" pitchFamily="18" charset="0"/>
              </a:rPr>
              <a:t>უფრო მეტიც, ბევრი სკოლა   აწვდის თავის მოსწავლეებს ტკბილეულს, შაქრიან სასმელებს და წვენებს, რაც </a:t>
            </a:r>
            <a:r>
              <a:rPr lang="en-US" sz="1200" dirty="0" smtClean="0">
                <a:solidFill>
                  <a:schemeClr val="bg1"/>
                </a:solidFill>
                <a:latin typeface="Sylfaen" panose="010A0502050306030303" pitchFamily="18" charset="0"/>
              </a:rPr>
              <a:t> </a:t>
            </a:r>
            <a:r>
              <a:rPr lang="ka-GE" sz="1200" dirty="0" smtClean="0">
                <a:solidFill>
                  <a:schemeClr val="bg1"/>
                </a:solidFill>
                <a:latin typeface="Sylfaen" panose="010A0502050306030303" pitchFamily="18" charset="0"/>
              </a:rPr>
              <a:t>ეწინააღმდეგება ჯანსაღ </a:t>
            </a:r>
            <a:r>
              <a:rPr lang="ka-GE" sz="1200" dirty="0" smtClean="0">
                <a:solidFill>
                  <a:schemeClr val="bg1"/>
                </a:solidFill>
                <a:latin typeface="Sylfaen" panose="010A0502050306030303" pitchFamily="18" charset="0"/>
              </a:rPr>
              <a:t>კვება.</a:t>
            </a:r>
            <a:endParaRPr lang="en-US" sz="1200" dirty="0">
              <a:solidFill>
                <a:schemeClr val="bg1"/>
              </a:solidFill>
              <a:latin typeface="Sylfaen" panose="010A0502050306030303" pitchFamily="18" charset="0"/>
            </a:endParaRPr>
          </a:p>
        </p:txBody>
      </p:sp>
      <p:sp>
        <p:nvSpPr>
          <p:cNvPr id="42" name="object 11">
            <a:extLst>
              <a:ext uri="{FF2B5EF4-FFF2-40B4-BE49-F238E27FC236}">
                <a16:creationId xmlns:a16="http://schemas.microsoft.com/office/drawing/2014/main" xmlns="" id="{B3CDB2FD-7106-420F-A289-5A70AEE3F444}"/>
              </a:ext>
            </a:extLst>
          </p:cNvPr>
          <p:cNvSpPr/>
          <p:nvPr/>
        </p:nvSpPr>
        <p:spPr>
          <a:xfrm>
            <a:off x="4930665" y="5883523"/>
            <a:ext cx="45719" cy="650431"/>
          </a:xfrm>
          <a:custGeom>
            <a:avLst/>
            <a:gdLst/>
            <a:ahLst/>
            <a:cxnLst/>
            <a:rect l="l" t="t" r="r" b="b"/>
            <a:pathLst>
              <a:path h="1105535">
                <a:moveTo>
                  <a:pt x="0" y="1105319"/>
                </a:moveTo>
                <a:lnTo>
                  <a:pt x="0" y="0"/>
                </a:lnTo>
              </a:path>
            </a:pathLst>
          </a:custGeom>
          <a:ln w="12700">
            <a:solidFill>
              <a:srgbClr val="FFFFFF"/>
            </a:solidFill>
          </a:ln>
        </p:spPr>
        <p:txBody>
          <a:bodyPr wrap="square" lIns="0" tIns="0" rIns="0" bIns="0" rtlCol="0"/>
          <a:lstStyle/>
          <a:p>
            <a:endParaRPr dirty="0"/>
          </a:p>
        </p:txBody>
      </p:sp>
      <p:sp>
        <p:nvSpPr>
          <p:cNvPr id="2" name="Rectangle 1"/>
          <p:cNvSpPr/>
          <p:nvPr/>
        </p:nvSpPr>
        <p:spPr>
          <a:xfrm>
            <a:off x="4975028" y="2391752"/>
            <a:ext cx="4075464" cy="938719"/>
          </a:xfrm>
          <a:prstGeom prst="rect">
            <a:avLst/>
          </a:prstGeom>
        </p:spPr>
        <p:txBody>
          <a:bodyPr wrap="square">
            <a:spAutoFit/>
          </a:bodyPr>
          <a:lstStyle/>
          <a:p>
            <a:r>
              <a:rPr lang="en-US" sz="1100" dirty="0" err="1">
                <a:solidFill>
                  <a:schemeClr val="bg1"/>
                </a:solidFill>
              </a:rPr>
              <a:t>არსებული</a:t>
            </a:r>
            <a:r>
              <a:rPr lang="en-US" sz="1100" dirty="0">
                <a:solidFill>
                  <a:schemeClr val="bg1"/>
                </a:solidFill>
              </a:rPr>
              <a:t> </a:t>
            </a:r>
            <a:r>
              <a:rPr lang="en-US" sz="1100" dirty="0" err="1">
                <a:solidFill>
                  <a:schemeClr val="bg1"/>
                </a:solidFill>
              </a:rPr>
              <a:t>მონაცემების</a:t>
            </a:r>
            <a:r>
              <a:rPr lang="en-US" sz="1100" dirty="0">
                <a:solidFill>
                  <a:schemeClr val="bg1"/>
                </a:solidFill>
              </a:rPr>
              <a:t> </a:t>
            </a:r>
            <a:r>
              <a:rPr lang="en-US" sz="1100" dirty="0" err="1">
                <a:solidFill>
                  <a:schemeClr val="bg1"/>
                </a:solidFill>
              </a:rPr>
              <a:t>ანალიზზე</a:t>
            </a:r>
            <a:r>
              <a:rPr lang="en-US" sz="1100" dirty="0">
                <a:solidFill>
                  <a:schemeClr val="bg1"/>
                </a:solidFill>
              </a:rPr>
              <a:t> </a:t>
            </a:r>
            <a:r>
              <a:rPr lang="en-US" sz="1100" dirty="0" err="1">
                <a:solidFill>
                  <a:schemeClr val="bg1"/>
                </a:solidFill>
              </a:rPr>
              <a:t>დაყრდნობით</a:t>
            </a:r>
            <a:r>
              <a:rPr lang="en-US" sz="1100" dirty="0">
                <a:solidFill>
                  <a:schemeClr val="bg1"/>
                </a:solidFill>
              </a:rPr>
              <a:t>, </a:t>
            </a:r>
            <a:r>
              <a:rPr lang="en-US" sz="1100" dirty="0" err="1">
                <a:solidFill>
                  <a:schemeClr val="bg1"/>
                </a:solidFill>
              </a:rPr>
              <a:t>ჯანსაღი</a:t>
            </a:r>
            <a:r>
              <a:rPr lang="en-US" sz="1100" dirty="0">
                <a:solidFill>
                  <a:schemeClr val="bg1"/>
                </a:solidFill>
              </a:rPr>
              <a:t> </a:t>
            </a:r>
            <a:r>
              <a:rPr lang="ka-GE" sz="1100" dirty="0">
                <a:solidFill>
                  <a:schemeClr val="bg1"/>
                </a:solidFill>
              </a:rPr>
              <a:t>სხეულის მასისი ინდიკატორის (</a:t>
            </a:r>
            <a:r>
              <a:rPr lang="en-US" sz="1100" dirty="0">
                <a:solidFill>
                  <a:schemeClr val="bg1"/>
                </a:solidFill>
              </a:rPr>
              <a:t>BMI</a:t>
            </a:r>
            <a:r>
              <a:rPr lang="ka-GE" sz="1100" dirty="0">
                <a:solidFill>
                  <a:schemeClr val="bg1"/>
                </a:solidFill>
              </a:rPr>
              <a:t>)</a:t>
            </a:r>
            <a:r>
              <a:rPr lang="en-US" sz="1100" dirty="0">
                <a:solidFill>
                  <a:schemeClr val="bg1"/>
                </a:solidFill>
              </a:rPr>
              <a:t>- ს </a:t>
            </a:r>
            <a:r>
              <a:rPr lang="en-US" sz="1100" dirty="0" err="1">
                <a:solidFill>
                  <a:schemeClr val="bg1"/>
                </a:solidFill>
              </a:rPr>
              <a:t>მიღწევა</a:t>
            </a:r>
            <a:r>
              <a:rPr lang="ka-GE" sz="1100" dirty="0">
                <a:solidFill>
                  <a:schemeClr val="bg1"/>
                </a:solidFill>
              </a:rPr>
              <a:t>ს </a:t>
            </a:r>
            <a:r>
              <a:rPr lang="en-US" sz="1100" dirty="0" err="1">
                <a:solidFill>
                  <a:schemeClr val="bg1"/>
                </a:solidFill>
              </a:rPr>
              <a:t>ან</a:t>
            </a:r>
            <a:r>
              <a:rPr lang="en-US" sz="1100" dirty="0">
                <a:solidFill>
                  <a:schemeClr val="bg1"/>
                </a:solidFill>
              </a:rPr>
              <a:t> </a:t>
            </a:r>
            <a:r>
              <a:rPr lang="en-US" sz="1100" dirty="0" err="1">
                <a:solidFill>
                  <a:schemeClr val="bg1"/>
                </a:solidFill>
              </a:rPr>
              <a:t>შენარჩუნება</a:t>
            </a:r>
            <a:r>
              <a:rPr lang="ka-GE" sz="1100" dirty="0">
                <a:solidFill>
                  <a:schemeClr val="bg1"/>
                </a:solidFill>
              </a:rPr>
              <a:t>ს </a:t>
            </a:r>
            <a:r>
              <a:rPr lang="en-US" sz="1100" dirty="0" err="1">
                <a:solidFill>
                  <a:schemeClr val="bg1"/>
                </a:solidFill>
              </a:rPr>
              <a:t>შე</a:t>
            </a:r>
            <a:r>
              <a:rPr lang="ka-GE" sz="1100" dirty="0">
                <a:solidFill>
                  <a:schemeClr val="bg1"/>
                </a:solidFill>
              </a:rPr>
              <a:t>უძლია </a:t>
            </a:r>
            <a:r>
              <a:rPr lang="en-US" sz="1100" dirty="0" err="1">
                <a:solidFill>
                  <a:schemeClr val="bg1"/>
                </a:solidFill>
              </a:rPr>
              <a:t>ხელი</a:t>
            </a:r>
            <a:r>
              <a:rPr lang="en-US" sz="1100" dirty="0">
                <a:solidFill>
                  <a:schemeClr val="bg1"/>
                </a:solidFill>
              </a:rPr>
              <a:t> </a:t>
            </a:r>
            <a:r>
              <a:rPr lang="en-US" sz="1100" dirty="0" err="1">
                <a:solidFill>
                  <a:schemeClr val="bg1"/>
                </a:solidFill>
              </a:rPr>
              <a:t>შეუწყოს</a:t>
            </a:r>
            <a:r>
              <a:rPr lang="en-US" sz="1100" dirty="0">
                <a:solidFill>
                  <a:schemeClr val="bg1"/>
                </a:solidFill>
              </a:rPr>
              <a:t> </a:t>
            </a:r>
            <a:r>
              <a:rPr lang="en-US" sz="1100" dirty="0" err="1">
                <a:solidFill>
                  <a:schemeClr val="bg1"/>
                </a:solidFill>
              </a:rPr>
              <a:t>ბავშვის</a:t>
            </a:r>
            <a:r>
              <a:rPr lang="en-US" sz="1100" dirty="0">
                <a:solidFill>
                  <a:schemeClr val="bg1"/>
                </a:solidFill>
              </a:rPr>
              <a:t> </a:t>
            </a:r>
            <a:r>
              <a:rPr lang="en-US" sz="1100" dirty="0" err="1">
                <a:solidFill>
                  <a:schemeClr val="bg1"/>
                </a:solidFill>
              </a:rPr>
              <a:t>სპორტ</a:t>
            </a:r>
            <a:r>
              <a:rPr lang="ka-GE" sz="1100" dirty="0">
                <a:solidFill>
                  <a:schemeClr val="bg1"/>
                </a:solidFill>
              </a:rPr>
              <a:t>ულ ღონისძიებებში რეგულარულმა </a:t>
            </a:r>
            <a:r>
              <a:rPr lang="en-US" sz="1100" dirty="0" err="1">
                <a:solidFill>
                  <a:schemeClr val="bg1"/>
                </a:solidFill>
              </a:rPr>
              <a:t>ჩართვამ</a:t>
            </a:r>
            <a:r>
              <a:rPr lang="ka-GE" sz="1100" dirty="0">
                <a:solidFill>
                  <a:schemeClr val="bg1"/>
                </a:solidFill>
              </a:rPr>
              <a:t> და  ყოველი დღის დაწყება დაბალანსებული საუზმით. </a:t>
            </a:r>
            <a:endParaRPr lang="en-US" sz="1100" dirty="0">
              <a:solidFill>
                <a:schemeClr val="bg1"/>
              </a:solidFill>
            </a:endParaRPr>
          </a:p>
        </p:txBody>
      </p:sp>
      <p:sp>
        <p:nvSpPr>
          <p:cNvPr id="37" name="Rectangle 36"/>
          <p:cNvSpPr/>
          <p:nvPr/>
        </p:nvSpPr>
        <p:spPr>
          <a:xfrm>
            <a:off x="4952168" y="3640279"/>
            <a:ext cx="4098324" cy="276999"/>
          </a:xfrm>
          <a:prstGeom prst="rect">
            <a:avLst/>
          </a:prstGeom>
        </p:spPr>
        <p:txBody>
          <a:bodyPr wrap="square">
            <a:spAutoFit/>
          </a:bodyPr>
          <a:lstStyle/>
          <a:p>
            <a:pPr algn="just"/>
            <a:endParaRPr lang="en-US" sz="1200" dirty="0">
              <a:solidFill>
                <a:schemeClr val="bg1"/>
              </a:solidFill>
              <a:latin typeface="Sylfaen" panose="010A0502050306030303" pitchFamily="18" charset="0"/>
            </a:endParaRPr>
          </a:p>
        </p:txBody>
      </p:sp>
      <p:sp>
        <p:nvSpPr>
          <p:cNvPr id="56" name="Content Placeholder 3">
            <a:extLst>
              <a:ext uri="{FF2B5EF4-FFF2-40B4-BE49-F238E27FC236}">
                <a16:creationId xmlns:a16="http://schemas.microsoft.com/office/drawing/2014/main" xmlns="" id="{F9249D0B-9E50-4484-9B3D-14BBDBA84158}"/>
              </a:ext>
            </a:extLst>
          </p:cNvPr>
          <p:cNvSpPr txBox="1">
            <a:spLocks/>
          </p:cNvSpPr>
          <p:nvPr/>
        </p:nvSpPr>
        <p:spPr>
          <a:xfrm>
            <a:off x="5145636" y="3692267"/>
            <a:ext cx="3711388" cy="698024"/>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r>
              <a:rPr lang="ka-GE" sz="1100" dirty="0">
                <a:solidFill>
                  <a:schemeClr val="bg1"/>
                </a:solidFill>
                <a:latin typeface="Sylfaen" panose="010A0502050306030303" pitchFamily="18" charset="0"/>
              </a:rPr>
              <a:t>კარგია, რომ </a:t>
            </a:r>
            <a:r>
              <a:rPr lang="ka-GE" sz="1100" dirty="0" smtClean="0">
                <a:solidFill>
                  <a:schemeClr val="bg1"/>
                </a:solidFill>
                <a:latin typeface="Sylfaen" panose="010A0502050306030303" pitchFamily="18" charset="0"/>
              </a:rPr>
              <a:t>ბევრ სკოლას </a:t>
            </a:r>
            <a:r>
              <a:rPr lang="ka-GE" sz="1100" dirty="0">
                <a:solidFill>
                  <a:schemeClr val="bg1"/>
                </a:solidFill>
                <a:latin typeface="Sylfaen" panose="010A0502050306030303" pitchFamily="18" charset="0"/>
              </a:rPr>
              <a:t>ჰქონდა </a:t>
            </a:r>
            <a:r>
              <a:rPr lang="ka-GE" sz="1100" dirty="0" smtClean="0">
                <a:solidFill>
                  <a:schemeClr val="bg1"/>
                </a:solidFill>
                <a:latin typeface="Sylfaen" panose="010A0502050306030303" pitchFamily="18" charset="0"/>
              </a:rPr>
              <a:t>გაკვეთილი  </a:t>
            </a:r>
            <a:r>
              <a:rPr lang="ka-GE" sz="1100" dirty="0">
                <a:solidFill>
                  <a:schemeClr val="bg1"/>
                </a:solidFill>
                <a:latin typeface="Sylfaen" panose="010A0502050306030303" pitchFamily="18" charset="0"/>
              </a:rPr>
              <a:t>ფიზიკურ აღზრდაში, </a:t>
            </a:r>
            <a:r>
              <a:rPr lang="ka-GE" sz="1100" dirty="0" smtClean="0">
                <a:solidFill>
                  <a:schemeClr val="bg1"/>
                </a:solidFill>
                <a:latin typeface="Sylfaen" panose="010A0502050306030303" pitchFamily="18" charset="0"/>
              </a:rPr>
              <a:t>თუმცა, ზოგიერთ სკოლაში არც </a:t>
            </a:r>
            <a:r>
              <a:rPr lang="ka-GE" sz="1100" dirty="0">
                <a:solidFill>
                  <a:schemeClr val="bg1"/>
                </a:solidFill>
                <a:latin typeface="Sylfaen" panose="010A0502050306030303" pitchFamily="18" charset="0"/>
              </a:rPr>
              <a:t>ფიზიკური </a:t>
            </a:r>
            <a:r>
              <a:rPr lang="ka-GE" sz="1100" dirty="0" smtClean="0">
                <a:solidFill>
                  <a:schemeClr val="bg1"/>
                </a:solidFill>
                <a:latin typeface="Sylfaen" panose="010A0502050306030303" pitchFamily="18" charset="0"/>
              </a:rPr>
              <a:t>განათლების და </a:t>
            </a:r>
            <a:r>
              <a:rPr lang="ka-GE" sz="1100" dirty="0">
                <a:solidFill>
                  <a:schemeClr val="bg1"/>
                </a:solidFill>
                <a:latin typeface="Sylfaen" panose="010A0502050306030303" pitchFamily="18" charset="0"/>
              </a:rPr>
              <a:t>უფრო მეტიც, ზოგიერთ მათგანს არ აქვს ცალკე ადგილი </a:t>
            </a:r>
            <a:r>
              <a:rPr lang="ka-GE" sz="1100" dirty="0" smtClean="0">
                <a:solidFill>
                  <a:schemeClr val="bg1"/>
                </a:solidFill>
                <a:latin typeface="Sylfaen" panose="010A0502050306030303" pitchFamily="18" charset="0"/>
              </a:rPr>
              <a:t>სპორტული ღონისძიებების და თამაშების  </a:t>
            </a:r>
            <a:r>
              <a:rPr lang="ka-GE" sz="1100" dirty="0">
                <a:solidFill>
                  <a:schemeClr val="bg1"/>
                </a:solidFill>
                <a:latin typeface="Sylfaen" panose="010A0502050306030303" pitchFamily="18" charset="0"/>
              </a:rPr>
              <a:t>ორგანიზებისთვის.</a:t>
            </a:r>
            <a:endParaRPr lang="en-US" sz="1100" dirty="0">
              <a:solidFill>
                <a:schemeClr val="bg1"/>
              </a:solidFill>
              <a:latin typeface="Sylfaen" panose="010A0502050306030303" pitchFamily="18" charset="0"/>
            </a:endParaRPr>
          </a:p>
        </p:txBody>
      </p:sp>
      <p:sp>
        <p:nvSpPr>
          <p:cNvPr id="64" name="Content Placeholder 3">
            <a:extLst>
              <a:ext uri="{FF2B5EF4-FFF2-40B4-BE49-F238E27FC236}">
                <a16:creationId xmlns:a16="http://schemas.microsoft.com/office/drawing/2014/main" xmlns="" id="{F9249D0B-9E50-4484-9B3D-14BBDBA84158}"/>
              </a:ext>
            </a:extLst>
          </p:cNvPr>
          <p:cNvSpPr txBox="1">
            <a:spLocks/>
          </p:cNvSpPr>
          <p:nvPr/>
        </p:nvSpPr>
        <p:spPr>
          <a:xfrm>
            <a:off x="5243702" y="4792110"/>
            <a:ext cx="3728175" cy="800488"/>
          </a:xfrm>
          <a:prstGeom prst="rect">
            <a:avLst/>
          </a:prstGeom>
        </p:spPr>
        <p:txBody>
          <a:bodyPr anchor="ct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0" kern="1200">
                <a:solidFill>
                  <a:srgbClr val="E11156"/>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b="0" i="0" kern="1200" baseline="0">
                <a:solidFill>
                  <a:schemeClr val="bg2"/>
                </a:solidFill>
                <a:latin typeface="Arial Regular"/>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Arial" panose="020B0604020202020204" pitchFamily="34" charset="0"/>
                <a:ea typeface="+mn-ea"/>
                <a:cs typeface="Arial" panose="020B0604020202020204" pitchFamily="34" charset="0"/>
              </a:defRPr>
            </a:lvl9pPr>
          </a:lstStyle>
          <a:p>
            <a:endParaRPr lang="en-US" sz="1200" dirty="0">
              <a:solidFill>
                <a:schemeClr val="bg1"/>
              </a:solidFill>
              <a:latin typeface="Sylfaen" panose="010A0502050306030303" pitchFamily="18" charset="0"/>
            </a:endParaRPr>
          </a:p>
        </p:txBody>
      </p:sp>
      <p:sp>
        <p:nvSpPr>
          <p:cNvPr id="9" name="Rectangle 8"/>
          <p:cNvSpPr/>
          <p:nvPr/>
        </p:nvSpPr>
        <p:spPr>
          <a:xfrm>
            <a:off x="5007309" y="4658636"/>
            <a:ext cx="4066043" cy="1107996"/>
          </a:xfrm>
          <a:prstGeom prst="rect">
            <a:avLst/>
          </a:prstGeom>
        </p:spPr>
        <p:txBody>
          <a:bodyPr wrap="square">
            <a:spAutoFit/>
          </a:bodyPr>
          <a:lstStyle/>
          <a:p>
            <a:r>
              <a:rPr lang="ka-GE" sz="1100" dirty="0">
                <a:solidFill>
                  <a:schemeClr val="bg1"/>
                </a:solidFill>
              </a:rPr>
              <a:t>დადებითია, ის შედეგი რომ სკოლების უმრავლესობა აძლევს შესაძლებლობას მეორე კლასის მოსწავლეებს ისარგებლონ სპორტული დარბაზით, ტრენაჟორებით და სათამაშო მოედნით. თუმცა, ვერცერთი სკოლა ვერ უზრუნველყოფს მოსწავლეებს უშაქრო რძის პროდუქტებით, ბოსტნეულით და ხილით.</a:t>
            </a:r>
            <a:endParaRPr lang="en-US" sz="11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3636495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8150773" cy="1228028"/>
          </a:xfrm>
        </p:spPr>
        <p:txBody>
          <a:bodyPr/>
          <a:lstStyle/>
          <a:p>
            <a:r>
              <a:rPr lang="ka-GE" dirty="0" smtClean="0">
                <a:latin typeface="Sylfaen" panose="010A0502050306030303" pitchFamily="18" charset="0"/>
              </a:rPr>
              <a:t>მეთოდები</a:t>
            </a:r>
            <a:r>
              <a:rPr lang="en-US" dirty="0" smtClean="0">
                <a:latin typeface="Sylfaen" panose="010A0502050306030303" pitchFamily="18" charset="0"/>
              </a:rPr>
              <a:t>:</a:t>
            </a:r>
            <a:r>
              <a:rPr lang="en-US" dirty="0">
                <a:latin typeface="Sylfaen" panose="010A0502050306030303" pitchFamily="18" charset="0"/>
              </a:rPr>
              <a:t/>
            </a:r>
            <a:br>
              <a:rPr lang="en-US" dirty="0">
                <a:latin typeface="Sylfaen" panose="010A0502050306030303" pitchFamily="18" charset="0"/>
              </a:rPr>
            </a:br>
            <a:endParaRPr lang="en-US" dirty="0">
              <a:latin typeface="Sylfaen" panose="010A0502050306030303" pitchFamily="18" charset="0"/>
            </a:endParaRPr>
          </a:p>
        </p:txBody>
      </p:sp>
      <p:sp>
        <p:nvSpPr>
          <p:cNvPr id="3" name="Content Placeholder 2"/>
          <p:cNvSpPr>
            <a:spLocks noGrp="1"/>
          </p:cNvSpPr>
          <p:nvPr>
            <p:ph idx="1"/>
          </p:nvPr>
        </p:nvSpPr>
        <p:spPr>
          <a:xfrm>
            <a:off x="224484" y="2604459"/>
            <a:ext cx="4751270" cy="2936336"/>
          </a:xfrm>
        </p:spPr>
        <p:txBody>
          <a:bodyPr/>
          <a:lstStyle/>
          <a:p>
            <a:pPr marL="342900" indent="-342900" algn="just">
              <a:buFont typeface="Wingdings" panose="05000000000000000000" pitchFamily="2" charset="2"/>
              <a:buChar char="v"/>
            </a:pPr>
            <a:r>
              <a:rPr lang="ka-GE" dirty="0"/>
              <a:t>დაწყებითი საჯარო და კერძო სკოლებიდან მოხდა  შემთხვევითი შერჩევის წესით მოსწავლეთა ჩართვა კვლევაში  განათლებისა და მეცნიერების სამინისტროს მიერ მოწოდებული სკოლების სიიდან</a:t>
            </a:r>
            <a:r>
              <a:rPr lang="ka-GE" dirty="0" smtClean="0"/>
              <a:t>.</a:t>
            </a:r>
          </a:p>
          <a:p>
            <a:pPr marL="342900" indent="-342900" algn="just">
              <a:buFont typeface="Wingdings" panose="05000000000000000000" pitchFamily="2" charset="2"/>
              <a:buChar char="v"/>
            </a:pPr>
            <a:r>
              <a:rPr lang="ka-GE" dirty="0"/>
              <a:t>კვლევაში ჩართულია ყველა ბავშვი წინასწარ შერჩეული კლასებიდან. </a:t>
            </a:r>
            <a:endParaRPr lang="ka-GE" dirty="0" smtClean="0"/>
          </a:p>
          <a:p>
            <a:pPr marL="342900" indent="-342900" algn="just">
              <a:buFont typeface="Wingdings" panose="05000000000000000000" pitchFamily="2" charset="2"/>
              <a:buChar char="v"/>
            </a:pPr>
            <a:r>
              <a:rPr lang="ka-GE" dirty="0" smtClean="0"/>
              <a:t>კვლევის დროს გამოყენებული იქნა ერთსაფეხურიანი </a:t>
            </a:r>
            <a:r>
              <a:rPr lang="ka-GE" dirty="0"/>
              <a:t>კლასეტერული შერჩევის </a:t>
            </a:r>
            <a:r>
              <a:rPr lang="ka-GE" dirty="0" smtClean="0"/>
              <a:t>მეთოდი.</a:t>
            </a:r>
          </a:p>
        </p:txBody>
      </p:sp>
      <p:sp>
        <p:nvSpPr>
          <p:cNvPr id="4" name="Content Placeholder 3"/>
          <p:cNvSpPr>
            <a:spLocks noGrp="1"/>
          </p:cNvSpPr>
          <p:nvPr>
            <p:ph idx="10"/>
          </p:nvPr>
        </p:nvSpPr>
        <p:spPr>
          <a:xfrm>
            <a:off x="5150064" y="1156138"/>
            <a:ext cx="3442140" cy="3005959"/>
          </a:xfrm>
        </p:spPr>
        <p:txBody>
          <a:bodyPr/>
          <a:lstStyle/>
          <a:p>
            <a:r>
              <a:rPr lang="ka-GE" sz="1600" b="1" dirty="0" smtClean="0">
                <a:solidFill>
                  <a:schemeClr val="tx1"/>
                </a:solidFill>
              </a:rPr>
              <a:t>კვლევაში მონაწილე პოპულაცია: </a:t>
            </a:r>
            <a:endParaRPr lang="en-US" sz="1600" b="1" dirty="0">
              <a:solidFill>
                <a:schemeClr val="tx1"/>
              </a:solidFill>
            </a:endParaRPr>
          </a:p>
          <a:p>
            <a:r>
              <a:rPr lang="ka-GE" sz="1800" dirty="0">
                <a:solidFill>
                  <a:srgbClr val="00B050"/>
                </a:solidFill>
                <a:latin typeface="Sylfaen" panose="010A0502050306030303" pitchFamily="18" charset="0"/>
              </a:rPr>
              <a:t>სულ </a:t>
            </a:r>
            <a:r>
              <a:rPr lang="ka-GE" sz="1800" dirty="0" smtClean="0">
                <a:solidFill>
                  <a:srgbClr val="00B050"/>
                </a:solidFill>
                <a:latin typeface="Sylfaen" panose="010A0502050306030303" pitchFamily="18" charset="0"/>
              </a:rPr>
              <a:t>3375 </a:t>
            </a:r>
            <a:r>
              <a:rPr lang="ka-GE" sz="1800" dirty="0">
                <a:solidFill>
                  <a:srgbClr val="00B050"/>
                </a:solidFill>
                <a:latin typeface="Sylfaen" panose="010A0502050306030303" pitchFamily="18" charset="0"/>
              </a:rPr>
              <a:t>7 წლის </a:t>
            </a:r>
            <a:r>
              <a:rPr lang="ka-GE" sz="1800" dirty="0" smtClean="0">
                <a:solidFill>
                  <a:srgbClr val="00B050"/>
                </a:solidFill>
                <a:latin typeface="Sylfaen" panose="010A0502050306030303" pitchFamily="18" charset="0"/>
              </a:rPr>
              <a:t>ასაკის მოსწავლე იყო ჩართულნი კვლევაში</a:t>
            </a:r>
            <a:endParaRPr lang="ka-GE" sz="1800" dirty="0">
              <a:solidFill>
                <a:srgbClr val="00B050"/>
              </a:solidFill>
              <a:latin typeface="Sylfaen" panose="010A0502050306030303" pitchFamily="18" charset="0"/>
            </a:endParaRPr>
          </a:p>
        </p:txBody>
      </p:sp>
      <p:sp>
        <p:nvSpPr>
          <p:cNvPr id="6" name="Rectangle 5"/>
          <p:cNvSpPr/>
          <p:nvPr/>
        </p:nvSpPr>
        <p:spPr>
          <a:xfrm>
            <a:off x="1538573" y="2443192"/>
            <a:ext cx="4572000" cy="369332"/>
          </a:xfrm>
          <a:prstGeom prst="rect">
            <a:avLst/>
          </a:prstGeom>
        </p:spPr>
        <p:txBody>
          <a:bodyPr>
            <a:spAutoFit/>
          </a:bodyPr>
          <a:lstStyle/>
          <a:p>
            <a:endParaRPr lang="en-US" dirty="0">
              <a:effectLst/>
              <a:latin typeface="Arial" panose="020B0604020202020204" pitchFamily="34" charset="0"/>
            </a:endParaRPr>
          </a:p>
        </p:txBody>
      </p:sp>
      <p:sp>
        <p:nvSpPr>
          <p:cNvPr id="7" name="Rectangle 6"/>
          <p:cNvSpPr/>
          <p:nvPr/>
        </p:nvSpPr>
        <p:spPr>
          <a:xfrm>
            <a:off x="593833" y="1376431"/>
            <a:ext cx="3978167" cy="923330"/>
          </a:xfrm>
          <a:prstGeom prst="rect">
            <a:avLst/>
          </a:prstGeom>
        </p:spPr>
        <p:txBody>
          <a:bodyPr wrap="square">
            <a:spAutoFit/>
          </a:bodyPr>
          <a:lstStyle/>
          <a:p>
            <a:r>
              <a:rPr lang="ka-GE" dirty="0"/>
              <a:t>კვლევაში </a:t>
            </a:r>
            <a:r>
              <a:rPr lang="ka-GE" dirty="0" smtClean="0"/>
              <a:t>მონაწილეობისთვის ბავშვთა შესარჩევად შემდეგი პროცედურა განხორციელდა</a:t>
            </a:r>
            <a:endParaRPr lang="en-US" dirty="0"/>
          </a:p>
        </p:txBody>
      </p:sp>
    </p:spTree>
    <p:extLst>
      <p:ext uri="{BB962C8B-B14F-4D97-AF65-F5344CB8AC3E}">
        <p14:creationId xmlns:p14="http://schemas.microsoft.com/office/powerpoint/2010/main" val="397921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მეთოდები</a:t>
            </a:r>
            <a:endParaRPr lang="en-US" dirty="0"/>
          </a:p>
        </p:txBody>
      </p:sp>
      <p:sp>
        <p:nvSpPr>
          <p:cNvPr id="3" name="Content Placeholder 2"/>
          <p:cNvSpPr>
            <a:spLocks noGrp="1"/>
          </p:cNvSpPr>
          <p:nvPr>
            <p:ph idx="1"/>
          </p:nvPr>
        </p:nvSpPr>
        <p:spPr>
          <a:xfrm>
            <a:off x="314261" y="1200676"/>
            <a:ext cx="3438174" cy="1426306"/>
          </a:xfrm>
        </p:spPr>
        <p:txBody>
          <a:bodyPr/>
          <a:lstStyle/>
          <a:p>
            <a:pPr lvl="3"/>
            <a:r>
              <a:rPr lang="ka-GE" sz="1400" dirty="0"/>
              <a:t>კვლევის </a:t>
            </a:r>
            <a:r>
              <a:rPr lang="ka-GE" sz="1400" dirty="0" smtClean="0"/>
              <a:t>ერონული პროტოკოლი </a:t>
            </a:r>
            <a:r>
              <a:rPr lang="ka-GE" sz="1400" dirty="0"/>
              <a:t>შემუშავებულია საერთაშორისო </a:t>
            </a:r>
            <a:r>
              <a:rPr lang="ka-GE" sz="1400" dirty="0" smtClean="0"/>
              <a:t>პროტოკოლის შესაბამისად.</a:t>
            </a:r>
          </a:p>
          <a:p>
            <a:pPr lvl="3"/>
            <a:r>
              <a:rPr lang="ka-GE" sz="1400" dirty="0" smtClean="0"/>
              <a:t>ეროვნული კითხვარი ადაპტირებული იყო </a:t>
            </a:r>
            <a:r>
              <a:rPr lang="ka-GE" sz="1400" dirty="0"/>
              <a:t>საერთაშორისო </a:t>
            </a:r>
            <a:r>
              <a:rPr lang="ka-GE" sz="1400" dirty="0" smtClean="0"/>
              <a:t>სტანდარტული </a:t>
            </a:r>
            <a:r>
              <a:rPr lang="ka-GE" sz="1400" dirty="0"/>
              <a:t>კითხვარის შესაბამისად </a:t>
            </a:r>
            <a:endParaRPr lang="ka-GE" sz="1400" dirty="0" smtClean="0"/>
          </a:p>
          <a:p>
            <a:pPr lvl="3"/>
            <a:endParaRPr lang="ka-GE" sz="1400" dirty="0"/>
          </a:p>
          <a:p>
            <a:pPr lvl="3"/>
            <a:endParaRPr lang="ka-GE" sz="1400" dirty="0"/>
          </a:p>
          <a:p>
            <a:pPr lvl="3"/>
            <a:r>
              <a:rPr lang="ka-GE" sz="1400" dirty="0" smtClean="0"/>
              <a:t>.</a:t>
            </a:r>
            <a:endParaRPr lang="en-US" sz="1400" dirty="0"/>
          </a:p>
        </p:txBody>
      </p:sp>
      <p:sp>
        <p:nvSpPr>
          <p:cNvPr id="5" name="Text Placeholder 4"/>
          <p:cNvSpPr>
            <a:spLocks noGrp="1"/>
          </p:cNvSpPr>
          <p:nvPr>
            <p:ph type="body" sz="quarter" idx="11"/>
          </p:nvPr>
        </p:nvSpPr>
        <p:spPr>
          <a:xfrm>
            <a:off x="680103" y="3989666"/>
            <a:ext cx="2736243" cy="2562543"/>
          </a:xfrm>
        </p:spPr>
        <p:txBody>
          <a:bodyPr/>
          <a:lstStyle/>
          <a:p>
            <a:endParaRPr lang="en-US" dirty="0"/>
          </a:p>
        </p:txBody>
      </p:sp>
      <p:sp>
        <p:nvSpPr>
          <p:cNvPr id="7" name="Content Placeholder 6"/>
          <p:cNvSpPr>
            <a:spLocks noGrp="1"/>
          </p:cNvSpPr>
          <p:nvPr>
            <p:ph idx="10"/>
          </p:nvPr>
        </p:nvSpPr>
        <p:spPr>
          <a:xfrm>
            <a:off x="4088525" y="998482"/>
            <a:ext cx="4671848" cy="4917309"/>
          </a:xfrm>
        </p:spPr>
        <p:txBody>
          <a:bodyPr/>
          <a:lstStyle/>
          <a:p>
            <a:pPr algn="just">
              <a:buNone/>
            </a:pPr>
            <a:r>
              <a:rPr lang="ka-GE" dirty="0" smtClean="0"/>
              <a:t>კვლევის ფარგლებში შესწავლილი იყო შემდეგი ანთროპომეტრული მონაცემები:  მოსწავლის სიმაღლე</a:t>
            </a:r>
            <a:r>
              <a:rPr lang="ka-GE" dirty="0"/>
              <a:t>, წონა და წელის და ბარძაყის გარშემოწერილობა.</a:t>
            </a:r>
          </a:p>
          <a:p>
            <a:pPr algn="just">
              <a:buNone/>
            </a:pPr>
            <a:r>
              <a:rPr lang="ka-GE" dirty="0" smtClean="0"/>
              <a:t>ოჯახის კითხვარი მოიცავდა ინფორმაციას მოსწავლეთა ფიზიკური </a:t>
            </a:r>
            <a:r>
              <a:rPr lang="ka-GE" dirty="0"/>
              <a:t>აქტივობისა და კვების ჩვევების შესახებ</a:t>
            </a:r>
            <a:r>
              <a:rPr lang="ka-GE" dirty="0" smtClean="0"/>
              <a:t>.</a:t>
            </a:r>
          </a:p>
          <a:p>
            <a:pPr algn="just">
              <a:buNone/>
            </a:pPr>
            <a:r>
              <a:rPr lang="ka-GE" dirty="0" smtClean="0"/>
              <a:t> </a:t>
            </a:r>
            <a:r>
              <a:rPr lang="ka-GE" dirty="0"/>
              <a:t>სკოლის </a:t>
            </a:r>
            <a:r>
              <a:rPr lang="ka-GE" dirty="0" smtClean="0"/>
              <a:t>კითხვარის </a:t>
            </a:r>
            <a:r>
              <a:rPr lang="ka-GE" dirty="0"/>
              <a:t>მონაცემები </a:t>
            </a:r>
            <a:r>
              <a:rPr lang="ka-GE" dirty="0" smtClean="0"/>
              <a:t>მოიცავდა ინფორმაციას სასწავლო კვირის განმავლობაში </a:t>
            </a:r>
            <a:r>
              <a:rPr lang="ka-GE" dirty="0"/>
              <a:t>ფიზიკური აღზრდის გაკვეთილების რაოდენობას და სპორტულ აქტივობებში დასწრების შესაძლებლობებს, ასევე ინფორმაციას </a:t>
            </a:r>
            <a:r>
              <a:rPr lang="ka-GE" dirty="0" smtClean="0"/>
              <a:t>მოსწავლეთათვის სკოლაში არსებულ </a:t>
            </a:r>
            <a:r>
              <a:rPr lang="ka-GE" dirty="0"/>
              <a:t>საკვებსა და სასმელებთან დაკავშირებით, </a:t>
            </a:r>
            <a:r>
              <a:rPr lang="ka-GE" dirty="0" smtClean="0"/>
              <a:t>სკოლაში </a:t>
            </a:r>
            <a:r>
              <a:rPr lang="ka-GE" dirty="0"/>
              <a:t>ორგანიზებულ ჯანმრთელობასთან დაკავშირებული ღონისძიებებისა და პროექტების შესახებ.</a:t>
            </a:r>
            <a:endParaRPr lang="en-US" dirty="0" smtClean="0"/>
          </a:p>
          <a:p>
            <a:pPr>
              <a:buNone/>
            </a:pPr>
            <a:endParaRPr lang="en-US" dirty="0"/>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104" y="3989667"/>
            <a:ext cx="2736242" cy="2562542"/>
          </a:xfrm>
        </p:spPr>
      </p:pic>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102" y="3989666"/>
            <a:ext cx="2736242" cy="2562543"/>
          </a:xfrm>
        </p:spPr>
      </p:pic>
    </p:spTree>
    <p:extLst>
      <p:ext uri="{BB962C8B-B14F-4D97-AF65-F5344CB8AC3E}">
        <p14:creationId xmlns:p14="http://schemas.microsoft.com/office/powerpoint/2010/main" val="381211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მეთოდები</a:t>
            </a:r>
            <a:endParaRPr lang="en-US" dirty="0"/>
          </a:p>
        </p:txBody>
      </p:sp>
      <p:sp>
        <p:nvSpPr>
          <p:cNvPr id="3" name="Content Placeholder 2"/>
          <p:cNvSpPr>
            <a:spLocks noGrp="1"/>
          </p:cNvSpPr>
          <p:nvPr>
            <p:ph idx="1"/>
          </p:nvPr>
        </p:nvSpPr>
        <p:spPr>
          <a:xfrm>
            <a:off x="457200" y="1429790"/>
            <a:ext cx="4630189" cy="2731760"/>
          </a:xfrm>
        </p:spPr>
        <p:txBody>
          <a:bodyPr/>
          <a:lstStyle/>
          <a:p>
            <a:r>
              <a:rPr lang="ka-GE" dirty="0"/>
              <a:t>წონა გაიზომა კილოგრამებში, უახლოეს 100 გრამ </a:t>
            </a:r>
            <a:r>
              <a:rPr lang="ka-GE" dirty="0" smtClean="0"/>
              <a:t>ერთეულამდე დამრგვალებით </a:t>
            </a:r>
            <a:r>
              <a:rPr lang="ka-GE" dirty="0"/>
              <a:t>(0.1 კგ). სტადიომეტრები დამონტაჟდა მართი კუთხით სწორი იატაკის დონესა და სწორ ვერტიკალურ ზედაპირს   (</a:t>
            </a:r>
            <a:r>
              <a:rPr lang="ka-GE" dirty="0" smtClean="0"/>
              <a:t>კედელი) </a:t>
            </a:r>
            <a:r>
              <a:rPr lang="ka-GE" dirty="0"/>
              <a:t>შორის. ბავშვების სიმაღლე გაზომილ იქნა სანტიმეტრით, ხოლო მონაცემების შეყვანა 1 მილიმეტრის სიზუსტით (მმ). წელის </a:t>
            </a:r>
            <a:r>
              <a:rPr lang="ka-GE" dirty="0" smtClean="0"/>
              <a:t>გარშემოწერილობის </a:t>
            </a:r>
            <a:r>
              <a:rPr lang="ka-GE" dirty="0"/>
              <a:t>გაზომვა მოხდა სმ-ში და აღრიცხული იქნა მმ სიზუსტით.</a:t>
            </a:r>
            <a:endParaRPr lang="en-US" dirty="0"/>
          </a:p>
        </p:txBody>
      </p:sp>
      <p:sp>
        <p:nvSpPr>
          <p:cNvPr id="4" name="Content Placeholder 3"/>
          <p:cNvSpPr>
            <a:spLocks noGrp="1"/>
          </p:cNvSpPr>
          <p:nvPr>
            <p:ph idx="10"/>
          </p:nvPr>
        </p:nvSpPr>
        <p:spPr>
          <a:xfrm>
            <a:off x="5454869" y="3124199"/>
            <a:ext cx="3268717" cy="2749550"/>
          </a:xfrm>
        </p:spPr>
        <p:txBody>
          <a:bodyPr/>
          <a:lstStyle/>
          <a:p>
            <a:pPr>
              <a:buNone/>
            </a:pPr>
            <a:r>
              <a:rPr lang="ka-GE" b="1" dirty="0" smtClean="0"/>
              <a:t>გაზომვის </a:t>
            </a:r>
            <a:r>
              <a:rPr lang="ka-GE" b="1" dirty="0"/>
              <a:t>დროს იყო მოთხოვნა ბავშვები ყოფილიყვნენ  ჩაცმულნი მსუბუქად შიდა </a:t>
            </a:r>
            <a:r>
              <a:rPr lang="ka-GE" b="1" dirty="0" smtClean="0"/>
              <a:t>საცვლის </a:t>
            </a:r>
            <a:r>
              <a:rPr lang="ka-GE" b="1" dirty="0"/>
              <a:t>ამარა, ფეხსაცმელის გარეშე. თმის სხვადასხვა დეკორატიული სამაგრების გარეშე, და </a:t>
            </a:r>
            <a:r>
              <a:rPr lang="ka-GE" b="1" dirty="0" smtClean="0"/>
              <a:t>დაცლილი ჯიბეებით. </a:t>
            </a:r>
            <a:endParaRPr lang="en-US" b="1" dirty="0"/>
          </a:p>
        </p:txBody>
      </p:sp>
      <p:sp>
        <p:nvSpPr>
          <p:cNvPr id="5" name="Text Placeholder 4"/>
          <p:cNvSpPr>
            <a:spLocks noGrp="1"/>
          </p:cNvSpPr>
          <p:nvPr>
            <p:ph type="body" sz="quarter" idx="11"/>
          </p:nvPr>
        </p:nvSpPr>
        <p:spPr>
          <a:xfrm>
            <a:off x="672784" y="4330262"/>
            <a:ext cx="2206923" cy="2381140"/>
          </a:xfrm>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83" y="4330262"/>
            <a:ext cx="2206923" cy="2212428"/>
          </a:xfrm>
          <a:prstGeom prst="rect">
            <a:avLst/>
          </a:prstGeom>
        </p:spPr>
      </p:pic>
    </p:spTree>
    <p:extLst>
      <p:ext uri="{BB962C8B-B14F-4D97-AF65-F5344CB8AC3E}">
        <p14:creationId xmlns:p14="http://schemas.microsoft.com/office/powerpoint/2010/main" val="423956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3200" dirty="0" smtClean="0"/>
              <a:t>შერჩევა</a:t>
            </a:r>
            <a:endParaRPr lang="en-US" sz="3200" dirty="0">
              <a:latin typeface="Sylfaen" panose="010A0502050306030303" pitchFamily="18" charset="0"/>
            </a:endParaRPr>
          </a:p>
        </p:txBody>
      </p:sp>
      <p:sp>
        <p:nvSpPr>
          <p:cNvPr id="3" name="Content Placeholder 2"/>
          <p:cNvSpPr>
            <a:spLocks noGrp="1"/>
          </p:cNvSpPr>
          <p:nvPr>
            <p:ph idx="1"/>
          </p:nvPr>
        </p:nvSpPr>
        <p:spPr>
          <a:xfrm>
            <a:off x="457200" y="1338470"/>
            <a:ext cx="7944678" cy="4840080"/>
          </a:xfrm>
        </p:spPr>
        <p:txBody>
          <a:bodyPr/>
          <a:lstStyle/>
          <a:p>
            <a:endParaRPr lang="en-US" sz="1400" dirty="0" smtClean="0"/>
          </a:p>
          <a:p>
            <a:r>
              <a:rPr lang="ka-GE" dirty="0" smtClean="0">
                <a:latin typeface="Sylfaen" panose="010A0502050306030303" pitchFamily="18" charset="0"/>
              </a:rPr>
              <a:t>ეროვნული კვლევა განხორციელდა 2017 წელს</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1448305"/>
              </p:ext>
            </p:extLst>
          </p:nvPr>
        </p:nvGraphicFramePr>
        <p:xfrm>
          <a:off x="457202" y="2123092"/>
          <a:ext cx="7803929" cy="3476106"/>
        </p:xfrm>
        <a:graphic>
          <a:graphicData uri="http://schemas.openxmlformats.org/drawingml/2006/table">
            <a:tbl>
              <a:tblPr>
                <a:tableStyleId>{5C22544A-7EE6-4342-B048-85BDC9FD1C3A}</a:tableStyleId>
              </a:tblPr>
              <a:tblGrid>
                <a:gridCol w="4916927"/>
                <a:gridCol w="962334"/>
                <a:gridCol w="962334"/>
                <a:gridCol w="962334"/>
              </a:tblGrid>
              <a:tr h="579351">
                <a:tc>
                  <a:txBody>
                    <a:bodyPr/>
                    <a:lstStyle/>
                    <a:p>
                      <a:pPr algn="l" fontAlgn="ctr"/>
                      <a:r>
                        <a:rPr lang="en-US" sz="1600" u="none" strike="noStrike" dirty="0">
                          <a:effectLst/>
                          <a:latin typeface="Sylfaen" panose="010A0502050306030303" pitchFamily="18" charset="0"/>
                        </a:rPr>
                        <a:t> </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ka-GE" sz="1600" b="0" i="0" u="none" strike="noStrike" dirty="0" smtClean="0">
                          <a:solidFill>
                            <a:schemeClr val="dk1"/>
                          </a:solidFill>
                          <a:effectLst/>
                          <a:latin typeface="Sylfaen" panose="010A0502050306030303" pitchFamily="18" charset="0"/>
                        </a:rPr>
                        <a:t>ბიჭები</a:t>
                      </a:r>
                      <a:endParaRPr lang="en-US" sz="1600" b="1"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ka-GE" sz="1600" b="0" i="0" u="none" strike="noStrike" dirty="0" smtClean="0">
                          <a:solidFill>
                            <a:schemeClr val="dk1"/>
                          </a:solidFill>
                          <a:effectLst/>
                          <a:latin typeface="Sylfaen" panose="010A0502050306030303" pitchFamily="18" charset="0"/>
                        </a:rPr>
                        <a:t>გოგონები</a:t>
                      </a:r>
                      <a:endParaRPr lang="en-US" sz="1600" b="1"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ka-GE" sz="1600" b="0" i="0" u="none" strike="noStrike" dirty="0" smtClean="0">
                          <a:solidFill>
                            <a:schemeClr val="dk1"/>
                          </a:solidFill>
                          <a:effectLst/>
                          <a:latin typeface="Sylfaen" panose="010A0502050306030303" pitchFamily="18" charset="0"/>
                        </a:rPr>
                        <a:t>სულ</a:t>
                      </a:r>
                      <a:endParaRPr lang="en-US" sz="1600" b="1" i="0" u="none" strike="noStrike" dirty="0">
                        <a:solidFill>
                          <a:srgbClr val="000000"/>
                        </a:solidFill>
                        <a:effectLst/>
                        <a:latin typeface="Sylfaen" panose="010A0502050306030303" pitchFamily="18" charset="0"/>
                      </a:endParaRPr>
                    </a:p>
                  </a:txBody>
                  <a:tcPr marL="9366" marR="9366" marT="9366" marB="0" anchor="ctr"/>
                </a:tc>
              </a:tr>
              <a:tr h="579351">
                <a:tc>
                  <a:txBody>
                    <a:bodyPr/>
                    <a:lstStyle/>
                    <a:p>
                      <a:pPr algn="l" fontAlgn="ctr"/>
                      <a:r>
                        <a:rPr lang="ka-GE" sz="1600" b="0" i="0" u="none" strike="noStrike" dirty="0" smtClean="0">
                          <a:solidFill>
                            <a:srgbClr val="FF0000"/>
                          </a:solidFill>
                          <a:effectLst/>
                          <a:latin typeface="+mn-lt"/>
                        </a:rPr>
                        <a:t>კვლევაში ჩართულ</a:t>
                      </a:r>
                      <a:r>
                        <a:rPr lang="ka-GE" sz="1600" b="0" i="0" u="none" strike="noStrike" baseline="0" dirty="0" smtClean="0">
                          <a:solidFill>
                            <a:srgbClr val="FF0000"/>
                          </a:solidFill>
                          <a:effectLst/>
                          <a:latin typeface="+mn-lt"/>
                        </a:rPr>
                        <a:t> </a:t>
                      </a:r>
                      <a:r>
                        <a:rPr lang="ka-GE" sz="1600" b="0" i="0" u="none" strike="noStrike" dirty="0" smtClean="0">
                          <a:solidFill>
                            <a:srgbClr val="FF0000"/>
                          </a:solidFill>
                          <a:effectLst/>
                          <a:latin typeface="+mn-lt"/>
                        </a:rPr>
                        <a:t>ბავშვთა საერთო რაოდენობა</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2019</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2124</a:t>
                      </a:r>
                      <a:endParaRPr lang="en-US" sz="1600" b="0" i="0" u="none" strike="noStrike">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4143</a:t>
                      </a:r>
                      <a:endParaRPr lang="en-US" sz="1600" b="0" i="0" u="none" strike="noStrike" dirty="0">
                        <a:solidFill>
                          <a:srgbClr val="FF0000"/>
                        </a:solidFill>
                        <a:effectLst/>
                        <a:latin typeface="Sylfaen" panose="010A0502050306030303" pitchFamily="18" charset="0"/>
                      </a:endParaRPr>
                    </a:p>
                  </a:txBody>
                  <a:tcPr marL="9366" marR="9366" marT="9366" marB="0" anchor="ctr"/>
                </a:tc>
              </a:tr>
              <a:tr h="579351">
                <a:tc>
                  <a:txBody>
                    <a:bodyPr/>
                    <a:lstStyle/>
                    <a:p>
                      <a:pPr algn="l" fontAlgn="ctr"/>
                      <a:r>
                        <a:rPr lang="ka-GE" sz="1600" b="0" i="0" u="none" strike="noStrike" dirty="0" smtClean="0">
                          <a:solidFill>
                            <a:srgbClr val="000000"/>
                          </a:solidFill>
                          <a:effectLst/>
                          <a:latin typeface="+mn-lt"/>
                        </a:rPr>
                        <a:t>ანთროპომეტრული მონაცემები შესწავლილი</a:t>
                      </a:r>
                      <a:r>
                        <a:rPr lang="ka-GE" sz="1600" b="0" i="0" u="none" strike="noStrike" baseline="0" dirty="0" smtClean="0">
                          <a:solidFill>
                            <a:srgbClr val="000000"/>
                          </a:solidFill>
                          <a:effectLst/>
                          <a:latin typeface="+mn-lt"/>
                        </a:rPr>
                        <a:t> იქნა</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smtClean="0">
                          <a:effectLst/>
                          <a:latin typeface="Sylfaen" panose="010A0502050306030303" pitchFamily="18" charset="0"/>
                        </a:rPr>
                        <a:t>1723</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smtClean="0">
                          <a:effectLst/>
                          <a:latin typeface="Sylfaen" panose="010A0502050306030303" pitchFamily="18" charset="0"/>
                        </a:rPr>
                        <a:t>1620</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3343</a:t>
                      </a:r>
                      <a:endParaRPr lang="en-US" sz="1600" b="0" i="0" u="none" strike="noStrike" dirty="0">
                        <a:solidFill>
                          <a:srgbClr val="000000"/>
                        </a:solidFill>
                        <a:effectLst/>
                        <a:latin typeface="Sylfaen" panose="010A0502050306030303" pitchFamily="18" charset="0"/>
                      </a:endParaRPr>
                    </a:p>
                  </a:txBody>
                  <a:tcPr marL="9366" marR="9366" marT="9366" marB="0" anchor="ctr"/>
                </a:tc>
              </a:tr>
              <a:tr h="1158702">
                <a:tc>
                  <a:txBody>
                    <a:bodyPr/>
                    <a:lstStyle/>
                    <a:p>
                      <a:pPr algn="l" fontAlgn="ctr"/>
                      <a:r>
                        <a:rPr lang="ka-GE" sz="1600" b="0" i="0" u="none" strike="noStrike" dirty="0" smtClean="0">
                          <a:solidFill>
                            <a:srgbClr val="FF0000"/>
                          </a:solidFill>
                          <a:effectLst/>
                          <a:latin typeface="+mn-lt"/>
                        </a:rPr>
                        <a:t>კვლევაში ჩართულ</a:t>
                      </a:r>
                      <a:r>
                        <a:rPr lang="ka-GE" sz="1600" b="0" i="0" u="none" strike="noStrike" baseline="0" dirty="0" smtClean="0">
                          <a:solidFill>
                            <a:srgbClr val="FF0000"/>
                          </a:solidFill>
                          <a:effectLst/>
                          <a:latin typeface="+mn-lt"/>
                        </a:rPr>
                        <a:t> 7 წლის </a:t>
                      </a:r>
                      <a:r>
                        <a:rPr lang="ka-GE" sz="1600" b="0" i="0" u="none" strike="noStrike" dirty="0" smtClean="0">
                          <a:solidFill>
                            <a:srgbClr val="FF0000"/>
                          </a:solidFill>
                          <a:effectLst/>
                          <a:latin typeface="+mn-lt"/>
                        </a:rPr>
                        <a:t>ბავშვთა რაოდენობა</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1451</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1376</a:t>
                      </a:r>
                      <a:endParaRPr lang="en-US" sz="1600" b="0" i="0" u="none" strike="noStrike" dirty="0">
                        <a:solidFill>
                          <a:srgbClr val="00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2827</a:t>
                      </a:r>
                      <a:endParaRPr lang="en-US" sz="1600" b="0" i="0" u="none" strike="noStrike">
                        <a:solidFill>
                          <a:srgbClr val="000000"/>
                        </a:solidFill>
                        <a:effectLst/>
                        <a:latin typeface="Sylfaen" panose="010A0502050306030303" pitchFamily="18" charset="0"/>
                      </a:endParaRPr>
                    </a:p>
                  </a:txBody>
                  <a:tcPr marL="9366" marR="9366" marT="9366" marB="0" anchor="ctr"/>
                </a:tc>
              </a:tr>
              <a:tr h="579351">
                <a:tc>
                  <a:txBody>
                    <a:bodyPr/>
                    <a:lstStyle/>
                    <a:p>
                      <a:pPr algn="l" fontAlgn="ctr"/>
                      <a:r>
                        <a:rPr lang="ka-GE" sz="1600" b="0" i="0" u="none" strike="noStrike" dirty="0" smtClean="0">
                          <a:solidFill>
                            <a:srgbClr val="FF0000"/>
                          </a:solidFill>
                          <a:effectLst/>
                          <a:latin typeface="+mn-lt"/>
                        </a:rPr>
                        <a:t>ოჯახების ჩართულობის მაჩვენებელი</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a:effectLst/>
                          <a:latin typeface="Sylfaen" panose="010A0502050306030303" pitchFamily="18" charset="0"/>
                        </a:rPr>
                        <a:t>83%</a:t>
                      </a:r>
                      <a:endParaRPr lang="en-US" sz="1600" b="0" i="0" u="none" strike="noStrike">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74%</a:t>
                      </a:r>
                      <a:endParaRPr lang="en-US" sz="1600" b="0" i="0" u="none" strike="noStrike" dirty="0">
                        <a:solidFill>
                          <a:srgbClr val="FF0000"/>
                        </a:solidFill>
                        <a:effectLst/>
                        <a:latin typeface="Sylfaen" panose="010A0502050306030303" pitchFamily="18" charset="0"/>
                      </a:endParaRPr>
                    </a:p>
                  </a:txBody>
                  <a:tcPr marL="9366" marR="9366" marT="9366" marB="0" anchor="ctr"/>
                </a:tc>
                <a:tc>
                  <a:txBody>
                    <a:bodyPr/>
                    <a:lstStyle/>
                    <a:p>
                      <a:pPr algn="l" fontAlgn="ctr"/>
                      <a:r>
                        <a:rPr lang="en-US" sz="1600" u="none" strike="noStrike" dirty="0">
                          <a:effectLst/>
                          <a:latin typeface="Sylfaen" panose="010A0502050306030303" pitchFamily="18" charset="0"/>
                        </a:rPr>
                        <a:t>78%</a:t>
                      </a:r>
                      <a:endParaRPr lang="en-US" sz="1600" b="0" i="0" u="none" strike="noStrike" dirty="0">
                        <a:solidFill>
                          <a:srgbClr val="FF0000"/>
                        </a:solidFill>
                        <a:effectLst/>
                        <a:latin typeface="Sylfaen" panose="010A0502050306030303" pitchFamily="18" charset="0"/>
                      </a:endParaRPr>
                    </a:p>
                  </a:txBody>
                  <a:tcPr marL="9366" marR="9366" marT="9366" marB="0" anchor="ctr"/>
                </a:tc>
              </a:tr>
            </a:tbl>
          </a:graphicData>
        </a:graphic>
      </p:graphicFrame>
    </p:spTree>
    <p:extLst>
      <p:ext uri="{BB962C8B-B14F-4D97-AF65-F5344CB8AC3E}">
        <p14:creationId xmlns:p14="http://schemas.microsoft.com/office/powerpoint/2010/main" val="386691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04"/>
            <a:ext cx="7824952" cy="814257"/>
          </a:xfrm>
        </p:spPr>
        <p:txBody>
          <a:bodyPr/>
          <a:lstStyle/>
          <a:p>
            <a:pPr algn="ctr"/>
            <a:r>
              <a:rPr lang="ka-GE" dirty="0" smtClean="0"/>
              <a:t>ეროვნული კვლევა განხორციელდა </a:t>
            </a:r>
            <a:r>
              <a:rPr lang="ka-GE" dirty="0"/>
              <a:t>2017 წლის </a:t>
            </a:r>
            <a:r>
              <a:rPr lang="ka-GE" dirty="0" smtClean="0"/>
              <a:t>შემოდგომაზე</a:t>
            </a:r>
            <a:endParaRPr lang="en-US" dirty="0"/>
          </a:p>
        </p:txBody>
      </p:sp>
      <p:sp>
        <p:nvSpPr>
          <p:cNvPr id="3" name="Content Placeholder 2"/>
          <p:cNvSpPr>
            <a:spLocks noGrp="1"/>
          </p:cNvSpPr>
          <p:nvPr>
            <p:ph idx="1"/>
          </p:nvPr>
        </p:nvSpPr>
        <p:spPr>
          <a:xfrm>
            <a:off x="457200" y="1831428"/>
            <a:ext cx="3841531" cy="2749550"/>
          </a:xfrm>
        </p:spPr>
        <p:txBody>
          <a:bodyPr/>
          <a:lstStyle/>
          <a:p>
            <a:pPr algn="just"/>
            <a:r>
              <a:rPr lang="ka-GE" sz="1800" dirty="0">
                <a:latin typeface="Sylfaen" panose="010A0502050306030303" pitchFamily="18" charset="0"/>
              </a:rPr>
              <a:t>ოჯახის გამოკითხვის ფორმა კვლევის ნაწილი იყო. ამ გამოკითხვის შედეგად ხდებოდა ინფორმაციის მოპოვება  ბავშვის კვების რაციონის და ფიზიკური აქტივობის შესახებ, ასევე ოჯახის სოციალურ-ეკონომიკური მახასიათებლებისა და თანმხლები დაავადების შესახებ.</a:t>
            </a:r>
            <a:endParaRPr lang="en-US" sz="1800" dirty="0">
              <a:latin typeface="Sylfaen" panose="010A0502050306030303" pitchFamily="18" charset="0"/>
            </a:endParaRPr>
          </a:p>
        </p:txBody>
      </p:sp>
      <p:sp>
        <p:nvSpPr>
          <p:cNvPr id="4" name="Content Placeholder 3"/>
          <p:cNvSpPr>
            <a:spLocks noGrp="1"/>
          </p:cNvSpPr>
          <p:nvPr>
            <p:ph idx="10"/>
          </p:nvPr>
        </p:nvSpPr>
        <p:spPr>
          <a:xfrm>
            <a:off x="4918841" y="1831427"/>
            <a:ext cx="3636580" cy="3928241"/>
          </a:xfrm>
        </p:spPr>
        <p:txBody>
          <a:bodyPr/>
          <a:lstStyle/>
          <a:p>
            <a:r>
              <a:rPr lang="ka-GE" sz="1800" i="1" dirty="0">
                <a:latin typeface="Sylfaen" panose="010A0502050306030303" pitchFamily="18" charset="0"/>
              </a:rPr>
              <a:t>მონაცემები დაიდო მონაცემთა ელექტრონულ სისტემაში, </a:t>
            </a:r>
            <a:r>
              <a:rPr lang="en-US" sz="1800" i="1" dirty="0" smtClean="0">
                <a:latin typeface="Sylfaen" panose="010A0502050306030303" pitchFamily="18" charset="0"/>
              </a:rPr>
              <a:t>OpenClinica</a:t>
            </a:r>
            <a:r>
              <a:rPr lang="en-US" sz="1800" i="1" dirty="0">
                <a:latin typeface="Sylfaen" panose="010A0502050306030303" pitchFamily="18" charset="0"/>
              </a:rPr>
              <a:t>.</a:t>
            </a:r>
          </a:p>
          <a:p>
            <a:r>
              <a:rPr lang="ka-GE" sz="1800" i="1" dirty="0">
                <a:latin typeface="Sylfaen" panose="010A0502050306030303" pitchFamily="18" charset="0"/>
              </a:rPr>
              <a:t>მონაცემები შემოწმდა </a:t>
            </a:r>
            <a:r>
              <a:rPr lang="ka-GE" sz="1800" i="1" dirty="0" smtClean="0">
                <a:latin typeface="Sylfaen" panose="010A0502050306030303" pitchFamily="18" charset="0"/>
              </a:rPr>
              <a:t> საიმედობაზე</a:t>
            </a:r>
            <a:r>
              <a:rPr lang="ka-GE" sz="1800" i="1" dirty="0">
                <a:latin typeface="Sylfaen" panose="010A0502050306030303" pitchFamily="18" charset="0"/>
              </a:rPr>
              <a:t>. საბოლოო მონაცემთა ბაზაში </a:t>
            </a:r>
            <a:r>
              <a:rPr lang="ka-GE" sz="1800" i="1" dirty="0" smtClean="0">
                <a:latin typeface="Sylfaen" panose="010A0502050306030303" pitchFamily="18" charset="0"/>
              </a:rPr>
              <a:t>შევიდა მხოლოდ </a:t>
            </a:r>
            <a:r>
              <a:rPr lang="ka-GE" sz="1800" i="1" dirty="0">
                <a:latin typeface="Sylfaen" panose="010A0502050306030303" pitchFamily="18" charset="0"/>
              </a:rPr>
              <a:t>იმ ბავშვების სრული ინფორმაცია ასაკისა და სქესის შესახებ, რომელთაც </a:t>
            </a:r>
            <a:r>
              <a:rPr lang="ka-GE" sz="1800" i="1" dirty="0" smtClean="0">
                <a:latin typeface="Sylfaen" panose="010A0502050306030303" pitchFamily="18" charset="0"/>
              </a:rPr>
              <a:t>ჰქონდათ </a:t>
            </a:r>
            <a:r>
              <a:rPr lang="ka-GE" sz="1800" i="1" dirty="0">
                <a:latin typeface="Sylfaen" panose="010A0502050306030303" pitchFamily="18" charset="0"/>
              </a:rPr>
              <a:t>კვლევაში </a:t>
            </a:r>
            <a:r>
              <a:rPr lang="ka-GE" sz="1800" i="1" dirty="0" smtClean="0">
                <a:latin typeface="Sylfaen" panose="010A0502050306030303" pitchFamily="18" charset="0"/>
              </a:rPr>
              <a:t>მონაწილეობაზე </a:t>
            </a:r>
            <a:r>
              <a:rPr lang="ka-GE" sz="1800" i="1" dirty="0">
                <a:latin typeface="Sylfaen" panose="010A0502050306030303" pitchFamily="18" charset="0"/>
              </a:rPr>
              <a:t>თანხმობის ფურცელი </a:t>
            </a:r>
          </a:p>
        </p:txBody>
      </p:sp>
      <p:sp>
        <p:nvSpPr>
          <p:cNvPr id="6" name="Title 1"/>
          <p:cNvSpPr txBox="1">
            <a:spLocks/>
          </p:cNvSpPr>
          <p:nvPr/>
        </p:nvSpPr>
        <p:spPr>
          <a:xfrm>
            <a:off x="147145" y="5791199"/>
            <a:ext cx="8902262" cy="983663"/>
          </a:xfrm>
          <a:prstGeom prst="rect">
            <a:avLst/>
          </a:prstGeom>
        </p:spPr>
        <p:txBody>
          <a:bodyPr vert="horz" wrap="square" lIns="0" tIns="0" rIns="0" bIns="0" rtlCol="0" anchor="t">
            <a:noAutofit/>
          </a:bodyPr>
          <a:lst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a:lstStyle>
          <a:p>
            <a:pPr algn="just"/>
            <a:r>
              <a:rPr lang="ka-GE" sz="1800" dirty="0" smtClean="0"/>
              <a:t>სხეულის მასის ინდექსი  (</a:t>
            </a:r>
            <a:r>
              <a:rPr lang="en-US" sz="1800" dirty="0" smtClean="0"/>
              <a:t>BMI</a:t>
            </a:r>
            <a:r>
              <a:rPr lang="ka-GE" sz="1800" dirty="0" smtClean="0"/>
              <a:t>)</a:t>
            </a:r>
            <a:r>
              <a:rPr lang="en-US" sz="1800" dirty="0" smtClean="0"/>
              <a:t> </a:t>
            </a:r>
            <a:r>
              <a:rPr lang="ka-GE" sz="1800" dirty="0" smtClean="0"/>
              <a:t>ითვ</a:t>
            </a:r>
            <a:r>
              <a:rPr lang="en-US" sz="1800" dirty="0" err="1"/>
              <a:t>ლება</a:t>
            </a:r>
            <a:r>
              <a:rPr lang="en-US" sz="1800" dirty="0"/>
              <a:t>, </a:t>
            </a:r>
            <a:r>
              <a:rPr lang="en-US" sz="1800" dirty="0" err="1"/>
              <a:t>როგორც</a:t>
            </a:r>
            <a:r>
              <a:rPr lang="en-US" sz="1800" dirty="0"/>
              <a:t> </a:t>
            </a:r>
            <a:r>
              <a:rPr lang="ka-GE" sz="1800" dirty="0"/>
              <a:t>ყველაზე </a:t>
            </a:r>
            <a:r>
              <a:rPr lang="en-US" sz="1800" dirty="0" err="1"/>
              <a:t>ხელმისაწვდომი</a:t>
            </a:r>
            <a:r>
              <a:rPr lang="en-US" sz="1800" dirty="0"/>
              <a:t> </a:t>
            </a:r>
            <a:r>
              <a:rPr lang="en-US" sz="1800" dirty="0" err="1"/>
              <a:t>მაჩვენებელი</a:t>
            </a:r>
            <a:r>
              <a:rPr lang="en-US" sz="1800" dirty="0"/>
              <a:t>, </a:t>
            </a:r>
            <a:r>
              <a:rPr lang="ka-GE" sz="1800" dirty="0"/>
              <a:t>რომელიც გამოიყენება </a:t>
            </a:r>
            <a:r>
              <a:rPr lang="en-US" sz="1800" dirty="0" err="1"/>
              <a:t>მოსახლეობის</a:t>
            </a:r>
            <a:r>
              <a:rPr lang="en-US" sz="1800" dirty="0"/>
              <a:t> </a:t>
            </a:r>
            <a:r>
              <a:rPr lang="en-US" sz="1800" dirty="0" err="1"/>
              <a:t>სიმსუქნის</a:t>
            </a:r>
            <a:r>
              <a:rPr lang="en-US" sz="1800" dirty="0"/>
              <a:t> </a:t>
            </a:r>
            <a:r>
              <a:rPr lang="en-US" sz="1800" dirty="0" err="1"/>
              <a:t>ტენდენციების</a:t>
            </a:r>
            <a:r>
              <a:rPr lang="en-US" sz="1800" dirty="0"/>
              <a:t> </a:t>
            </a:r>
            <a:r>
              <a:rPr lang="en-US" sz="1800" dirty="0" err="1" smtClean="0"/>
              <a:t>მონიტორინგისთვის</a:t>
            </a:r>
            <a:r>
              <a:rPr lang="ka-GE" sz="1800" dirty="0"/>
              <a:t> </a:t>
            </a:r>
            <a:r>
              <a:rPr lang="ka-GE" sz="1800" dirty="0" smtClean="0"/>
              <a:t>და </a:t>
            </a:r>
            <a:r>
              <a:rPr lang="en-US" sz="1800" dirty="0" smtClean="0"/>
              <a:t> </a:t>
            </a:r>
            <a:r>
              <a:rPr lang="en-US" sz="1800" dirty="0" err="1"/>
              <a:t>გამოითვლება</a:t>
            </a:r>
            <a:r>
              <a:rPr lang="en-US" sz="1800" dirty="0"/>
              <a:t> </a:t>
            </a:r>
            <a:r>
              <a:rPr lang="en-US" sz="1800" dirty="0" err="1" smtClean="0"/>
              <a:t>ფორმული</a:t>
            </a:r>
            <a:r>
              <a:rPr lang="ka-GE" sz="1800" dirty="0" smtClean="0"/>
              <a:t>თ</a:t>
            </a:r>
            <a:r>
              <a:rPr lang="en-US" sz="1800" dirty="0" smtClean="0"/>
              <a:t>, </a:t>
            </a:r>
            <a:r>
              <a:rPr lang="en-US" sz="1800" dirty="0" err="1"/>
              <a:t>წონა</a:t>
            </a:r>
            <a:r>
              <a:rPr lang="en-US" sz="1800" dirty="0"/>
              <a:t> </a:t>
            </a:r>
            <a:r>
              <a:rPr lang="en-US" sz="1800" dirty="0" err="1"/>
              <a:t>კგ</a:t>
            </a:r>
            <a:r>
              <a:rPr lang="en-US" sz="1800" dirty="0"/>
              <a:t> / </a:t>
            </a:r>
            <a:r>
              <a:rPr lang="en-US" sz="1800" dirty="0" err="1"/>
              <a:t>სიმაღლე</a:t>
            </a:r>
            <a:r>
              <a:rPr lang="en-US" sz="1800" dirty="0"/>
              <a:t> M2- </a:t>
            </a:r>
            <a:r>
              <a:rPr lang="en-US" sz="1800" dirty="0" err="1"/>
              <a:t>ში</a:t>
            </a:r>
            <a:endParaRPr lang="en-US" sz="1800" dirty="0"/>
          </a:p>
        </p:txBody>
      </p:sp>
    </p:spTree>
    <p:extLst>
      <p:ext uri="{BB962C8B-B14F-4D97-AF65-F5344CB8AC3E}">
        <p14:creationId xmlns:p14="http://schemas.microsoft.com/office/powerpoint/2010/main" val="279020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HBSC study slide-doc master">
  <a:themeElements>
    <a:clrScheme name="HBSC study">
      <a:dk1>
        <a:srgbClr val="4D4D4F"/>
      </a:dk1>
      <a:lt1>
        <a:srgbClr val="FFFFFF"/>
      </a:lt1>
      <a:dk2>
        <a:srgbClr val="44546A"/>
      </a:dk2>
      <a:lt2>
        <a:srgbClr val="B1B3B6"/>
      </a:lt2>
      <a:accent1>
        <a:srgbClr val="00B9F2"/>
      </a:accent1>
      <a:accent2>
        <a:srgbClr val="6FB9D8"/>
      </a:accent2>
      <a:accent3>
        <a:srgbClr val="8390C8"/>
      </a:accent3>
      <a:accent4>
        <a:srgbClr val="41B7B5"/>
      </a:accent4>
      <a:accent5>
        <a:srgbClr val="F5802F"/>
      </a:accent5>
      <a:accent6>
        <a:srgbClr val="F3B51B"/>
      </a:accent6>
      <a:hlink>
        <a:srgbClr val="E11156"/>
      </a:hlink>
      <a:folHlink>
        <a:srgbClr val="EE44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8E8E780-67FD-4FC3-B359-14A9E1C710EC}">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59954</TotalTime>
  <Words>2293</Words>
  <Application>Microsoft Office PowerPoint</Application>
  <PresentationFormat>On-screen Show (4:3)</PresentationFormat>
  <Paragraphs>240</Paragraphs>
  <Slides>40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Regular</vt:lpstr>
      <vt:lpstr>FrutigerNeueLTW1G-CnBold</vt:lpstr>
      <vt:lpstr>Sylfaen</vt:lpstr>
      <vt:lpstr>Wingdings</vt:lpstr>
      <vt:lpstr>HBSC study slide-doc master</vt:lpstr>
      <vt:lpstr>ბავშვთა სიმსუქნის კონტროლის ინიციატივა (COSI)  საქართველო 2017 </vt:lpstr>
      <vt:lpstr>ს ა რ ჩ ე ვ ი</vt:lpstr>
      <vt:lpstr>შესავალი</vt:lpstr>
      <vt:lpstr>შესავალი</vt:lpstr>
      <vt:lpstr>მეთოდები: </vt:lpstr>
      <vt:lpstr>მეთოდები</vt:lpstr>
      <vt:lpstr>მეთოდები</vt:lpstr>
      <vt:lpstr>შერჩევა</vt:lpstr>
      <vt:lpstr>ეროვნული კვლევა განხორციელდა 2017 წლის შემოდგომაზე</vt:lpstr>
      <vt:lpstr>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(BMI) ბიჭებისთვის, რომელთაც აქვთ დაბალი წონა, ჭარბი წონა და სიმსუქნე </vt:lpstr>
      <vt:lpstr>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(BMI)  ბიჭებისთვის, რომელთაც აქვთ დაბალი წონა, ჭარბი წონა და სიმსუქნე </vt:lpstr>
      <vt:lpstr>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(BMI) გოგონებისთვის, რომელთაც აქვთ დაბალი წონა, ჭარბი</vt:lpstr>
      <vt:lpstr>ჯანმრთელობის მსოფლიო ორგანიზაციის მიერ მოწოდებული ზღვრული მნიშვნელობები სხეულის მასის ინდექსთან მიმართებაში  (BMI) გოგონებისთვის, რომელთაც აქვთ დაბალი წონა, ჭარბი</vt:lpstr>
      <vt:lpstr>შედეგები</vt:lpstr>
      <vt:lpstr>ჭარბი წონის პრევალენტობა, რომელიც ეფუძნება ჯანმრთელობის მსოფლიო ორგანიზაციის მიერ მოწოდებულ ზრდის მრუდს, 7 წლის ასაკის ბავშვებში </vt:lpstr>
      <vt:lpstr>სიმსუქნის პრევალენტობა, რომელიც ეფუძნება ჯანმრთელობის მსოფლიო ორგანიზაციის მიერ მოწოდებულ ზრდის მრუდს, 7 წლის ასაკის ბავშვებში</vt:lpstr>
      <vt:lpstr>მცირე წონის პრევალენტობა, რომელიც ეფუძნება ჯანმრთელობის მსოფლიო ორგანიზაციის მიერ მოწოდებულ ზრდის მრუდს, 7 წლის ასაკის ბავშვებში </vt:lpstr>
      <vt:lpstr>სიმღლეში ჩამორჩენილ ბავშვთა პრევალენტობა, რომელიც ეფუძნება ჯანმრთელობის მსოფლიო ორგანიზაციის ზრდის მრუდს, 7 წლის ასაკის ბავშვებში </vt:lpstr>
      <vt:lpstr>ბავშვების კვებითი ჩვევები</vt:lpstr>
      <vt:lpstr>PowerPoint Presentation</vt:lpstr>
      <vt:lpstr>კვლევის შედეგად გამოიკვეთა, რომ კველვაში მონაწილე ბავშვების უმრავლესობა დილით საუზმობს</vt:lpstr>
      <vt:lpstr>კითხვაზე:  ჩვეულებრივ კვირაში, რამდენჯერ უწევს თქვენს შვილს საუზმე?  მშობლების პასუხი შემდეგნაირია:</vt:lpstr>
      <vt:lpstr>ბავშვთა კვებითი ჩვევები</vt:lpstr>
      <vt:lpstr>ბავშვთა კვებითი ჩვევები</vt:lpstr>
      <vt:lpstr>ფიზიკური აქტივობები</vt:lpstr>
      <vt:lpstr>7 წლის ასაკის ბავშვების ფიზიკური აქტივობა</vt:lpstr>
      <vt:lpstr> ბავშვების  უმეტესობა, რომლებიც  ცხოვრობენ,  სკოლიდან 1 ან  2 კილომეტრის  დაშორებით, და  სკოლაში  ფეხით  დადიან  ყოველდღე </vt:lpstr>
      <vt:lpstr> კვლევის  შედეგად  შესწავლილი  იქნა  მონაცემები  სკოლაში  და  სკოლის  გარეთ  ჩატარებული სპორტული  აქტივობების  შესახებ  </vt:lpstr>
      <vt:lpstr>                           ინფორმაცია ოჯახის შესახებ</vt:lpstr>
      <vt:lpstr>რა უნდა გაკეთდეს?</vt:lpstr>
      <vt:lpstr>სკოლის გარემო</vt:lpstr>
      <vt:lpstr>კვლევაში მონაწილეობდა 245 სკოლა </vt:lpstr>
      <vt:lpstr>სკოლის გარემოსთან დაკავშირებული ფაქტორები</vt:lpstr>
      <vt:lpstr>ფიზიკური აქტივობები და ფიზიკური განათლება</vt:lpstr>
      <vt:lpstr>სკოლაში სიარული </vt:lpstr>
      <vt:lpstr>სკოლაში სიარული</vt:lpstr>
      <vt:lpstr>რა უნდა გაკეთდეს?</vt:lpstr>
      <vt:lpstr>რა უნდა გაკეთდეს?</vt:lpstr>
      <vt:lpstr>შეჯამება</vt:lpstr>
      <vt:lpstr>დასკვნა</vt:lpstr>
    </vt:vector>
  </TitlesOfParts>
  <Manager/>
  <Company>HBSC study International Coordinating Centre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HBSC study slidedoc</dc:title>
  <dc:subject/>
  <dc:creator>Joseph Hancock</dc:creator>
  <cp:keywords>Report</cp:keywords>
  <dc:description/>
  <cp:lastModifiedBy>Lela Shengelia</cp:lastModifiedBy>
  <cp:revision>748</cp:revision>
  <cp:lastPrinted>2020-02-17T09:14:25Z</cp:lastPrinted>
  <dcterms:created xsi:type="dcterms:W3CDTF">2014-02-07T03:47:22Z</dcterms:created>
  <dcterms:modified xsi:type="dcterms:W3CDTF">2020-04-07T07:45:41Z</dcterms:modified>
  <cp:category>HBSC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