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whleague.org/images/WHL_PCH_Developing_a_global_agenda.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whleague.org/images/WHL_PCH_Developing_a_global_agenda.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4622"/>
            <a:ext cx="7772400" cy="1470025"/>
          </a:xfrm>
        </p:spPr>
        <p:txBody>
          <a:bodyPr>
            <a:normAutofit/>
          </a:bodyPr>
          <a:lstStyle/>
          <a:p>
            <a:r>
              <a:rPr lang="en-US" sz="2800" b="1" dirty="0" err="1" smtClean="0">
                <a:solidFill>
                  <a:srgbClr val="FF0000"/>
                </a:solidFill>
              </a:rPr>
              <a:t>ჰიპერტენზიის</a:t>
            </a:r>
            <a:r>
              <a:rPr lang="en-US" sz="2800" b="1" dirty="0" smtClean="0">
                <a:solidFill>
                  <a:srgbClr val="FF0000"/>
                </a:solidFill>
              </a:rPr>
              <a:t> </a:t>
            </a:r>
            <a:r>
              <a:rPr lang="en-US" sz="2800" b="1" dirty="0" err="1" smtClean="0">
                <a:solidFill>
                  <a:srgbClr val="FF0000"/>
                </a:solidFill>
              </a:rPr>
              <a:t>პრევენცი</a:t>
            </a:r>
            <a:r>
              <a:rPr lang="ka-GE" sz="2800" b="1" dirty="0" smtClean="0">
                <a:solidFill>
                  <a:srgbClr val="FF0000"/>
                </a:solidFill>
              </a:rPr>
              <a:t>ისა</a:t>
            </a:r>
            <a:r>
              <a:rPr lang="en-US" sz="2800" b="1" dirty="0" smtClean="0">
                <a:solidFill>
                  <a:srgbClr val="FF0000"/>
                </a:solidFill>
              </a:rPr>
              <a:t> </a:t>
            </a:r>
            <a:r>
              <a:rPr lang="en-US" sz="2800" b="1" dirty="0" err="1" smtClean="0">
                <a:solidFill>
                  <a:srgbClr val="FF0000"/>
                </a:solidFill>
              </a:rPr>
              <a:t>და</a:t>
            </a:r>
            <a:r>
              <a:rPr lang="en-US" sz="2800" b="1" dirty="0" smtClean="0">
                <a:solidFill>
                  <a:srgbClr val="FF0000"/>
                </a:solidFill>
              </a:rPr>
              <a:t> </a:t>
            </a:r>
            <a:r>
              <a:rPr lang="en-US" sz="2800" b="1" dirty="0" err="1" smtClean="0">
                <a:solidFill>
                  <a:srgbClr val="FF0000"/>
                </a:solidFill>
              </a:rPr>
              <a:t>კონტროლი</a:t>
            </a:r>
            <a:r>
              <a:rPr lang="ka-GE" sz="2800" b="1" dirty="0">
                <a:solidFill>
                  <a:srgbClr val="FF0000"/>
                </a:solidFill>
              </a:rPr>
              <a:t>ს</a:t>
            </a:r>
            <a:r>
              <a:rPr lang="en-US" sz="2800" b="1" dirty="0" smtClean="0">
                <a:solidFill>
                  <a:srgbClr val="FF0000"/>
                </a:solidFill>
              </a:rPr>
              <a:t> </a:t>
            </a:r>
            <a:r>
              <a:rPr lang="ka-GE" sz="2800" b="1" smtClean="0">
                <a:solidFill>
                  <a:srgbClr val="FF0000"/>
                </a:solidFill>
              </a:rPr>
              <a:t>გლობალური პროგრამის დანერგვა</a:t>
            </a:r>
            <a:endParaRPr lang="en-US" sz="2800" b="1" dirty="0">
              <a:solidFill>
                <a:srgbClr val="FF0000"/>
              </a:solidFill>
            </a:endParaRPr>
          </a:p>
        </p:txBody>
      </p:sp>
      <p:sp>
        <p:nvSpPr>
          <p:cNvPr id="3" name="Subtitle 2"/>
          <p:cNvSpPr>
            <a:spLocks noGrp="1"/>
          </p:cNvSpPr>
          <p:nvPr>
            <p:ph type="subTitle" idx="1"/>
          </p:nvPr>
        </p:nvSpPr>
        <p:spPr/>
        <p:txBody>
          <a:bodyPr>
            <a:normAutofit/>
          </a:bodyPr>
          <a:lstStyle/>
          <a:p>
            <a:r>
              <a:rPr lang="ka-GE" sz="2400" b="1" dirty="0" smtClean="0">
                <a:solidFill>
                  <a:srgbClr val="002060"/>
                </a:solidFill>
              </a:rPr>
              <a:t>ჰიპერტენზიის მსოფლიო ლიგა</a:t>
            </a:r>
            <a:endParaRPr lang="en-US" sz="2400" b="1" dirty="0">
              <a:solidFill>
                <a:srgbClr val="002060"/>
              </a:solidFill>
            </a:endParaRPr>
          </a:p>
        </p:txBody>
      </p:sp>
      <p:pic>
        <p:nvPicPr>
          <p:cNvPr id="4" name="Picture 13" descr="WHL Logo Clear.png"/>
          <p:cNvPicPr>
            <a:picLocks noChangeAspect="1"/>
          </p:cNvPicPr>
          <p:nvPr/>
        </p:nvPicPr>
        <p:blipFill>
          <a:blip r:embed="rId2"/>
          <a:srcRect/>
          <a:stretch>
            <a:fillRect/>
          </a:stretch>
        </p:blipFill>
        <p:spPr bwMode="auto">
          <a:xfrm>
            <a:off x="304799" y="321806"/>
            <a:ext cx="1400175" cy="120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57200"/>
            <a:ext cx="8229600" cy="1143000"/>
          </a:xfrm>
        </p:spPr>
        <p:txBody>
          <a:bodyPr>
            <a:normAutofit/>
          </a:bodyPr>
          <a:lstStyle/>
          <a:p>
            <a:r>
              <a:rPr lang="ka-GE" sz="2800" b="1" dirty="0">
                <a:solidFill>
                  <a:srgbClr val="FF0000"/>
                </a:solidFill>
              </a:rPr>
              <a:t>ქრონიკული დაავადებების მკურნალობის გაფართოებული მოდელი</a:t>
            </a:r>
            <a:endParaRPr lang="ru-RU" sz="2800" b="1" dirty="0">
              <a:solidFill>
                <a:srgbClr val="FF0000"/>
              </a:solidFill>
            </a:endParaRPr>
          </a:p>
        </p:txBody>
      </p:sp>
      <p:sp>
        <p:nvSpPr>
          <p:cNvPr id="3" name="Объект 2"/>
          <p:cNvSpPr>
            <a:spLocks noGrp="1"/>
          </p:cNvSpPr>
          <p:nvPr>
            <p:ph idx="1"/>
          </p:nvPr>
        </p:nvSpPr>
        <p:spPr>
          <a:xfrm>
            <a:off x="533400" y="2057400"/>
            <a:ext cx="8229600" cy="4525963"/>
          </a:xfrm>
        </p:spPr>
        <p:txBody>
          <a:bodyPr>
            <a:normAutofit/>
          </a:bodyPr>
          <a:lstStyle/>
          <a:p>
            <a:r>
              <a:rPr lang="ka-GE" sz="1800" b="1" dirty="0">
                <a:solidFill>
                  <a:srgbClr val="002060"/>
                </a:solidFill>
              </a:rPr>
              <a:t>არაგადამდები დაავადებების პრევენციისა და კონტროლის ჩარჩო-მოდელი შემუშავებულია და შესაძლოა გამოყენებული იყოს ჰიპერტენზიის პრევენციისა და კონტროლის სტრატეგიების </a:t>
            </a:r>
            <a:r>
              <a:rPr lang="ka-GE" sz="1800" b="1" dirty="0" smtClean="0">
                <a:solidFill>
                  <a:srgbClr val="002060"/>
                </a:solidFill>
              </a:rPr>
              <a:t>საფუძველად -  </a:t>
            </a:r>
            <a:r>
              <a:rPr lang="ka-GE" sz="1800" b="1" dirty="0">
                <a:solidFill>
                  <a:srgbClr val="002060"/>
                </a:solidFill>
              </a:rPr>
              <a:t>ასეთ მიდგომას წარმოადგენს ქრონიკული დაავადებების მკურნალობის გაფართოებული მოდელი, რომელიც გამოიყენება კანადაში და ზოგიერთ სხვა ქვეყანაში</a:t>
            </a:r>
          </a:p>
          <a:p>
            <a:r>
              <a:rPr lang="ka-GE" sz="1800" b="1" dirty="0" smtClean="0">
                <a:solidFill>
                  <a:srgbClr val="002060"/>
                </a:solidFill>
              </a:rPr>
              <a:t>ქრონიკული </a:t>
            </a:r>
            <a:r>
              <a:rPr lang="ka-GE" sz="1800" b="1" dirty="0">
                <a:solidFill>
                  <a:srgbClr val="002060"/>
                </a:solidFill>
              </a:rPr>
              <a:t>დაავადებების მკურნალობის გაფართოებული მოდელი ითვალისწინებს რა ჯანმრთელი საზოგადოების პოლიტიკის, ჯანმრთელობისთვის ხელსაყრელი გარემოს, ჯანსაღი თემების, ახლებური სამედიცინო სერვისების მიწოდების, მკურნალობის ოპტიმიზაციისათვის მიღებული გაუმჯობესებული გადაწყევტილებების მხარდაჭერას, ხალხის თვითმომსახურების უნარების გაზრდის, დაინტერესებული მხარეების პარტნიორობისა და საინფორმაციო სისტემების როლს, შეუძლია შეაფასოს ინტერვენციის გავლენა</a:t>
            </a:r>
          </a:p>
          <a:p>
            <a:endParaRPr lang="ru-RU" sz="18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3091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15900"/>
            <a:ext cx="7848600" cy="1143000"/>
          </a:xfrm>
        </p:spPr>
        <p:txBody>
          <a:bodyPr>
            <a:normAutofit/>
          </a:bodyPr>
          <a:lstStyle/>
          <a:p>
            <a:r>
              <a:rPr lang="ka-GE" sz="2800" b="1" dirty="0">
                <a:solidFill>
                  <a:srgbClr val="FF0000"/>
                </a:solidFill>
              </a:rPr>
              <a:t>ჰიპერტენზიის ხელშემწყობი გარემო ფაქტორები</a:t>
            </a:r>
            <a:endParaRPr lang="ru-RU" sz="2800" b="1" dirty="0">
              <a:solidFill>
                <a:srgbClr val="FF0000"/>
              </a:solidFill>
            </a:endParaRPr>
          </a:p>
        </p:txBody>
      </p:sp>
      <p:sp>
        <p:nvSpPr>
          <p:cNvPr id="3" name="Объект 2"/>
          <p:cNvSpPr>
            <a:spLocks noGrp="1"/>
          </p:cNvSpPr>
          <p:nvPr>
            <p:ph idx="1"/>
          </p:nvPr>
        </p:nvSpPr>
        <p:spPr>
          <a:xfrm>
            <a:off x="457200" y="2057400"/>
            <a:ext cx="8229600" cy="4525963"/>
          </a:xfrm>
        </p:spPr>
        <p:txBody>
          <a:bodyPr>
            <a:normAutofit/>
          </a:bodyPr>
          <a:lstStyle/>
          <a:p>
            <a:r>
              <a:rPr lang="ka-GE" sz="1800" b="1" dirty="0">
                <a:solidFill>
                  <a:srgbClr val="002060"/>
                </a:solidFill>
              </a:rPr>
              <a:t>ჰიპერტენზია იშვიათია </a:t>
            </a:r>
            <a:r>
              <a:rPr lang="ka-GE" sz="1800" b="1" dirty="0" smtClean="0">
                <a:solidFill>
                  <a:srgbClr val="002060"/>
                </a:solidFill>
              </a:rPr>
              <a:t>იმ საზოგადოებაში</a:t>
            </a:r>
            <a:r>
              <a:rPr lang="ka-GE" sz="1800" b="1" dirty="0">
                <a:solidFill>
                  <a:srgbClr val="002060"/>
                </a:solidFill>
              </a:rPr>
              <a:t>, რომლებიც ეწევიან ფიზიკურ აქტივობას, აქვთ ნორმალური წონა და იკვებებიან ნაკლებმარილიანი საკვებით </a:t>
            </a:r>
          </a:p>
          <a:p>
            <a:r>
              <a:rPr lang="ka-GE" sz="1800" b="1" dirty="0" smtClean="0">
                <a:solidFill>
                  <a:srgbClr val="002060"/>
                </a:solidFill>
              </a:rPr>
              <a:t>ჰიპერტენზიის </a:t>
            </a:r>
            <a:r>
              <a:rPr lang="ka-GE" sz="1800" b="1" dirty="0">
                <a:solidFill>
                  <a:srgbClr val="002060"/>
                </a:solidFill>
              </a:rPr>
              <a:t>დაახლოებით 32%  დაკავშირებულია მარილის ჭარბ მოხმარებასთან</a:t>
            </a:r>
          </a:p>
          <a:p>
            <a:r>
              <a:rPr lang="ka-GE" sz="1800" b="1" dirty="0" smtClean="0">
                <a:solidFill>
                  <a:srgbClr val="002060"/>
                </a:solidFill>
              </a:rPr>
              <a:t>18</a:t>
            </a:r>
            <a:r>
              <a:rPr lang="ka-GE" sz="1800" b="1" dirty="0">
                <a:solidFill>
                  <a:srgbClr val="002060"/>
                </a:solidFill>
              </a:rPr>
              <a:t>% - კალიუმის დაბალ მოხმარებასთან</a:t>
            </a:r>
          </a:p>
          <a:p>
            <a:r>
              <a:rPr lang="ka-GE" sz="1800" b="1" dirty="0" smtClean="0">
                <a:solidFill>
                  <a:srgbClr val="002060"/>
                </a:solidFill>
              </a:rPr>
              <a:t>32</a:t>
            </a:r>
            <a:r>
              <a:rPr lang="ka-GE" sz="1800" b="1" dirty="0">
                <a:solidFill>
                  <a:srgbClr val="002060"/>
                </a:solidFill>
              </a:rPr>
              <a:t>% - სიმსუქნესთან</a:t>
            </a:r>
          </a:p>
          <a:p>
            <a:r>
              <a:rPr lang="ka-GE" sz="1800" b="1" dirty="0" smtClean="0">
                <a:solidFill>
                  <a:srgbClr val="002060"/>
                </a:solidFill>
              </a:rPr>
              <a:t>18</a:t>
            </a:r>
            <a:r>
              <a:rPr lang="ka-GE" sz="1800" b="1" dirty="0">
                <a:solidFill>
                  <a:srgbClr val="002060"/>
                </a:solidFill>
              </a:rPr>
              <a:t>% - დაბალ ფიზიკურ აქტივობასთან</a:t>
            </a:r>
          </a:p>
          <a:p>
            <a:r>
              <a:rPr lang="ka-GE" sz="1800" b="1" dirty="0" smtClean="0">
                <a:solidFill>
                  <a:srgbClr val="002060"/>
                </a:solidFill>
              </a:rPr>
              <a:t>3</a:t>
            </a:r>
            <a:r>
              <a:rPr lang="ka-GE" sz="1800" b="1" dirty="0">
                <a:solidFill>
                  <a:srgbClr val="002060"/>
                </a:solidFill>
              </a:rPr>
              <a:t>% - ალკოჰოლის ჭარბ მოხმარებასთან</a:t>
            </a:r>
          </a:p>
          <a:p>
            <a:pPr marL="0" indent="0">
              <a:buNone/>
            </a:pPr>
            <a:endParaRPr lang="ka-GE" sz="1800" b="1" dirty="0" smtClean="0">
              <a:solidFill>
                <a:srgbClr val="002060"/>
              </a:solidFill>
            </a:endParaRPr>
          </a:p>
          <a:p>
            <a:pPr marL="0" indent="0">
              <a:buNone/>
            </a:pPr>
            <a:endParaRPr lang="ka-GE" sz="1800" b="1" dirty="0">
              <a:solidFill>
                <a:srgbClr val="002060"/>
              </a:solidFill>
            </a:endParaRPr>
          </a:p>
          <a:p>
            <a:pPr marL="0" indent="0" algn="ctr">
              <a:buNone/>
            </a:pPr>
            <a:r>
              <a:rPr lang="ka-GE" sz="1800" b="1" dirty="0" smtClean="0">
                <a:solidFill>
                  <a:srgbClr val="002060"/>
                </a:solidFill>
              </a:rPr>
              <a:t>ჰიპერტენზიის </a:t>
            </a:r>
            <a:r>
              <a:rPr lang="ka-GE" sz="1800" b="1" dirty="0">
                <a:solidFill>
                  <a:srgbClr val="002060"/>
                </a:solidFill>
              </a:rPr>
              <a:t>პრევენციის ძალისხმევა </a:t>
            </a:r>
            <a:r>
              <a:rPr lang="ka-GE" sz="1800" b="1" dirty="0" smtClean="0">
                <a:solidFill>
                  <a:srgbClr val="002060"/>
                </a:solidFill>
              </a:rPr>
              <a:t>მიმართული უნდა იყოს მოსახლეობაში </a:t>
            </a:r>
            <a:r>
              <a:rPr lang="ka-GE" sz="1800" b="1" dirty="0">
                <a:solidFill>
                  <a:srgbClr val="002060"/>
                </a:solidFill>
              </a:rPr>
              <a:t>ცხოვრების ჯანსაღი წესის </a:t>
            </a:r>
            <a:r>
              <a:rPr lang="ka-GE" sz="1800" b="1" dirty="0" smtClean="0">
                <a:solidFill>
                  <a:srgbClr val="002060"/>
                </a:solidFill>
              </a:rPr>
              <a:t>დანერგვაზე!</a:t>
            </a:r>
            <a:endParaRPr lang="ka-GE" sz="1800" b="1" dirty="0">
              <a:solidFill>
                <a:srgbClr val="002060"/>
              </a:solidFill>
            </a:endParaRPr>
          </a:p>
          <a:p>
            <a:endParaRPr lang="ru-RU" sz="1800" b="1" dirty="0">
              <a:solidFill>
                <a:srgbClr val="002060"/>
              </a:solidFill>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4792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5055" y="381000"/>
            <a:ext cx="8229600" cy="1143000"/>
          </a:xfrm>
        </p:spPr>
        <p:txBody>
          <a:bodyPr>
            <a:normAutofit/>
          </a:bodyPr>
          <a:lstStyle/>
          <a:p>
            <a:r>
              <a:rPr lang="ka-GE" sz="2800" b="1" dirty="0">
                <a:solidFill>
                  <a:srgbClr val="FF0000"/>
                </a:solidFill>
              </a:rPr>
              <a:t>ჯანსაღი გარემოს კომბინაცია კლინიკურ ინტერვენციებთან</a:t>
            </a:r>
            <a:endParaRPr lang="ru-RU" sz="2800" b="1" dirty="0">
              <a:solidFill>
                <a:srgbClr val="FF0000"/>
              </a:solidFill>
            </a:endParaRPr>
          </a:p>
        </p:txBody>
      </p:sp>
      <p:sp>
        <p:nvSpPr>
          <p:cNvPr id="3" name="Объект 2"/>
          <p:cNvSpPr>
            <a:spLocks noGrp="1"/>
          </p:cNvSpPr>
          <p:nvPr>
            <p:ph idx="1"/>
          </p:nvPr>
        </p:nvSpPr>
        <p:spPr/>
        <p:txBody>
          <a:bodyPr>
            <a:normAutofit/>
          </a:bodyPr>
          <a:lstStyle/>
          <a:p>
            <a:r>
              <a:rPr lang="ka-GE" sz="1800" b="1" dirty="0" smtClean="0">
                <a:solidFill>
                  <a:srgbClr val="002060"/>
                </a:solidFill>
              </a:rPr>
              <a:t>იმისათვის</a:t>
            </a:r>
            <a:r>
              <a:rPr lang="ka-GE" sz="1800" b="1" dirty="0">
                <a:solidFill>
                  <a:srgbClr val="002060"/>
                </a:solidFill>
              </a:rPr>
              <a:t>, რომ ჩვენი მცდელობა წარმატებული იყოს, კლინიკური ინტერვენციები უნდა შევაჯეროთ შესაბამის პოლიტიკასთან და გარემოში ისეთ ცვლილებებთან, რომლებიც გააადვილებს ინდივიდებისთვის არჩევანის გაკეთებას ცხოვრების ჯანსაღი წესის სასარგებლოდ</a:t>
            </a:r>
          </a:p>
          <a:p>
            <a:r>
              <a:rPr lang="ka-GE" sz="1800" b="1" dirty="0" smtClean="0">
                <a:solidFill>
                  <a:srgbClr val="002060"/>
                </a:solidFill>
              </a:rPr>
              <a:t>მიდგომები</a:t>
            </a:r>
            <a:r>
              <a:rPr lang="ka-GE" sz="1800" b="1" dirty="0">
                <a:solidFill>
                  <a:srgbClr val="002060"/>
                </a:solidFill>
              </a:rPr>
              <a:t>, რომლებშიც კომბინირებულია ჯანსაღი გარემოსადმი ხელშეწყობა და კლინიკური ინტერვენციები, ეფექტურია</a:t>
            </a:r>
          </a:p>
          <a:p>
            <a:r>
              <a:rPr lang="ka-GE" sz="1800" b="1" dirty="0" smtClean="0">
                <a:solidFill>
                  <a:srgbClr val="002060"/>
                </a:solidFill>
              </a:rPr>
              <a:t>მოსახლეობის </a:t>
            </a:r>
            <a:r>
              <a:rPr lang="ka-GE" sz="1800" b="1" dirty="0">
                <a:solidFill>
                  <a:srgbClr val="002060"/>
                </a:solidFill>
              </a:rPr>
              <a:t>სისხლის წნევის 5/2 მმ.ვწყ,სვ-ით დაქვეითება, რაც შეიძლება მიღწეულ იქნეს ნატრიუმის მიღების შემცირებით, დადგენილია, რომ ჰიპერტენზიის კონტროლის ეფექტს აორმაგებს და </a:t>
            </a:r>
            <a:r>
              <a:rPr lang="ka-GE" sz="1800" b="1" dirty="0" smtClean="0">
                <a:solidFill>
                  <a:srgbClr val="002060"/>
                </a:solidFill>
              </a:rPr>
              <a:t>მაღალი წნევის </a:t>
            </a:r>
            <a:r>
              <a:rPr lang="ka-GE" sz="1800" b="1" dirty="0">
                <a:solidFill>
                  <a:srgbClr val="002060"/>
                </a:solidFill>
              </a:rPr>
              <a:t>პრევალენტობას 30%-ით ამცირებს (კანადაში ჩატარებული კვლევა)</a:t>
            </a:r>
          </a:p>
          <a:p>
            <a:r>
              <a:rPr lang="ka-GE" sz="1800" b="1" dirty="0" smtClean="0">
                <a:solidFill>
                  <a:srgbClr val="002060"/>
                </a:solidFill>
              </a:rPr>
              <a:t>სისხლის </a:t>
            </a:r>
            <a:r>
              <a:rPr lang="ka-GE" sz="1800" b="1" dirty="0">
                <a:solidFill>
                  <a:srgbClr val="002060"/>
                </a:solidFill>
              </a:rPr>
              <a:t>წნევის ასეთივე შემცირებას, დადასტურებულია, რომ დიდი გავლენა აქვს კარდიოვასკულურ დაავადებებზე (აშშ)</a:t>
            </a:r>
          </a:p>
          <a:p>
            <a:endParaRPr lang="ru-RU" sz="1800" b="1" dirty="0">
              <a:solidFill>
                <a:srgbClr val="002060"/>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35"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2894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5413" y="533400"/>
            <a:ext cx="7620000" cy="1143000"/>
          </a:xfrm>
        </p:spPr>
        <p:txBody>
          <a:bodyPr>
            <a:noAutofit/>
          </a:bodyPr>
          <a:lstStyle/>
          <a:p>
            <a:r>
              <a:rPr lang="ka-GE" sz="2800" b="1" dirty="0">
                <a:solidFill>
                  <a:srgbClr val="FF0000"/>
                </a:solidFill>
              </a:rPr>
              <a:t>საზოგადოებრივი ჯანდაცვის აქტივობებთან დაკავშირებული რეკომენდაციები ჰიპერტენზიის ნაციონალური ორგანიზაციებისათვის</a:t>
            </a:r>
            <a:endParaRPr lang="ru-RU" sz="2800" b="1" dirty="0">
              <a:solidFill>
                <a:srgbClr val="FF0000"/>
              </a:solidFill>
            </a:endParaRPr>
          </a:p>
        </p:txBody>
      </p:sp>
      <p:sp>
        <p:nvSpPr>
          <p:cNvPr id="3" name="Объект 2"/>
          <p:cNvSpPr>
            <a:spLocks noGrp="1"/>
          </p:cNvSpPr>
          <p:nvPr>
            <p:ph idx="1"/>
          </p:nvPr>
        </p:nvSpPr>
        <p:spPr>
          <a:xfrm>
            <a:off x="697706" y="2209800"/>
            <a:ext cx="8229600" cy="4525963"/>
          </a:xfrm>
        </p:spPr>
        <p:txBody>
          <a:bodyPr>
            <a:normAutofit fontScale="55000" lnSpcReduction="20000"/>
          </a:bodyPr>
          <a:lstStyle/>
          <a:p>
            <a:r>
              <a:rPr lang="ka-GE" b="1" dirty="0" smtClean="0">
                <a:solidFill>
                  <a:srgbClr val="002060"/>
                </a:solidFill>
              </a:rPr>
              <a:t>ინფორმირებულობის </a:t>
            </a:r>
            <a:r>
              <a:rPr lang="ka-GE" b="1" dirty="0">
                <a:solidFill>
                  <a:srgbClr val="002060"/>
                </a:solidFill>
              </a:rPr>
              <a:t>ზრდა ჰიპერტენზიის პრევენციის შესაძლებლობის შესახებ, ამასთან, ხაზი უნდა გაესვას, რომ იგი ჯანმრთელობის მუდმივ საფრთხეს წარმოადგენს, როგორც სიკვდილობისა და ინვალიდობის წამყვანი მიზეზი მსოფლიოში</a:t>
            </a:r>
          </a:p>
          <a:p>
            <a:r>
              <a:rPr lang="ka-GE" b="1" dirty="0" smtClean="0">
                <a:solidFill>
                  <a:srgbClr val="002060"/>
                </a:solidFill>
              </a:rPr>
              <a:t>ინფორმირებულობის </a:t>
            </a:r>
            <a:r>
              <a:rPr lang="ka-GE" b="1" dirty="0">
                <a:solidFill>
                  <a:srgbClr val="002060"/>
                </a:solidFill>
              </a:rPr>
              <a:t>ზრდა ჰიპერტენზიის რისკის ფაქტორების შესახებ: არაჯანსაღი კვება (განსაკუთრებით მარილის ჭარბი მოხმარება), დაბალი ფიზიკური აქტივობა, სიმსუქნე და ალკოჰოლის ჭარბი მოხმარება</a:t>
            </a:r>
          </a:p>
          <a:p>
            <a:r>
              <a:rPr lang="ka-GE" b="1" dirty="0" smtClean="0">
                <a:solidFill>
                  <a:srgbClr val="002060"/>
                </a:solidFill>
              </a:rPr>
              <a:t>მხარდაჭერა </a:t>
            </a:r>
            <a:r>
              <a:rPr lang="ka-GE" b="1" dirty="0">
                <a:solidFill>
                  <a:srgbClr val="002060"/>
                </a:solidFill>
              </a:rPr>
              <a:t>იმ მოსაზრებისა, რომ ეფექტური საზოგადოებრივი ჯანდაცვის პოლიტიკის განხორციელების შემთხვევაში შესაძლებელია ჰიპერტენზიის მასშტაბური პრევენცია</a:t>
            </a:r>
          </a:p>
          <a:p>
            <a:r>
              <a:rPr lang="ka-GE" b="1" dirty="0" smtClean="0">
                <a:solidFill>
                  <a:srgbClr val="002060"/>
                </a:solidFill>
              </a:rPr>
              <a:t>ინფორმირებულობის </a:t>
            </a:r>
            <a:r>
              <a:rPr lang="ka-GE" b="1" dirty="0">
                <a:solidFill>
                  <a:srgbClr val="002060"/>
                </a:solidFill>
              </a:rPr>
              <a:t>ზრდა იმასთან დაკავშირებით, რომ ჰიპერტენზიის დეტექცია და მართვა მარტივია და ნაკლებ ხარჯებთანაა დაკავშირებული</a:t>
            </a:r>
          </a:p>
          <a:p>
            <a:r>
              <a:rPr lang="ka-GE" b="1" dirty="0" smtClean="0">
                <a:solidFill>
                  <a:srgbClr val="002060"/>
                </a:solidFill>
              </a:rPr>
              <a:t>ქვეყნებს </a:t>
            </a:r>
            <a:r>
              <a:rPr lang="ka-GE" b="1" dirty="0">
                <a:solidFill>
                  <a:srgbClr val="002060"/>
                </a:solidFill>
              </a:rPr>
              <a:t>უნდა გააჩნდეთ პროგრამები, რომლებიც  ზრდასრულ მოსახლეობაში სისხლის წნევის რეგულარულ შეფასებას უზრუნველყოფს, რაც, თავის მხრივ, დაკავშირებული იქნება დაავადების ეფექტურ მართვასთან</a:t>
            </a:r>
          </a:p>
          <a:p>
            <a:r>
              <a:rPr lang="ka-GE" b="1" dirty="0" smtClean="0">
                <a:solidFill>
                  <a:srgbClr val="002060"/>
                </a:solidFill>
              </a:rPr>
              <a:t>ანტიჰიპერტენზიული </a:t>
            </a:r>
            <a:r>
              <a:rPr lang="ka-GE" b="1" dirty="0">
                <a:solidFill>
                  <a:srgbClr val="002060"/>
                </a:solidFill>
              </a:rPr>
              <a:t>პრეპარატების ხელმისაწვდომობის მხარდაჭერა</a:t>
            </a:r>
          </a:p>
          <a:p>
            <a:endParaRPr lang="ru-RU" b="1" dirty="0">
              <a:solidFill>
                <a:srgbClr val="002060"/>
              </a:solidFill>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69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57200"/>
            <a:ext cx="8229600" cy="1143000"/>
          </a:xfrm>
        </p:spPr>
        <p:txBody>
          <a:bodyPr>
            <a:normAutofit/>
          </a:bodyPr>
          <a:lstStyle/>
          <a:p>
            <a:r>
              <a:rPr lang="ka-GE" sz="2800" b="1" dirty="0">
                <a:solidFill>
                  <a:srgbClr val="FF0000"/>
                </a:solidFill>
              </a:rPr>
              <a:t>სისხლის ჯანსაღი წნევის მხარდამჭერი ასოციაციები</a:t>
            </a:r>
            <a:endParaRPr lang="ru-RU" sz="2800" b="1" dirty="0">
              <a:solidFill>
                <a:srgbClr val="FF0000"/>
              </a:solidFill>
            </a:endParaRPr>
          </a:p>
        </p:txBody>
      </p:sp>
      <p:sp>
        <p:nvSpPr>
          <p:cNvPr id="3" name="Объект 2"/>
          <p:cNvSpPr>
            <a:spLocks noGrp="1"/>
          </p:cNvSpPr>
          <p:nvPr>
            <p:ph idx="1"/>
          </p:nvPr>
        </p:nvSpPr>
        <p:spPr>
          <a:xfrm>
            <a:off x="533400" y="2057400"/>
            <a:ext cx="8229600" cy="4525963"/>
          </a:xfrm>
        </p:spPr>
        <p:txBody>
          <a:bodyPr>
            <a:noAutofit/>
          </a:bodyPr>
          <a:lstStyle/>
          <a:p>
            <a:r>
              <a:rPr lang="ka-GE" sz="1800" b="1" dirty="0">
                <a:solidFill>
                  <a:srgbClr val="002060"/>
                </a:solidFill>
              </a:rPr>
              <a:t>ძნელია, არაჯანსაღ საზოგადოებაში მცხოვრებმა ხალხმა არჩევანი გააკეთოს ცხოვრების ჯანსაღ წესზე. ასე რომ, საჭიროა ძალისხმევა საზოგადოების გარდაქმნისთვის, რათა მათ გაუადვილდეთ ფიზიკური აქტივობა, ჯანსაღი კვება, აბსტინენცია თამბაქოზე, ჭარბ ალკოჰოლზე უარის თქმა, სისხლის წნევის რეგულარული შემოწმება და კლინიკური მართვა</a:t>
            </a:r>
            <a:br>
              <a:rPr lang="ka-GE" sz="1800" b="1" dirty="0">
                <a:solidFill>
                  <a:srgbClr val="002060"/>
                </a:solidFill>
              </a:rPr>
            </a:br>
            <a:r>
              <a:rPr lang="ka-GE" sz="1800" b="1" dirty="0" smtClean="0">
                <a:solidFill>
                  <a:srgbClr val="002060"/>
                </a:solidFill>
              </a:rPr>
              <a:t>მაგალითები</a:t>
            </a:r>
            <a:r>
              <a:rPr lang="ka-GE" sz="1800" b="1" dirty="0">
                <a:solidFill>
                  <a:srgbClr val="002060"/>
                </a:solidFill>
              </a:rPr>
              <a:t>: </a:t>
            </a:r>
          </a:p>
          <a:p>
            <a:r>
              <a:rPr lang="ka-GE" sz="1800" b="1" dirty="0" smtClean="0">
                <a:solidFill>
                  <a:srgbClr val="002060"/>
                </a:solidFill>
              </a:rPr>
              <a:t>მსოფლიო </a:t>
            </a:r>
            <a:r>
              <a:rPr lang="ka-GE" sz="1800" b="1" dirty="0">
                <a:solidFill>
                  <a:srgbClr val="002060"/>
                </a:solidFill>
              </a:rPr>
              <a:t>ჰიპერტენზიის ლიგა სისხლის წნევის სკრინინგ-პროგრამების რესურსებისა და რეკომენდებული მინიმალური სტანდარტების შემუშავების პროცესშია. ვიმედოვნებთ, რომ 2015 წელს განხორციელდება სკრინინგ-პროგრამების პილოტური ტესტირება თემზე-ორიენტირებული სისხლის წნევის სკრინინგის დანერგვის მიზნით </a:t>
            </a:r>
          </a:p>
          <a:p>
            <a:r>
              <a:rPr lang="ka-GE" sz="1800" b="1" dirty="0" smtClean="0">
                <a:solidFill>
                  <a:srgbClr val="002060"/>
                </a:solidFill>
              </a:rPr>
              <a:t>ბევრ </a:t>
            </a:r>
            <a:r>
              <a:rPr lang="ka-GE" sz="1800" b="1" dirty="0">
                <a:solidFill>
                  <a:srgbClr val="002060"/>
                </a:solidFill>
              </a:rPr>
              <a:t>ქვეყანაში წარმატებით ინერგება საზოგადოებაზე ორიენტირებული პროგრამა, რომელიც მიზნად ისახავს ჰიპერტენზიის დიაგნოსტირებას სამედიცინო მომსახურების ფარგლებში </a:t>
            </a:r>
            <a:endParaRPr lang="ru-RU" sz="1800" b="1" dirty="0">
              <a:solidFill>
                <a:srgbClr val="002060"/>
              </a:solidFill>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4708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7705" y="762000"/>
            <a:ext cx="8229600" cy="1143000"/>
          </a:xfrm>
        </p:spPr>
        <p:txBody>
          <a:bodyPr>
            <a:normAutofit/>
          </a:bodyPr>
          <a:lstStyle/>
          <a:p>
            <a:r>
              <a:rPr lang="ka-GE" sz="2800" b="1" dirty="0">
                <a:solidFill>
                  <a:srgbClr val="FF0000"/>
                </a:solidFill>
              </a:rPr>
              <a:t>განახლებული სამედიცინო სერვისების მიწოდება</a:t>
            </a:r>
            <a:endParaRPr lang="ru-RU" sz="2800" b="1" dirty="0">
              <a:solidFill>
                <a:srgbClr val="FF0000"/>
              </a:solidFill>
            </a:endParaRPr>
          </a:p>
        </p:txBody>
      </p:sp>
      <p:sp>
        <p:nvSpPr>
          <p:cNvPr id="3" name="Объект 2"/>
          <p:cNvSpPr>
            <a:spLocks noGrp="1"/>
          </p:cNvSpPr>
          <p:nvPr>
            <p:ph idx="1"/>
          </p:nvPr>
        </p:nvSpPr>
        <p:spPr>
          <a:xfrm>
            <a:off x="533400" y="2819400"/>
            <a:ext cx="8229600" cy="3276600"/>
          </a:xfrm>
        </p:spPr>
        <p:txBody>
          <a:bodyPr>
            <a:noAutofit/>
          </a:bodyPr>
          <a:lstStyle/>
          <a:p>
            <a:r>
              <a:rPr lang="ka-GE" sz="1800" b="1" dirty="0">
                <a:solidFill>
                  <a:srgbClr val="002060"/>
                </a:solidFill>
              </a:rPr>
              <a:t>არაგადამდები დაავადებების ეპიდემია საფრთხეს უქმნის ჯანდაცვის სისტემის მდგრად </a:t>
            </a:r>
            <a:r>
              <a:rPr lang="ka-GE" sz="1800" b="1" dirty="0" smtClean="0">
                <a:solidFill>
                  <a:srgbClr val="002060"/>
                </a:solidFill>
              </a:rPr>
              <a:t>განვითარებას</a:t>
            </a:r>
            <a:br>
              <a:rPr lang="ka-GE" sz="1800" b="1" dirty="0" smtClean="0">
                <a:solidFill>
                  <a:srgbClr val="002060"/>
                </a:solidFill>
              </a:rPr>
            </a:br>
            <a:endParaRPr lang="ka-GE" sz="1800" b="1" dirty="0">
              <a:solidFill>
                <a:srgbClr val="002060"/>
              </a:solidFill>
            </a:endParaRPr>
          </a:p>
          <a:p>
            <a:r>
              <a:rPr lang="ka-GE" sz="1800" b="1" dirty="0" smtClean="0">
                <a:solidFill>
                  <a:srgbClr val="002060"/>
                </a:solidFill>
              </a:rPr>
              <a:t>იდეალური </a:t>
            </a:r>
            <a:r>
              <a:rPr lang="ka-GE" sz="1800" b="1" dirty="0">
                <a:solidFill>
                  <a:srgbClr val="002060"/>
                </a:solidFill>
              </a:rPr>
              <a:t>სისტემა ხელს უწყობს ჯანმრთელობას, შესაძლებელს ხდის, განხორციელდეს ჯანმრთელობის რისკების დაწვრილებითი სკრინინგი და გაკონტროლდეს ეს რისკები ადრეულ ეტაპზე </a:t>
            </a:r>
            <a:r>
              <a:rPr lang="ka-GE" sz="1800" b="1" dirty="0" smtClean="0">
                <a:solidFill>
                  <a:srgbClr val="002060"/>
                </a:solidFill>
              </a:rPr>
              <a:t>ნაადრევი </a:t>
            </a:r>
            <a:r>
              <a:rPr lang="ka-GE" sz="1800" b="1" dirty="0">
                <a:solidFill>
                  <a:srgbClr val="002060"/>
                </a:solidFill>
              </a:rPr>
              <a:t>სიკვდილის, ინვალიდობისა და მაღალხარჯიანი გამოსავლის (გადაუდებელი ჰოსპიტალიზაცია) პრევენციის მიზნით</a:t>
            </a:r>
          </a:p>
          <a:p>
            <a:endParaRPr lang="ru-RU" sz="1800" b="1" dirty="0">
              <a:solidFill>
                <a:srgbClr val="002060"/>
              </a:solidFill>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8203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533400"/>
            <a:ext cx="7315200" cy="1143000"/>
          </a:xfrm>
        </p:spPr>
        <p:txBody>
          <a:bodyPr>
            <a:noAutofit/>
          </a:bodyPr>
          <a:lstStyle/>
          <a:p>
            <a:r>
              <a:rPr lang="ka-GE" sz="2400" b="1" dirty="0">
                <a:solidFill>
                  <a:srgbClr val="FF0000"/>
                </a:solidFill>
              </a:rPr>
              <a:t>სამედიცინო მომსახურების სისტემების ძირითადი ასპექტები, რომელსაც  ჰიპერტენზიის ნაციონალური ორგანიზაციები უჭერენ </a:t>
            </a:r>
            <a:r>
              <a:rPr lang="ka-GE" sz="2400" b="1" dirty="0" smtClean="0">
                <a:solidFill>
                  <a:srgbClr val="FF0000"/>
                </a:solidFill>
              </a:rPr>
              <a:t>მხარს</a:t>
            </a:r>
            <a:endParaRPr lang="ru-RU" sz="2400" b="1" dirty="0">
              <a:solidFill>
                <a:srgbClr val="FF0000"/>
              </a:solidFill>
            </a:endParaRPr>
          </a:p>
        </p:txBody>
      </p:sp>
      <p:sp>
        <p:nvSpPr>
          <p:cNvPr id="3" name="Объект 2"/>
          <p:cNvSpPr>
            <a:spLocks noGrp="1"/>
          </p:cNvSpPr>
          <p:nvPr>
            <p:ph idx="1"/>
          </p:nvPr>
        </p:nvSpPr>
        <p:spPr>
          <a:xfrm>
            <a:off x="533400" y="2209800"/>
            <a:ext cx="8229600" cy="4495800"/>
          </a:xfrm>
        </p:spPr>
        <p:txBody>
          <a:bodyPr>
            <a:normAutofit/>
          </a:bodyPr>
          <a:lstStyle/>
          <a:p>
            <a:r>
              <a:rPr lang="ka-GE" sz="1800" b="1" dirty="0" smtClean="0">
                <a:solidFill>
                  <a:srgbClr val="002060"/>
                </a:solidFill>
              </a:rPr>
              <a:t>ზრდასრულებში </a:t>
            </a:r>
            <a:r>
              <a:rPr lang="ka-GE" sz="1800" b="1" dirty="0">
                <a:solidFill>
                  <a:srgbClr val="002060"/>
                </a:solidFill>
              </a:rPr>
              <a:t>სისხლის წნევის რეგულარული შემოწმების უზრუნველყოფა საზოგადოებრივი რესურსების გამოყენებით</a:t>
            </a:r>
          </a:p>
          <a:p>
            <a:r>
              <a:rPr lang="ka-GE" sz="1800" b="1" dirty="0" smtClean="0">
                <a:solidFill>
                  <a:srgbClr val="002060"/>
                </a:solidFill>
              </a:rPr>
              <a:t>პაციენტებსა </a:t>
            </a:r>
            <a:r>
              <a:rPr lang="ka-GE" sz="1800" b="1" dirty="0">
                <a:solidFill>
                  <a:srgbClr val="002060"/>
                </a:solidFill>
              </a:rPr>
              <a:t>და ჯანდაცვის  პროფესიონალების შორის პარტნიორული დამოკიდებულების უზრუნველყოფა</a:t>
            </a:r>
          </a:p>
          <a:p>
            <a:r>
              <a:rPr lang="ka-GE" sz="1800" b="1" dirty="0" smtClean="0">
                <a:solidFill>
                  <a:srgbClr val="002060"/>
                </a:solidFill>
              </a:rPr>
              <a:t>ესენციური </a:t>
            </a:r>
            <a:r>
              <a:rPr lang="ka-GE" sz="1800" b="1" dirty="0">
                <a:solidFill>
                  <a:srgbClr val="002060"/>
                </a:solidFill>
              </a:rPr>
              <a:t>ანტიჰიპერტენზიული პრეპარატების ხელმისაწვდომობის უზრუნველყოფა ყველასთვის</a:t>
            </a:r>
          </a:p>
          <a:p>
            <a:r>
              <a:rPr lang="ka-GE" sz="1800" b="1" dirty="0" smtClean="0">
                <a:solidFill>
                  <a:srgbClr val="002060"/>
                </a:solidFill>
              </a:rPr>
              <a:t>სისტემის </a:t>
            </a:r>
            <a:r>
              <a:rPr lang="ka-GE" sz="1800" b="1" dirty="0">
                <a:solidFill>
                  <a:srgbClr val="002060"/>
                </a:solidFill>
              </a:rPr>
              <a:t>მონიტორინგი და შეფასება ჰიპერტენზიის მქონე ადამიანების ეროვნული სტანდარტების მიხედვით იდენტიფიცირების, მკურნალობისა და კონტროლის შესაძლებლობების თვალსაზრისით</a:t>
            </a:r>
          </a:p>
          <a:p>
            <a:r>
              <a:rPr lang="ka-GE" sz="1800" b="1" dirty="0" smtClean="0">
                <a:solidFill>
                  <a:srgbClr val="002060"/>
                </a:solidFill>
              </a:rPr>
              <a:t>სათანადოდ </a:t>
            </a:r>
            <a:r>
              <a:rPr lang="ka-GE" sz="1800" b="1" dirty="0">
                <a:solidFill>
                  <a:srgbClr val="002060"/>
                </a:solidFill>
              </a:rPr>
              <a:t>აღჭურვილი სამედიცინო მომსახურების დაწესებულებების უზრუნველყოფა და საზოგადოებრივი ჯანდაცვის პოლიტიკის დანერგვისა და  განვითარების მხარდაჭერა</a:t>
            </a:r>
          </a:p>
          <a:p>
            <a:endParaRPr lang="ru-RU" sz="1800" b="1" dirty="0">
              <a:solidFill>
                <a:srgbClr val="002060"/>
              </a:solidFill>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0393"/>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14915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2600" y="381000"/>
            <a:ext cx="6653213" cy="1143000"/>
          </a:xfrm>
        </p:spPr>
        <p:txBody>
          <a:bodyPr>
            <a:normAutofit/>
          </a:bodyPr>
          <a:lstStyle/>
          <a:p>
            <a:r>
              <a:rPr lang="ka-GE" sz="2800" b="1" dirty="0">
                <a:solidFill>
                  <a:srgbClr val="FF0000"/>
                </a:solidFill>
              </a:rPr>
              <a:t>ჯანდაცვის ახლებური სერვისების მიწოდება</a:t>
            </a:r>
            <a:endParaRPr lang="ru-RU" sz="2800" b="1" dirty="0">
              <a:solidFill>
                <a:srgbClr val="FF0000"/>
              </a:solidFill>
            </a:endParaRPr>
          </a:p>
        </p:txBody>
      </p:sp>
      <p:sp>
        <p:nvSpPr>
          <p:cNvPr id="3" name="Объект 2"/>
          <p:cNvSpPr>
            <a:spLocks noGrp="1"/>
          </p:cNvSpPr>
          <p:nvPr>
            <p:ph idx="1"/>
          </p:nvPr>
        </p:nvSpPr>
        <p:spPr>
          <a:xfrm>
            <a:off x="457200" y="1905000"/>
            <a:ext cx="8229600" cy="4525963"/>
          </a:xfrm>
        </p:spPr>
        <p:txBody>
          <a:bodyPr>
            <a:normAutofit fontScale="55000" lnSpcReduction="20000"/>
          </a:bodyPr>
          <a:lstStyle/>
          <a:p>
            <a:r>
              <a:rPr lang="ka-GE" b="1" dirty="0" smtClean="0">
                <a:solidFill>
                  <a:srgbClr val="002060"/>
                </a:solidFill>
              </a:rPr>
              <a:t>ასეთი </a:t>
            </a:r>
            <a:r>
              <a:rPr lang="ka-GE" b="1" dirty="0">
                <a:solidFill>
                  <a:srgbClr val="002060"/>
                </a:solidFill>
              </a:rPr>
              <a:t>სისტემები დაფუძნებულია გასაგებ, მიუკერძოებელ, სისტემატურ, ეკონომიკურად ეფექტურ ინტერვენციებზე</a:t>
            </a:r>
          </a:p>
          <a:p>
            <a:r>
              <a:rPr lang="ka-GE" b="1" dirty="0" smtClean="0">
                <a:solidFill>
                  <a:srgbClr val="002060"/>
                </a:solidFill>
              </a:rPr>
              <a:t>ჩვეულებრივ</a:t>
            </a:r>
            <a:r>
              <a:rPr lang="ka-GE" b="1" dirty="0">
                <a:solidFill>
                  <a:srgbClr val="002060"/>
                </a:solidFill>
              </a:rPr>
              <a:t>, წარმატებულ სისტემებს ჰყავთ ერთად მომუშავე ჯანდაცვის  პროფესიონალების გუნდი (ექიმებიც, არაექიმებიც)</a:t>
            </a:r>
          </a:p>
          <a:p>
            <a:r>
              <a:rPr lang="ka-GE" b="1" dirty="0" smtClean="0">
                <a:solidFill>
                  <a:srgbClr val="002060"/>
                </a:solidFill>
              </a:rPr>
              <a:t>მაგალითად</a:t>
            </a:r>
            <a:r>
              <a:rPr lang="ka-GE" b="1" dirty="0">
                <a:solidFill>
                  <a:srgbClr val="002060"/>
                </a:solidFill>
              </a:rPr>
              <a:t>, კუბის სისტემამ საკმაოდ კარგი შედეგები და დაბალი ფასები უზრუნველყო, თითოეული თემისთვის ჯანდაცვის ერთი გუნდის გამოყოფით</a:t>
            </a:r>
          </a:p>
          <a:p>
            <a:r>
              <a:rPr lang="ka-GE" b="1" dirty="0" smtClean="0">
                <a:solidFill>
                  <a:srgbClr val="002060"/>
                </a:solidFill>
              </a:rPr>
              <a:t>ჯანდაცვის </a:t>
            </a:r>
            <a:r>
              <a:rPr lang="ka-GE" b="1" dirty="0">
                <a:solidFill>
                  <a:srgbClr val="002060"/>
                </a:solidFill>
              </a:rPr>
              <a:t>ახლებური სერვისების კიდევ ერთი ასპექტი, რომელსაც გაერთიანებული ერების ორგანიზაციის რეკომენდაციებიც მოიცავს, კარდიოვასკულური (ანტიჰიპერტენზიული) თერაპიების ხელმისაწვდომობის გაზრდაა</a:t>
            </a:r>
          </a:p>
          <a:p>
            <a:r>
              <a:rPr lang="ka-GE" b="1" dirty="0" smtClean="0">
                <a:solidFill>
                  <a:srgbClr val="002060"/>
                </a:solidFill>
              </a:rPr>
              <a:t>ანტიჰიპერტენზიულ </a:t>
            </a:r>
            <a:r>
              <a:rPr lang="ka-GE" b="1" dirty="0">
                <a:solidFill>
                  <a:srgbClr val="002060"/>
                </a:solidFill>
              </a:rPr>
              <a:t>ასოციაციებს მნიშვნელოვანი როლი გააჩნიათ ადვოკატირების თვალსაზრისით, მათ უნდა უზრუნველყონ, რომ ქვეყანაში ჯანდაცვის სისტემები შესაბამისობაში იყოს მოსახლეობის ჯანმრთელობის საჭიროებებთან, იყოს მდგრადი და რენტაბელური და არსებობდეს ანტიჰიპერტენზიული მედიკამენტების მიუკერძოებელი ხელმისაწვდომობა</a:t>
            </a:r>
          </a:p>
          <a:p>
            <a:endParaRPr lang="ru-RU" b="1" dirty="0">
              <a:solidFill>
                <a:srgbClr val="002060"/>
              </a:solidFill>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873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9127" y="228600"/>
            <a:ext cx="7010400" cy="1630362"/>
          </a:xfrm>
        </p:spPr>
        <p:txBody>
          <a:bodyPr>
            <a:normAutofit/>
          </a:bodyPr>
          <a:lstStyle/>
          <a:p>
            <a:r>
              <a:rPr lang="ka-GE" sz="2800" b="1" dirty="0">
                <a:solidFill>
                  <a:srgbClr val="FF0000"/>
                </a:solidFill>
              </a:rPr>
              <a:t>გაუმჯობესებული გადაწყვეტილების მხარდაჭერა მკურნალობის ოპტიმიზაციისათვის</a:t>
            </a:r>
            <a:endParaRPr lang="ru-RU" sz="2800" b="1" dirty="0">
              <a:solidFill>
                <a:srgbClr val="FF0000"/>
              </a:solidFill>
            </a:endParaRPr>
          </a:p>
        </p:txBody>
      </p:sp>
      <p:sp>
        <p:nvSpPr>
          <p:cNvPr id="3" name="Объект 2"/>
          <p:cNvSpPr>
            <a:spLocks noGrp="1"/>
          </p:cNvSpPr>
          <p:nvPr>
            <p:ph idx="1"/>
          </p:nvPr>
        </p:nvSpPr>
        <p:spPr>
          <a:xfrm>
            <a:off x="661420" y="1981200"/>
            <a:ext cx="8229600" cy="4525963"/>
          </a:xfrm>
        </p:spPr>
        <p:txBody>
          <a:bodyPr>
            <a:normAutofit/>
          </a:bodyPr>
          <a:lstStyle/>
          <a:p>
            <a:r>
              <a:rPr lang="ka-GE" sz="1800" b="1" dirty="0" smtClean="0">
                <a:solidFill>
                  <a:srgbClr val="002060"/>
                </a:solidFill>
              </a:rPr>
              <a:t>ჰიპერტენზიის </a:t>
            </a:r>
            <a:r>
              <a:rPr lang="ka-GE" sz="1800" b="1" dirty="0">
                <a:solidFill>
                  <a:srgbClr val="002060"/>
                </a:solidFill>
              </a:rPr>
              <a:t>კუთხით გაუმჯობესებული გადაწყვეტილების მხარდაჭერა გულისხმობს, რომ ჰიპერტენზიის მართვაში ჩართული ჯანდაცვის პროფესიონალები გათვითცნობიერებულნი არიან ჰიპერტენზიის მართვის რეკომენდაციებში, რომელიც შესაბამისობაშია ლოკალური სიტუაციასთან</a:t>
            </a:r>
          </a:p>
          <a:p>
            <a:r>
              <a:rPr lang="ka-GE" sz="1800" b="1" dirty="0" smtClean="0">
                <a:solidFill>
                  <a:srgbClr val="002060"/>
                </a:solidFill>
              </a:rPr>
              <a:t>ამისათვის </a:t>
            </a:r>
            <a:r>
              <a:rPr lang="ka-GE" sz="1800" b="1" dirty="0">
                <a:solidFill>
                  <a:srgbClr val="002060"/>
                </a:solidFill>
              </a:rPr>
              <a:t>საჭიროა, რომ ჰიპერტენზიის რეკომენდაციები იყოს გამოსადეგი და მარტივად ხელმისაწვდომი ჯანდაცვის პროფესიონალთათვის</a:t>
            </a:r>
          </a:p>
          <a:p>
            <a:r>
              <a:rPr lang="ka-GE" sz="1800" b="1" dirty="0" smtClean="0">
                <a:solidFill>
                  <a:srgbClr val="002060"/>
                </a:solidFill>
              </a:rPr>
              <a:t>ჰიპერტენზიასთან </a:t>
            </a:r>
            <a:r>
              <a:rPr lang="ka-GE" sz="1800" b="1" dirty="0">
                <a:solidFill>
                  <a:srgbClr val="002060"/>
                </a:solidFill>
              </a:rPr>
              <a:t>დაკავშირებული რეკომენდაციების ჩამოყალიბება, ადაპტირება და გავრცელება ანტიჰიპერტენზიულ ასოციაციების ისტორიულად ერთ-ერთი უმნიშვნელოვანესი ფუნქცია</a:t>
            </a:r>
          </a:p>
          <a:p>
            <a:r>
              <a:rPr lang="ka-GE" sz="1800" b="1" dirty="0" smtClean="0">
                <a:solidFill>
                  <a:srgbClr val="002060"/>
                </a:solidFill>
              </a:rPr>
              <a:t>ჰიპერტენზიის </a:t>
            </a:r>
            <a:r>
              <a:rPr lang="ka-GE" sz="1800" b="1" dirty="0">
                <a:solidFill>
                  <a:srgbClr val="002060"/>
                </a:solidFill>
              </a:rPr>
              <a:t>რეკომენდაციების ჩამოყალიბება უნდა აღიქმებოდეს, როგორც პროცესის დასაწყისი და არა დასასრული; იმპლემენტაცია მნიშვნელოვანი ნაბიჯია</a:t>
            </a:r>
          </a:p>
          <a:p>
            <a:endParaRPr lang="ru-RU" sz="1800" b="1" dirty="0">
              <a:solidFill>
                <a:srgbClr val="002060"/>
              </a:solidFill>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222"/>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8256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381000"/>
            <a:ext cx="7631906" cy="1143000"/>
          </a:xfrm>
        </p:spPr>
        <p:txBody>
          <a:bodyPr>
            <a:noAutofit/>
          </a:bodyPr>
          <a:lstStyle/>
          <a:p>
            <a:r>
              <a:rPr lang="ka-GE" sz="2000" b="1" dirty="0" smtClean="0">
                <a:solidFill>
                  <a:srgbClr val="FF0000"/>
                </a:solidFill>
              </a:rPr>
              <a:t>ანტიჰიპერტენზიული ნაციონალური </a:t>
            </a:r>
            <a:r>
              <a:rPr lang="ka-GE" sz="2000" b="1" dirty="0" smtClean="0">
                <a:solidFill>
                  <a:srgbClr val="FF0000"/>
                </a:solidFill>
              </a:rPr>
              <a:t>ორგანიზაციების </a:t>
            </a:r>
            <a:r>
              <a:rPr lang="ka-GE" sz="2000" b="1" dirty="0">
                <a:solidFill>
                  <a:srgbClr val="FF0000"/>
                </a:solidFill>
              </a:rPr>
              <a:t>რეკომენდაციებიდან </a:t>
            </a:r>
            <a:r>
              <a:rPr lang="ka-GE" sz="2000" b="1" dirty="0" smtClean="0">
                <a:solidFill>
                  <a:srgbClr val="FF0000"/>
                </a:solidFill>
              </a:rPr>
              <a:t>გამომდინარე, </a:t>
            </a:r>
            <a:r>
              <a:rPr lang="ka-GE" sz="2000" b="1" dirty="0" smtClean="0">
                <a:solidFill>
                  <a:srgbClr val="FF0000"/>
                </a:solidFill>
              </a:rPr>
              <a:t>ძირითადი</a:t>
            </a:r>
            <a:r>
              <a:rPr lang="en-US" sz="2000" b="1" dirty="0" smtClean="0">
                <a:solidFill>
                  <a:srgbClr val="FF0000"/>
                </a:solidFill>
              </a:rPr>
              <a:t> </a:t>
            </a:r>
            <a:r>
              <a:rPr lang="ka-GE" sz="2000" b="1" dirty="0" smtClean="0">
                <a:solidFill>
                  <a:srgbClr val="FF0000"/>
                </a:solidFill>
              </a:rPr>
              <a:t>განხორციელებული </a:t>
            </a:r>
            <a:r>
              <a:rPr lang="ka-GE" sz="2000" b="1" dirty="0">
                <a:solidFill>
                  <a:srgbClr val="FF0000"/>
                </a:solidFill>
              </a:rPr>
              <a:t>ქმედებები უნდა იყოს პირველადი ჯანდაცვის პროფესიონალების აღჭურვა, რათა შესაძლებელი იყოს ჰიპერტენზიის პრევენცია და კონტროლი</a:t>
            </a:r>
            <a:endParaRPr lang="ru-RU" sz="2000" b="1" dirty="0">
              <a:solidFill>
                <a:srgbClr val="FF0000"/>
              </a:solidFill>
            </a:endParaRPr>
          </a:p>
        </p:txBody>
      </p:sp>
      <p:sp>
        <p:nvSpPr>
          <p:cNvPr id="3" name="Объект 2"/>
          <p:cNvSpPr>
            <a:spLocks noGrp="1"/>
          </p:cNvSpPr>
          <p:nvPr>
            <p:ph idx="1"/>
          </p:nvPr>
        </p:nvSpPr>
        <p:spPr>
          <a:xfrm>
            <a:off x="228600" y="1905000"/>
            <a:ext cx="8534400" cy="4953000"/>
          </a:xfrm>
        </p:spPr>
        <p:txBody>
          <a:bodyPr>
            <a:normAutofit/>
          </a:bodyPr>
          <a:lstStyle/>
          <a:p>
            <a:pPr>
              <a:buAutoNum type="arabicPeriod"/>
            </a:pPr>
            <a:r>
              <a:rPr lang="ka-GE" sz="1800" b="1" dirty="0" smtClean="0">
                <a:solidFill>
                  <a:srgbClr val="002060"/>
                </a:solidFill>
              </a:rPr>
              <a:t>ჰიპერტენზიის </a:t>
            </a:r>
            <a:r>
              <a:rPr lang="ka-GE" sz="1800" b="1" dirty="0">
                <a:solidFill>
                  <a:srgbClr val="002060"/>
                </a:solidFill>
              </a:rPr>
              <a:t>მართვის მტკიცებითი მედიცინის დღეისათვის არსებული გაიდლაინები შესაძლოა შესაბამისობაში იყოს მოყვანილი ეროვნულ </a:t>
            </a:r>
            <a:r>
              <a:rPr lang="ka-GE" sz="1800" b="1" dirty="0" smtClean="0">
                <a:solidFill>
                  <a:srgbClr val="002060"/>
                </a:solidFill>
              </a:rPr>
              <a:t>გარემოებებთან</a:t>
            </a:r>
          </a:p>
          <a:p>
            <a:pPr>
              <a:buAutoNum type="arabicPeriod"/>
            </a:pPr>
            <a:endParaRPr lang="ka-GE" sz="800" b="1" dirty="0" smtClean="0">
              <a:solidFill>
                <a:srgbClr val="002060"/>
              </a:solidFill>
            </a:endParaRPr>
          </a:p>
          <a:p>
            <a:pPr marL="0" indent="0">
              <a:buNone/>
            </a:pPr>
            <a:r>
              <a:rPr lang="ka-GE" sz="1800" b="1" dirty="0" smtClean="0">
                <a:solidFill>
                  <a:srgbClr val="002060"/>
                </a:solidFill>
              </a:rPr>
              <a:t>2. რეკომენდაციები </a:t>
            </a:r>
            <a:r>
              <a:rPr lang="ka-GE" sz="1800" b="1" dirty="0">
                <a:solidFill>
                  <a:srgbClr val="002060"/>
                </a:solidFill>
              </a:rPr>
              <a:t>მოიცავს:</a:t>
            </a:r>
          </a:p>
          <a:p>
            <a:pPr marL="0" indent="0">
              <a:buNone/>
            </a:pPr>
            <a:r>
              <a:rPr lang="ka-GE" sz="1800" b="1" dirty="0" smtClean="0">
                <a:solidFill>
                  <a:srgbClr val="002060"/>
                </a:solidFill>
              </a:rPr>
              <a:t>ა</a:t>
            </a:r>
            <a:r>
              <a:rPr lang="ka-GE" sz="1800" b="1" dirty="0">
                <a:solidFill>
                  <a:srgbClr val="002060"/>
                </a:solidFill>
              </a:rPr>
              <a:t>) პაციენტის ექიმთან ყოველი ვიზიტისას სისხლის წნევის გაზომვის სტანდარტული </a:t>
            </a:r>
            <a:r>
              <a:rPr lang="ka-GE" sz="1800" b="1" dirty="0" smtClean="0">
                <a:solidFill>
                  <a:srgbClr val="002060"/>
                </a:solidFill>
              </a:rPr>
              <a:t>პრაქტიკა</a:t>
            </a:r>
          </a:p>
          <a:p>
            <a:pPr marL="0" indent="0">
              <a:buNone/>
            </a:pPr>
            <a:r>
              <a:rPr lang="ka-GE" sz="800" b="1" dirty="0">
                <a:solidFill>
                  <a:srgbClr val="002060"/>
                </a:solidFill>
              </a:rPr>
              <a:t/>
            </a:r>
            <a:br>
              <a:rPr lang="ka-GE" sz="800" b="1" dirty="0">
                <a:solidFill>
                  <a:srgbClr val="002060"/>
                </a:solidFill>
              </a:rPr>
            </a:br>
            <a:r>
              <a:rPr lang="ka-GE" sz="1800" b="1" dirty="0" smtClean="0">
                <a:solidFill>
                  <a:srgbClr val="002060"/>
                </a:solidFill>
              </a:rPr>
              <a:t>ბ</a:t>
            </a:r>
            <a:r>
              <a:rPr lang="ka-GE" sz="1800" b="1" dirty="0">
                <a:solidFill>
                  <a:srgbClr val="002060"/>
                </a:solidFill>
              </a:rPr>
              <a:t>) აპარატი, რომელიც ზუსტად ზომავს სისხლის წნევას და წნევის გაზომვის მართებული პროტოკოლი. უმჯობესია ნახევრად ან მთლიანად ავტომატური მოწყობილობების </a:t>
            </a:r>
            <a:r>
              <a:rPr lang="ka-GE" sz="1800" b="1" dirty="0" smtClean="0">
                <a:solidFill>
                  <a:srgbClr val="002060"/>
                </a:solidFill>
              </a:rPr>
              <a:t>გამოყენება</a:t>
            </a:r>
          </a:p>
          <a:p>
            <a:pPr marL="0" indent="0">
              <a:buNone/>
            </a:pPr>
            <a:r>
              <a:rPr lang="ka-GE" sz="800" b="1" dirty="0">
                <a:solidFill>
                  <a:srgbClr val="002060"/>
                </a:solidFill>
              </a:rPr>
              <a:t/>
            </a:r>
            <a:br>
              <a:rPr lang="ka-GE" sz="800" b="1" dirty="0">
                <a:solidFill>
                  <a:srgbClr val="002060"/>
                </a:solidFill>
              </a:rPr>
            </a:br>
            <a:r>
              <a:rPr lang="ka-GE" sz="1800" b="1" dirty="0" smtClean="0">
                <a:solidFill>
                  <a:srgbClr val="002060"/>
                </a:solidFill>
              </a:rPr>
              <a:t>გ</a:t>
            </a:r>
            <a:r>
              <a:rPr lang="ka-GE" sz="1800" b="1" dirty="0">
                <a:solidFill>
                  <a:srgbClr val="002060"/>
                </a:solidFill>
              </a:rPr>
              <a:t>) ჯანსაღი კვება (მარილის, ნაჯერი ცხიმებისა და შაქრის მოხმარების შემცირება), რეგულარული ფიზიკური აქტივობა და ჯანმრთელი წონის შენარჩუნება</a:t>
            </a:r>
            <a:br>
              <a:rPr lang="ka-GE" sz="1800" b="1" dirty="0">
                <a:solidFill>
                  <a:srgbClr val="002060"/>
                </a:solidFill>
              </a:rPr>
            </a:br>
            <a:endParaRPr lang="ka-GE" sz="800" b="1" dirty="0">
              <a:solidFill>
                <a:srgbClr val="002060"/>
              </a:solidFill>
            </a:endParaRPr>
          </a:p>
          <a:p>
            <a:pPr marL="0" indent="0">
              <a:buNone/>
            </a:pPr>
            <a:r>
              <a:rPr lang="ka-GE" sz="1800" b="1" dirty="0">
                <a:solidFill>
                  <a:srgbClr val="002060"/>
                </a:solidFill>
              </a:rPr>
              <a:t>დ) ჰიპერტენზიის მქონე ადამიანებისთვის ცხოვრების სპეციფიკურ, მკაცრ რეჟიმთან დაკავშირებით რჩევის მიცემა</a:t>
            </a:r>
          </a:p>
          <a:p>
            <a:pPr>
              <a:buAutoNum type="arabicPeriod"/>
            </a:pPr>
            <a:endParaRPr lang="ka-GE" sz="1800" b="1" dirty="0">
              <a:solidFill>
                <a:srgbClr val="002060"/>
              </a:solidFill>
            </a:endParaRPr>
          </a:p>
          <a:p>
            <a:pPr marL="0" indent="0">
              <a:buNone/>
            </a:pPr>
            <a:endParaRPr lang="ru-RU" sz="1800" b="1" dirty="0">
              <a:solidFill>
                <a:srgbClr val="00206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2544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15200" cy="1143000"/>
          </a:xfrm>
        </p:spPr>
        <p:txBody>
          <a:bodyPr>
            <a:normAutofit/>
          </a:bodyPr>
          <a:lstStyle/>
          <a:p>
            <a:r>
              <a:rPr lang="en-US" sz="2800" b="1" dirty="0" err="1" smtClean="0">
                <a:solidFill>
                  <a:srgbClr val="FF0000"/>
                </a:solidFill>
                <a:latin typeface="Sylfaen" pitchFamily="18" charset="0"/>
              </a:rPr>
              <a:t>ჰიპერტენზიის</a:t>
            </a:r>
            <a:r>
              <a:rPr lang="en-US" sz="2800" b="1" dirty="0" smtClean="0">
                <a:solidFill>
                  <a:srgbClr val="FF0000"/>
                </a:solidFill>
                <a:latin typeface="Sylfaen" pitchFamily="18" charset="0"/>
              </a:rPr>
              <a:t> </a:t>
            </a:r>
            <a:r>
              <a:rPr lang="en-US" sz="2800" b="1" dirty="0" err="1" smtClean="0">
                <a:solidFill>
                  <a:srgbClr val="FF0000"/>
                </a:solidFill>
                <a:latin typeface="Sylfaen" pitchFamily="18" charset="0"/>
              </a:rPr>
              <a:t>პრევენცია</a:t>
            </a:r>
            <a:r>
              <a:rPr lang="en-US" sz="2800" b="1" dirty="0" smtClean="0">
                <a:solidFill>
                  <a:srgbClr val="FF0000"/>
                </a:solidFill>
                <a:latin typeface="Sylfaen" pitchFamily="18" charset="0"/>
              </a:rPr>
              <a:t> </a:t>
            </a:r>
            <a:r>
              <a:rPr lang="en-US" sz="2800" b="1" dirty="0" err="1" smtClean="0">
                <a:solidFill>
                  <a:srgbClr val="FF0000"/>
                </a:solidFill>
                <a:latin typeface="Sylfaen" pitchFamily="18" charset="0"/>
              </a:rPr>
              <a:t>და</a:t>
            </a:r>
            <a:r>
              <a:rPr lang="en-US" sz="2800" b="1" dirty="0" smtClean="0">
                <a:solidFill>
                  <a:srgbClr val="FF0000"/>
                </a:solidFill>
                <a:latin typeface="Sylfaen" pitchFamily="18" charset="0"/>
              </a:rPr>
              <a:t> </a:t>
            </a:r>
            <a:r>
              <a:rPr lang="en-US" sz="2800" b="1" dirty="0" err="1" smtClean="0">
                <a:solidFill>
                  <a:srgbClr val="FF0000"/>
                </a:solidFill>
                <a:latin typeface="Sylfaen" pitchFamily="18" charset="0"/>
              </a:rPr>
              <a:t>კონტროლი</a:t>
            </a:r>
            <a:endParaRPr lang="en-US" sz="2800" dirty="0">
              <a:latin typeface="Sylfaen" pitchFamily="18" charset="0"/>
            </a:endParaRPr>
          </a:p>
        </p:txBody>
      </p:sp>
      <p:sp>
        <p:nvSpPr>
          <p:cNvPr id="3" name="Content Placeholder 2"/>
          <p:cNvSpPr>
            <a:spLocks noGrp="1"/>
          </p:cNvSpPr>
          <p:nvPr>
            <p:ph idx="1"/>
          </p:nvPr>
        </p:nvSpPr>
        <p:spPr>
          <a:xfrm>
            <a:off x="685800" y="2133601"/>
            <a:ext cx="7620000" cy="3429000"/>
          </a:xfrm>
        </p:spPr>
        <p:txBody>
          <a:bodyPr>
            <a:normAutofit fontScale="85000" lnSpcReduction="10000"/>
          </a:bodyPr>
          <a:lstStyle/>
          <a:p>
            <a:pPr>
              <a:lnSpc>
                <a:spcPct val="150000"/>
              </a:lnSpc>
            </a:pPr>
            <a:r>
              <a:rPr lang="en-US" sz="2000" b="1" dirty="0" err="1" smtClean="0">
                <a:solidFill>
                  <a:srgbClr val="002060"/>
                </a:solidFill>
                <a:latin typeface="Sylfaen" pitchFamily="18" charset="0"/>
              </a:rPr>
              <a:t>არაგადამდები</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დაავადებების</a:t>
            </a:r>
            <a:r>
              <a:rPr lang="en-US" sz="2000" b="1" dirty="0" smtClean="0">
                <a:solidFill>
                  <a:srgbClr val="002060"/>
                </a:solidFill>
                <a:latin typeface="Sylfaen" pitchFamily="18" charset="0"/>
              </a:rPr>
              <a:t> (</a:t>
            </a:r>
            <a:r>
              <a:rPr lang="ka-GE" sz="2000" b="1" dirty="0" smtClean="0">
                <a:solidFill>
                  <a:srgbClr val="002060"/>
                </a:solidFill>
                <a:latin typeface="Sylfaen" pitchFamily="18" charset="0"/>
              </a:rPr>
              <a:t>აგდ</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ეპიდემია</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მრავალი</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ქვეყნის</a:t>
            </a:r>
            <a:r>
              <a:rPr lang="en-US" sz="2000" b="1" dirty="0" smtClean="0">
                <a:solidFill>
                  <a:srgbClr val="002060"/>
                </a:solidFill>
                <a:latin typeface="Sylfaen" pitchFamily="18" charset="0"/>
              </a:rPr>
              <a:t> </a:t>
            </a:r>
            <a:r>
              <a:rPr lang="ka-GE" sz="2000" b="1" dirty="0" smtClean="0">
                <a:solidFill>
                  <a:srgbClr val="002060"/>
                </a:solidFill>
                <a:latin typeface="Sylfaen" pitchFamily="18" charset="0"/>
              </a:rPr>
              <a:t>საზოგადოებრივ ჯანდაცვასა </a:t>
            </a:r>
            <a:r>
              <a:rPr lang="en-US" sz="2000" b="1" dirty="0" err="1" smtClean="0">
                <a:solidFill>
                  <a:srgbClr val="002060"/>
                </a:solidFill>
                <a:latin typeface="Sylfaen" pitchFamily="18" charset="0"/>
              </a:rPr>
              <a:t>და</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ეკონომიკ</a:t>
            </a:r>
            <a:r>
              <a:rPr lang="ka-GE" sz="2000" b="1" dirty="0" smtClean="0">
                <a:solidFill>
                  <a:srgbClr val="002060"/>
                </a:solidFill>
                <a:latin typeface="Sylfaen" pitchFamily="18" charset="0"/>
              </a:rPr>
              <a:t>ას</a:t>
            </a:r>
            <a:r>
              <a:rPr lang="en-US" sz="2000" b="1" dirty="0" smtClean="0">
                <a:solidFill>
                  <a:srgbClr val="002060"/>
                </a:solidFill>
                <a:latin typeface="Sylfaen" pitchFamily="18" charset="0"/>
              </a:rPr>
              <a:t> </a:t>
            </a:r>
            <a:r>
              <a:rPr lang="ka-GE" sz="2000" b="1" dirty="0" smtClean="0">
                <a:solidFill>
                  <a:srgbClr val="002060"/>
                </a:solidFill>
                <a:latin typeface="Sylfaen" pitchFamily="18" charset="0"/>
              </a:rPr>
              <a:t>უქმნის</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საფრთხეს</a:t>
            </a:r>
            <a:endParaRPr lang="en-US" sz="2000" b="1" dirty="0">
              <a:solidFill>
                <a:srgbClr val="002060"/>
              </a:solidFill>
              <a:latin typeface="Sylfaen" pitchFamily="18" charset="0"/>
            </a:endParaRPr>
          </a:p>
          <a:p>
            <a:pPr>
              <a:lnSpc>
                <a:spcPct val="150000"/>
              </a:lnSpc>
            </a:pPr>
            <a:r>
              <a:rPr lang="en-US" sz="2000" b="1" dirty="0" err="1" smtClean="0">
                <a:solidFill>
                  <a:srgbClr val="002060"/>
                </a:solidFill>
                <a:latin typeface="Sylfaen" pitchFamily="18" charset="0"/>
              </a:rPr>
              <a:t>სისხლის</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მაღალი</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წნევა</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ნაადრევი</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სიკვდილ</a:t>
            </a:r>
            <a:r>
              <a:rPr lang="ka-GE" sz="2000" b="1" dirty="0" smtClean="0">
                <a:solidFill>
                  <a:srgbClr val="002060"/>
                </a:solidFill>
                <a:latin typeface="Sylfaen" pitchFamily="18" charset="0"/>
              </a:rPr>
              <a:t>ობი</a:t>
            </a:r>
            <a:r>
              <a:rPr lang="en-US" sz="2000" b="1" dirty="0" err="1" smtClean="0">
                <a:solidFill>
                  <a:srgbClr val="002060"/>
                </a:solidFill>
                <a:latin typeface="Sylfaen" pitchFamily="18" charset="0"/>
              </a:rPr>
              <a:t>სა</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და</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ინვალიდობის</a:t>
            </a:r>
            <a:r>
              <a:rPr lang="en-US" sz="2000" b="1" dirty="0" smtClean="0">
                <a:solidFill>
                  <a:srgbClr val="002060"/>
                </a:solidFill>
                <a:latin typeface="Sylfaen" pitchFamily="18" charset="0"/>
              </a:rPr>
              <a:t> </a:t>
            </a:r>
            <a:r>
              <a:rPr lang="ka-GE" sz="2000" b="1" dirty="0" smtClean="0">
                <a:solidFill>
                  <a:srgbClr val="002060"/>
                </a:solidFill>
                <a:latin typeface="Sylfaen" pitchFamily="18" charset="0"/>
              </a:rPr>
              <a:t>გამომწვევი ერთ-ერთი ძირითადი მიზეზია </a:t>
            </a:r>
            <a:r>
              <a:rPr lang="en-US" sz="2000" b="1" dirty="0" err="1" smtClean="0">
                <a:solidFill>
                  <a:srgbClr val="002060"/>
                </a:solidFill>
                <a:latin typeface="Sylfaen" pitchFamily="18" charset="0"/>
              </a:rPr>
              <a:t>და</a:t>
            </a:r>
            <a:r>
              <a:rPr lang="en-US" sz="2000" b="1" dirty="0" smtClean="0">
                <a:solidFill>
                  <a:srgbClr val="002060"/>
                </a:solidFill>
                <a:latin typeface="Sylfaen" pitchFamily="18" charset="0"/>
              </a:rPr>
              <a:t> მ</a:t>
            </a:r>
            <a:r>
              <a:rPr lang="ka-GE" sz="2000" b="1" dirty="0" smtClean="0">
                <a:solidFill>
                  <a:srgbClr val="002060"/>
                </a:solidFill>
                <a:latin typeface="Sylfaen" pitchFamily="18" charset="0"/>
              </a:rPr>
              <a:t>ის მართვაზე </a:t>
            </a:r>
            <a:r>
              <a:rPr lang="en-US" sz="2000" b="1" dirty="0" err="1" smtClean="0">
                <a:solidFill>
                  <a:srgbClr val="002060"/>
                </a:solidFill>
                <a:latin typeface="Sylfaen" pitchFamily="18" charset="0"/>
              </a:rPr>
              <a:t>ჯანდაცვის</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ბიუჯეტის</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დაახლოებით</a:t>
            </a:r>
            <a:r>
              <a:rPr lang="en-US" sz="2000" b="1" dirty="0" smtClean="0">
                <a:solidFill>
                  <a:srgbClr val="002060"/>
                </a:solidFill>
                <a:latin typeface="Sylfaen" pitchFamily="18" charset="0"/>
              </a:rPr>
              <a:t> 10% </a:t>
            </a:r>
            <a:r>
              <a:rPr lang="en-US" sz="2000" b="1" dirty="0" err="1" smtClean="0">
                <a:solidFill>
                  <a:srgbClr val="002060"/>
                </a:solidFill>
                <a:latin typeface="Sylfaen" pitchFamily="18" charset="0"/>
              </a:rPr>
              <a:t>იხარჯება</a:t>
            </a:r>
            <a:endParaRPr lang="en-US" sz="2000" b="1" dirty="0">
              <a:solidFill>
                <a:srgbClr val="002060"/>
              </a:solidFill>
              <a:latin typeface="Sylfaen" pitchFamily="18" charset="0"/>
            </a:endParaRPr>
          </a:p>
          <a:p>
            <a:pPr>
              <a:lnSpc>
                <a:spcPct val="150000"/>
              </a:lnSpc>
            </a:pPr>
            <a:r>
              <a:rPr lang="en-US" sz="2000" b="1" dirty="0" err="1" smtClean="0">
                <a:solidFill>
                  <a:srgbClr val="002060"/>
                </a:solidFill>
                <a:latin typeface="Sylfaen" pitchFamily="18" charset="0"/>
              </a:rPr>
              <a:t>ქრონიკული</a:t>
            </a:r>
            <a:r>
              <a:rPr lang="en-US" sz="2000" b="1" dirty="0" smtClean="0">
                <a:solidFill>
                  <a:srgbClr val="002060"/>
                </a:solidFill>
                <a:latin typeface="Sylfaen" pitchFamily="18" charset="0"/>
              </a:rPr>
              <a:t> </a:t>
            </a:r>
            <a:r>
              <a:rPr lang="en-US" sz="2000" b="1" dirty="0" err="1">
                <a:solidFill>
                  <a:srgbClr val="002060"/>
                </a:solidFill>
                <a:latin typeface="Sylfaen" pitchFamily="18" charset="0"/>
              </a:rPr>
              <a:t>არაგადამდები</a:t>
            </a:r>
            <a:r>
              <a:rPr lang="en-US" sz="2000" b="1" dirty="0">
                <a:solidFill>
                  <a:srgbClr val="002060"/>
                </a:solidFill>
                <a:latin typeface="Sylfaen" pitchFamily="18" charset="0"/>
              </a:rPr>
              <a:t> </a:t>
            </a:r>
            <a:r>
              <a:rPr lang="en-US" sz="2000" b="1" dirty="0" err="1" smtClean="0">
                <a:solidFill>
                  <a:srgbClr val="002060"/>
                </a:solidFill>
                <a:latin typeface="Sylfaen" pitchFamily="18" charset="0"/>
              </a:rPr>
              <a:t>დაავადებები</a:t>
            </a:r>
            <a:r>
              <a:rPr lang="ka-GE" sz="2000" b="1" dirty="0" smtClean="0">
                <a:solidFill>
                  <a:srgbClr val="002060"/>
                </a:solidFill>
                <a:latin typeface="Sylfaen" pitchFamily="18" charset="0"/>
              </a:rPr>
              <a:t>ს </a:t>
            </a:r>
            <a:r>
              <a:rPr lang="en-US" sz="2000" b="1" dirty="0" err="1" smtClean="0">
                <a:solidFill>
                  <a:srgbClr val="002060"/>
                </a:solidFill>
                <a:latin typeface="Sylfaen" pitchFamily="18" charset="0"/>
              </a:rPr>
              <a:t>შე</a:t>
            </a:r>
            <a:r>
              <a:rPr lang="ka-GE" sz="2000" b="1" dirty="0" smtClean="0">
                <a:solidFill>
                  <a:srgbClr val="002060"/>
                </a:solidFill>
                <a:latin typeface="Sylfaen" pitchFamily="18" charset="0"/>
              </a:rPr>
              <a:t>მცირების მიზნით</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გაეროს</a:t>
            </a:r>
            <a:r>
              <a:rPr lang="en-US" sz="2000" b="1" dirty="0" smtClean="0">
                <a:solidFill>
                  <a:srgbClr val="002060"/>
                </a:solidFill>
                <a:latin typeface="Sylfaen" pitchFamily="18" charset="0"/>
              </a:rPr>
              <a:t> </a:t>
            </a:r>
            <a:r>
              <a:rPr lang="ka-GE" sz="2000" b="1" dirty="0" smtClean="0">
                <a:solidFill>
                  <a:srgbClr val="002060"/>
                </a:solidFill>
                <a:latin typeface="Sylfaen" pitchFamily="18" charset="0"/>
              </a:rPr>
              <a:t>მიერ დასახული </a:t>
            </a:r>
            <a:r>
              <a:rPr lang="ka-GE" sz="2000" b="1" dirty="0" smtClean="0">
                <a:solidFill>
                  <a:srgbClr val="002060"/>
                </a:solidFill>
                <a:latin typeface="Sylfaen" pitchFamily="18" charset="0"/>
              </a:rPr>
              <a:t>ცხრა</a:t>
            </a:r>
            <a:r>
              <a:rPr lang="en-US" sz="2000" b="1" dirty="0" smtClean="0">
                <a:solidFill>
                  <a:srgbClr val="002060"/>
                </a:solidFill>
                <a:latin typeface="Sylfaen" pitchFamily="18" charset="0"/>
              </a:rPr>
              <a:t> </a:t>
            </a:r>
            <a:r>
              <a:rPr lang="ka-GE" sz="2000" b="1" dirty="0" smtClean="0">
                <a:solidFill>
                  <a:srgbClr val="002060"/>
                </a:solidFill>
                <a:latin typeface="Sylfaen" pitchFamily="18" charset="0"/>
              </a:rPr>
              <a:t>გლობალური მიზნიდან</a:t>
            </a:r>
            <a:r>
              <a:rPr lang="ka-GE" sz="2000" b="1" dirty="0">
                <a:solidFill>
                  <a:srgbClr val="002060"/>
                </a:solidFill>
                <a:latin typeface="Sylfaen" pitchFamily="18" charset="0"/>
              </a:rPr>
              <a:t> </a:t>
            </a:r>
            <a:r>
              <a:rPr lang="ka-GE" sz="2000" b="1" dirty="0" smtClean="0">
                <a:solidFill>
                  <a:srgbClr val="002060"/>
                </a:solidFill>
                <a:latin typeface="Sylfaen" pitchFamily="18" charset="0"/>
              </a:rPr>
              <a:t>ოთხი</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უშუალო</a:t>
            </a:r>
            <a:r>
              <a:rPr lang="ka-GE" sz="2000" b="1" dirty="0" smtClean="0">
                <a:solidFill>
                  <a:srgbClr val="002060"/>
                </a:solidFill>
                <a:latin typeface="Sylfaen" pitchFamily="18" charset="0"/>
              </a:rPr>
              <a:t>დ</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ან</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არაპირდაპირ</a:t>
            </a:r>
            <a:r>
              <a:rPr lang="en-US" sz="2000" b="1" dirty="0" smtClean="0">
                <a:solidFill>
                  <a:srgbClr val="002060"/>
                </a:solidFill>
                <a:latin typeface="Sylfaen" pitchFamily="18" charset="0"/>
              </a:rPr>
              <a:t> </a:t>
            </a:r>
            <a:r>
              <a:rPr lang="ka-GE" sz="2000" b="1" dirty="0" smtClean="0">
                <a:solidFill>
                  <a:srgbClr val="002060"/>
                </a:solidFill>
                <a:latin typeface="Sylfaen" pitchFamily="18" charset="0"/>
              </a:rPr>
              <a:t>დაკავშირებულია</a:t>
            </a:r>
            <a:r>
              <a:rPr lang="en-US" sz="2000" b="1" dirty="0" smtClean="0">
                <a:solidFill>
                  <a:srgbClr val="002060"/>
                </a:solidFill>
                <a:latin typeface="Sylfaen" pitchFamily="18" charset="0"/>
              </a:rPr>
              <a:t> </a:t>
            </a:r>
            <a:r>
              <a:rPr lang="en-US" sz="2000" b="1" dirty="0" err="1" smtClean="0">
                <a:solidFill>
                  <a:srgbClr val="002060"/>
                </a:solidFill>
                <a:latin typeface="Sylfaen" pitchFamily="18" charset="0"/>
              </a:rPr>
              <a:t>ჰიპერტენზ</a:t>
            </a:r>
            <a:r>
              <a:rPr lang="ka-GE" sz="2000" b="1" dirty="0" smtClean="0">
                <a:solidFill>
                  <a:srgbClr val="002060"/>
                </a:solidFill>
                <a:latin typeface="Sylfaen" pitchFamily="18" charset="0"/>
              </a:rPr>
              <a:t>იის პრევენციასთან</a:t>
            </a:r>
            <a:endParaRPr lang="en-US" sz="2000" b="1" dirty="0">
              <a:solidFill>
                <a:srgbClr val="002060"/>
              </a:solidFill>
              <a:latin typeface="Sylfaen" pitchFamily="18" charset="0"/>
            </a:endParaRPr>
          </a:p>
        </p:txBody>
      </p:sp>
      <p:pic>
        <p:nvPicPr>
          <p:cNvPr id="4" name="Picture 13" descr="WHL Logo Clear.png"/>
          <p:cNvPicPr>
            <a:picLocks noChangeAspect="1"/>
          </p:cNvPicPr>
          <p:nvPr/>
        </p:nvPicPr>
        <p:blipFill>
          <a:blip r:embed="rId2"/>
          <a:srcRect/>
          <a:stretch>
            <a:fillRect/>
          </a:stretch>
        </p:blipFill>
        <p:spPr bwMode="auto">
          <a:xfrm>
            <a:off x="228600" y="228600"/>
            <a:ext cx="1400175" cy="120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28600"/>
            <a:ext cx="7772400" cy="1143000"/>
          </a:xfrm>
        </p:spPr>
        <p:txBody>
          <a:bodyPr>
            <a:normAutofit/>
          </a:bodyPr>
          <a:lstStyle/>
          <a:p>
            <a:pPr algn="l"/>
            <a:r>
              <a:rPr lang="ka-GE" sz="2000" b="1" dirty="0" smtClean="0">
                <a:solidFill>
                  <a:srgbClr val="002060"/>
                </a:solidFill>
              </a:rPr>
              <a:t>3. ჰიპერტენზიის </a:t>
            </a:r>
            <a:r>
              <a:rPr lang="ka-GE" sz="2000" b="1" dirty="0">
                <a:solidFill>
                  <a:srgbClr val="002060"/>
                </a:solidFill>
              </a:rPr>
              <a:t>მქონე ადამიანები </a:t>
            </a:r>
            <a:endParaRPr lang="ru-RU" sz="2000" b="1" dirty="0">
              <a:solidFill>
                <a:srgbClr val="002060"/>
              </a:solidFill>
            </a:endParaRPr>
          </a:p>
        </p:txBody>
      </p:sp>
      <p:sp>
        <p:nvSpPr>
          <p:cNvPr id="3" name="Объект 2"/>
          <p:cNvSpPr>
            <a:spLocks noGrp="1"/>
          </p:cNvSpPr>
          <p:nvPr>
            <p:ph idx="1"/>
          </p:nvPr>
        </p:nvSpPr>
        <p:spPr/>
        <p:txBody>
          <a:bodyPr>
            <a:noAutofit/>
          </a:bodyPr>
          <a:lstStyle/>
          <a:p>
            <a:pPr marL="0" indent="0">
              <a:buNone/>
            </a:pPr>
            <a:r>
              <a:rPr lang="ka-GE" sz="1800" b="1" dirty="0">
                <a:solidFill>
                  <a:srgbClr val="002060"/>
                </a:solidFill>
              </a:rPr>
              <a:t>ა) უზრუნველყოფილი უნდა იყონ წერილობითი მასალით, რომელიც ეხება ჰიპერტენზიის მნიშვნელობას, ცხოვრების წესსა და მედიკამენტებით მკურნალობის მენეჯმენტს</a:t>
            </a:r>
          </a:p>
          <a:p>
            <a:pPr marL="0" indent="0">
              <a:buNone/>
            </a:pPr>
            <a:r>
              <a:rPr lang="ka-GE" sz="1800" b="1" dirty="0">
                <a:solidFill>
                  <a:srgbClr val="002060"/>
                </a:solidFill>
              </a:rPr>
              <a:t>ბ) უნდა შეფასდნენ თამბაქოს მოხმარების, დიაბეტის და </a:t>
            </a:r>
            <a:r>
              <a:rPr lang="ka-GE" sz="1800" b="1" dirty="0" smtClean="0">
                <a:solidFill>
                  <a:srgbClr val="002060"/>
                </a:solidFill>
              </a:rPr>
              <a:t>დისლიპიდემიის </a:t>
            </a:r>
            <a:r>
              <a:rPr lang="ka-GE" sz="1800" b="1" dirty="0">
                <a:solidFill>
                  <a:srgbClr val="002060"/>
                </a:solidFill>
              </a:rPr>
              <a:t>დიაგნოზის და ამ რისკის ფაქტორების ეროვნული სტანდარტებით მართვის თვალსაზრისით</a:t>
            </a:r>
          </a:p>
          <a:p>
            <a:pPr marL="0" indent="0">
              <a:buNone/>
            </a:pPr>
            <a:r>
              <a:rPr lang="ka-GE" sz="1800" b="1" dirty="0">
                <a:solidFill>
                  <a:srgbClr val="002060"/>
                </a:solidFill>
              </a:rPr>
              <a:t>გ) ზომიერი და მაღალი რისკის მქონე პაციენტებს ეძლევათ რეკომენდაცია ანტიჰიპერტენზიული მკურნალობის შესახებ</a:t>
            </a:r>
          </a:p>
          <a:p>
            <a:pPr marL="0" indent="0">
              <a:buNone/>
            </a:pPr>
            <a:r>
              <a:rPr lang="ka-GE" sz="1800" b="1" dirty="0">
                <a:solidFill>
                  <a:srgbClr val="002060"/>
                </a:solidFill>
              </a:rPr>
              <a:t>დ) იყენებენ ესენციური ანტიჰიპერტენზიული პრეპარატების კომბინაციებს სისხლის წნევის  ეროვნულ დონეზე აღიარებულ მაჩვენებლებამდე შესამცირებლად</a:t>
            </a:r>
          </a:p>
          <a:p>
            <a:pPr marL="0" indent="0">
              <a:buNone/>
            </a:pPr>
            <a:r>
              <a:rPr lang="ka-GE" sz="1800" b="1" dirty="0" smtClean="0">
                <a:solidFill>
                  <a:srgbClr val="002060"/>
                </a:solidFill>
              </a:rPr>
              <a:t>საზოგადოებრივი </a:t>
            </a:r>
            <a:r>
              <a:rPr lang="ka-GE" sz="1800" b="1" dirty="0">
                <a:solidFill>
                  <a:srgbClr val="002060"/>
                </a:solidFill>
              </a:rPr>
              <a:t>ჯანდაცვის ჯანსაღი პოლიტიკის გატარება, რომელიც ხელს შეუწყობს ჯანსაღი, ნაკლებმარილიანი საკვების ხელმისაწვდომობას, აკრძალავს ბავშვებისთვის არაჯანსაღი საკვების რეკლამირებას და </a:t>
            </a:r>
            <a:r>
              <a:rPr lang="ka-GE" sz="1800" b="1" dirty="0" smtClean="0">
                <a:solidFill>
                  <a:srgbClr val="002060"/>
                </a:solidFill>
              </a:rPr>
              <a:t>არაჯანსაღი </a:t>
            </a:r>
            <a:r>
              <a:rPr lang="ka-GE" sz="1800" b="1" dirty="0">
                <a:solidFill>
                  <a:srgbClr val="002060"/>
                </a:solidFill>
              </a:rPr>
              <a:t>საკვების გამაფრთხილებელ ეტიკეტირებას უზრუნველყოფს</a:t>
            </a:r>
            <a:endParaRPr lang="ru-RU" sz="1800" b="1" dirty="0">
              <a:solidFill>
                <a:srgbClr val="002060"/>
              </a:solidFill>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7595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1600200"/>
            <a:ext cx="7391400" cy="1143000"/>
          </a:xfrm>
        </p:spPr>
        <p:txBody>
          <a:bodyPr>
            <a:noAutofit/>
          </a:bodyPr>
          <a:lstStyle/>
          <a:p>
            <a:r>
              <a:rPr lang="ka-GE" sz="2400" b="1" dirty="0">
                <a:solidFill>
                  <a:srgbClr val="FF0000"/>
                </a:solidFill>
              </a:rPr>
              <a:t>ჰიპერტენზიასთან ბრძოლის ნებისმიერი სტრატეგიის მნიშვნელოვანი კომპონენტია </a:t>
            </a:r>
            <a:r>
              <a:rPr lang="ka-GE" sz="2400" b="1" dirty="0" smtClean="0">
                <a:solidFill>
                  <a:srgbClr val="FF0000"/>
                </a:solidFill>
              </a:rPr>
              <a:t>გარანტია, </a:t>
            </a:r>
            <a:r>
              <a:rPr lang="ka-GE" sz="2400" b="1" dirty="0">
                <a:solidFill>
                  <a:srgbClr val="FF0000"/>
                </a:solidFill>
              </a:rPr>
              <a:t>რომ </a:t>
            </a:r>
            <a:r>
              <a:rPr lang="ka-GE" sz="2400" b="1" dirty="0" smtClean="0">
                <a:solidFill>
                  <a:srgbClr val="FF0000"/>
                </a:solidFill>
              </a:rPr>
              <a:t>საზოგადოებას </a:t>
            </a:r>
            <a:r>
              <a:rPr lang="ka-GE" sz="2400" b="1" dirty="0">
                <a:solidFill>
                  <a:srgbClr val="FF0000"/>
                </a:solidFill>
              </a:rPr>
              <a:t>გააჩნია ჰიპერტენზიის პრევენციისა და კონტროლის რეკომენდაციების </a:t>
            </a:r>
            <a:r>
              <a:rPr lang="ka-GE" sz="2400" b="1" dirty="0" smtClean="0">
                <a:solidFill>
                  <a:srgbClr val="FF0000"/>
                </a:solidFill>
              </a:rPr>
              <a:t>შესრულებისა </a:t>
            </a:r>
            <a:r>
              <a:rPr lang="ka-GE" sz="2400" b="1" dirty="0">
                <a:solidFill>
                  <a:srgbClr val="FF0000"/>
                </a:solidFill>
              </a:rPr>
              <a:t>და </a:t>
            </a:r>
            <a:r>
              <a:rPr lang="ka-GE" sz="2400" b="1" dirty="0" smtClean="0">
                <a:solidFill>
                  <a:srgbClr val="FF0000"/>
                </a:solidFill>
              </a:rPr>
              <a:t>შენარჩუნებისთვის საჭირო ცოდნა </a:t>
            </a:r>
            <a:r>
              <a:rPr lang="ka-GE" sz="2400" b="1" dirty="0">
                <a:solidFill>
                  <a:srgbClr val="FF0000"/>
                </a:solidFill>
              </a:rPr>
              <a:t>და </a:t>
            </a:r>
            <a:r>
              <a:rPr lang="ka-GE" sz="2400" b="1" dirty="0" smtClean="0">
                <a:solidFill>
                  <a:srgbClr val="FF0000"/>
                </a:solidFill>
              </a:rPr>
              <a:t>უნარები</a:t>
            </a:r>
            <a:endParaRPr lang="ru-RU" sz="2400" b="1" dirty="0">
              <a:solidFill>
                <a:srgbClr val="FF0000"/>
              </a:solidFill>
            </a:endParaRPr>
          </a:p>
        </p:txBody>
      </p:sp>
      <p:sp>
        <p:nvSpPr>
          <p:cNvPr id="3" name="Объект 2"/>
          <p:cNvSpPr>
            <a:spLocks noGrp="1"/>
          </p:cNvSpPr>
          <p:nvPr>
            <p:ph idx="1"/>
          </p:nvPr>
        </p:nvSpPr>
        <p:spPr>
          <a:xfrm>
            <a:off x="457200" y="4495800"/>
            <a:ext cx="8229600" cy="1828800"/>
          </a:xfrm>
        </p:spPr>
        <p:txBody>
          <a:bodyPr>
            <a:noAutofit/>
          </a:bodyPr>
          <a:lstStyle/>
          <a:p>
            <a:pPr marL="0" indent="0">
              <a:buNone/>
            </a:pPr>
            <a:r>
              <a:rPr lang="ka-GE" sz="1800" b="1" dirty="0" smtClean="0">
                <a:solidFill>
                  <a:srgbClr val="002060"/>
                </a:solidFill>
              </a:rPr>
              <a:t>•	ადამიანები</a:t>
            </a:r>
            <a:r>
              <a:rPr lang="ka-GE" sz="1800" b="1" dirty="0">
                <a:solidFill>
                  <a:srgbClr val="002060"/>
                </a:solidFill>
              </a:rPr>
              <a:t>, რომელთაც აქვთ ჰიპერტენზია ან არიან მისი განვითარების რისკის ქვეშ, შესაბამისი ცოდნისა და უნარების გარეშე, ნაკლებად სავარაუდოა, რომ მიჰყვებიან რეკომენდირებულ მკურნალობას</a:t>
            </a:r>
            <a:endParaRPr lang="ru-RU" sz="1800" b="1" dirty="0">
              <a:solidFill>
                <a:srgbClr val="002060"/>
              </a:solidFill>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76435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228600"/>
            <a:ext cx="7162800" cy="1143000"/>
          </a:xfrm>
        </p:spPr>
        <p:txBody>
          <a:bodyPr>
            <a:normAutofit/>
          </a:bodyPr>
          <a:lstStyle/>
          <a:p>
            <a:r>
              <a:rPr lang="ka-GE" sz="2400" b="1" dirty="0">
                <a:solidFill>
                  <a:srgbClr val="FF0000"/>
                </a:solidFill>
              </a:rPr>
              <a:t>ჰიპერტენზიის პრევენციისა და </a:t>
            </a:r>
            <a:r>
              <a:rPr lang="ka-GE" sz="2400" b="1" dirty="0" smtClean="0">
                <a:solidFill>
                  <a:srgbClr val="FF0000"/>
                </a:solidFill>
              </a:rPr>
              <a:t>კონტროლის თვით-მართვის ძირითადი ეფექტური უნარები</a:t>
            </a:r>
            <a:endParaRPr lang="ru-RU" sz="2400" b="1" dirty="0">
              <a:solidFill>
                <a:srgbClr val="FF0000"/>
              </a:solidFill>
            </a:endParaRPr>
          </a:p>
        </p:txBody>
      </p:sp>
      <p:sp>
        <p:nvSpPr>
          <p:cNvPr id="3" name="Объект 2"/>
          <p:cNvSpPr>
            <a:spLocks noGrp="1"/>
          </p:cNvSpPr>
          <p:nvPr>
            <p:ph idx="1"/>
          </p:nvPr>
        </p:nvSpPr>
        <p:spPr>
          <a:xfrm>
            <a:off x="533400" y="2209800"/>
            <a:ext cx="8229600" cy="3733800"/>
          </a:xfrm>
        </p:spPr>
        <p:txBody>
          <a:bodyPr>
            <a:normAutofit/>
          </a:bodyPr>
          <a:lstStyle/>
          <a:p>
            <a:pPr>
              <a:buFont typeface="+mj-lt"/>
              <a:buAutoNum type="arabicPeriod"/>
            </a:pPr>
            <a:r>
              <a:rPr lang="ka-GE" sz="1800" b="1" dirty="0" smtClean="0">
                <a:solidFill>
                  <a:srgbClr val="002060"/>
                </a:solidFill>
              </a:rPr>
              <a:t>მომატებული </a:t>
            </a:r>
            <a:r>
              <a:rPr lang="ka-GE" sz="1800" b="1" dirty="0">
                <a:solidFill>
                  <a:srgbClr val="002060"/>
                </a:solidFill>
              </a:rPr>
              <a:t>სისხლის წნევით გამოწვეული ჯანმრთელობის რისკების ცოდნა</a:t>
            </a:r>
          </a:p>
          <a:p>
            <a:pPr>
              <a:buFont typeface="+mj-lt"/>
              <a:buAutoNum type="arabicPeriod"/>
            </a:pPr>
            <a:r>
              <a:rPr lang="ka-GE" sz="1800" b="1" dirty="0" smtClean="0">
                <a:solidFill>
                  <a:srgbClr val="002060"/>
                </a:solidFill>
              </a:rPr>
              <a:t>წნევის </a:t>
            </a:r>
            <a:r>
              <a:rPr lang="ka-GE" sz="1800" b="1" dirty="0">
                <a:solidFill>
                  <a:srgbClr val="002060"/>
                </a:solidFill>
              </a:rPr>
              <a:t>საკუთარი მაჩვენებლების ცოდნა მისი რეგულარული შემოწმების შედეგად</a:t>
            </a:r>
          </a:p>
          <a:p>
            <a:pPr>
              <a:buFont typeface="+mj-lt"/>
              <a:buAutoNum type="arabicPeriod"/>
            </a:pPr>
            <a:r>
              <a:rPr lang="ka-GE" sz="1800" b="1" dirty="0" smtClean="0">
                <a:solidFill>
                  <a:srgbClr val="002060"/>
                </a:solidFill>
              </a:rPr>
              <a:t>ჯანსაღი კვება ახალი </a:t>
            </a:r>
            <a:r>
              <a:rPr lang="ka-GE" sz="1800" b="1" dirty="0">
                <a:solidFill>
                  <a:srgbClr val="002060"/>
                </a:solidFill>
              </a:rPr>
              <a:t>ხილისა და ბოსტნეულის დიდი რაოდენობით მიღებით, მარილიანი, შაქრიანი და ცხიმიანი საკვებისა და ალკოჰოლის გადაჭარბებული დოზებისგან თავის შეკავებით</a:t>
            </a:r>
          </a:p>
          <a:p>
            <a:pPr>
              <a:buFont typeface="+mj-lt"/>
              <a:buAutoNum type="arabicPeriod"/>
            </a:pPr>
            <a:r>
              <a:rPr lang="ka-GE" sz="1800" b="1" dirty="0" smtClean="0">
                <a:solidFill>
                  <a:srgbClr val="002060"/>
                </a:solidFill>
              </a:rPr>
              <a:t>ყოველდღიური </a:t>
            </a:r>
            <a:r>
              <a:rPr lang="ka-GE" sz="1800" b="1" dirty="0">
                <a:solidFill>
                  <a:srgbClr val="002060"/>
                </a:solidFill>
              </a:rPr>
              <a:t>რეგულარული ფიზიკური დატვირთვა </a:t>
            </a:r>
          </a:p>
          <a:p>
            <a:pPr>
              <a:buFont typeface="+mj-lt"/>
              <a:buAutoNum type="arabicPeriod"/>
            </a:pPr>
            <a:r>
              <a:rPr lang="ka-GE" sz="1800" b="1" dirty="0" smtClean="0">
                <a:solidFill>
                  <a:srgbClr val="002060"/>
                </a:solidFill>
              </a:rPr>
              <a:t>ჯანსაღი </a:t>
            </a:r>
            <a:r>
              <a:rPr lang="ka-GE" sz="1800" b="1" dirty="0">
                <a:solidFill>
                  <a:srgbClr val="002060"/>
                </a:solidFill>
              </a:rPr>
              <a:t>წონის შენარჩუნება ჯანსაღი კვებითა და რეგულარული ფიზიკური აქტიურობით</a:t>
            </a:r>
          </a:p>
          <a:p>
            <a:endParaRPr lang="ru-RU" sz="1800" b="1" dirty="0">
              <a:solidFill>
                <a:srgbClr val="002060"/>
              </a:solidFill>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5592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85800"/>
            <a:ext cx="7315200" cy="1676400"/>
          </a:xfrm>
        </p:spPr>
        <p:txBody>
          <a:bodyPr>
            <a:normAutofit/>
          </a:bodyPr>
          <a:lstStyle/>
          <a:p>
            <a:r>
              <a:rPr lang="ka-GE" b="1" dirty="0" smtClean="0">
                <a:solidFill>
                  <a:srgbClr val="FF0000"/>
                </a:solidFill>
              </a:rPr>
              <a:t> </a:t>
            </a:r>
            <a:r>
              <a:rPr lang="ka-GE" sz="2700" b="1" dirty="0">
                <a:solidFill>
                  <a:srgbClr val="FF0000"/>
                </a:solidFill>
              </a:rPr>
              <a:t>ჰიპერტენზიის პრევენციისა და კონტროლის თვით-მართვის ძირითადი ეფექტური უნარები</a:t>
            </a:r>
            <a:endParaRPr lang="ru-RU" sz="2700" b="1" dirty="0">
              <a:solidFill>
                <a:srgbClr val="FF0000"/>
              </a:solidFill>
            </a:endParaRPr>
          </a:p>
        </p:txBody>
      </p:sp>
      <p:sp>
        <p:nvSpPr>
          <p:cNvPr id="3" name="Объект 2"/>
          <p:cNvSpPr>
            <a:spLocks noGrp="1"/>
          </p:cNvSpPr>
          <p:nvPr>
            <p:ph idx="1"/>
          </p:nvPr>
        </p:nvSpPr>
        <p:spPr>
          <a:xfrm>
            <a:off x="457200" y="2971800"/>
            <a:ext cx="8229600" cy="2743200"/>
          </a:xfrm>
        </p:spPr>
        <p:txBody>
          <a:bodyPr>
            <a:normAutofit/>
          </a:bodyPr>
          <a:lstStyle/>
          <a:p>
            <a:pPr marL="0" indent="0">
              <a:buNone/>
            </a:pPr>
            <a:r>
              <a:rPr lang="ka-GE" sz="1800" b="1" dirty="0" smtClean="0">
                <a:solidFill>
                  <a:srgbClr val="002060"/>
                </a:solidFill>
              </a:rPr>
              <a:t>6.თამბაქოს </a:t>
            </a:r>
            <a:r>
              <a:rPr lang="ka-GE" sz="1800" b="1" dirty="0">
                <a:solidFill>
                  <a:srgbClr val="002060"/>
                </a:solidFill>
              </a:rPr>
              <a:t>პროდუქტებზე უარის </a:t>
            </a:r>
            <a:r>
              <a:rPr lang="ka-GE" sz="1800" b="1" dirty="0" smtClean="0">
                <a:solidFill>
                  <a:srgbClr val="002060"/>
                </a:solidFill>
              </a:rPr>
              <a:t>თქმა</a:t>
            </a:r>
            <a:br>
              <a:rPr lang="ka-GE" sz="1800" b="1" dirty="0" smtClean="0">
                <a:solidFill>
                  <a:srgbClr val="002060"/>
                </a:solidFill>
              </a:rPr>
            </a:br>
            <a:endParaRPr lang="ka-GE" sz="1800" b="1" dirty="0">
              <a:solidFill>
                <a:srgbClr val="002060"/>
              </a:solidFill>
            </a:endParaRPr>
          </a:p>
          <a:p>
            <a:pPr marL="0" indent="0">
              <a:buNone/>
            </a:pPr>
            <a:r>
              <a:rPr lang="ka-GE" sz="1800" b="1" dirty="0">
                <a:solidFill>
                  <a:srgbClr val="002060"/>
                </a:solidFill>
              </a:rPr>
              <a:t>7. ანტიჰიპერტენზიული მედიკამენტების მიღების დაწყების შემთხვევაში, მათი რეგულარული მიღება და სისხლის წნევის </a:t>
            </a:r>
            <a:r>
              <a:rPr lang="ka-GE" sz="1800" b="1" dirty="0" smtClean="0">
                <a:solidFill>
                  <a:srgbClr val="002060"/>
                </a:solidFill>
              </a:rPr>
              <a:t>მუდმივი კონტროლი</a:t>
            </a:r>
            <a:r>
              <a:rPr lang="ka-GE" sz="1800" b="1" dirty="0" smtClean="0">
                <a:solidFill>
                  <a:srgbClr val="002060"/>
                </a:solidFill>
              </a:rPr>
              <a:t/>
            </a:r>
            <a:br>
              <a:rPr lang="ka-GE" sz="1800" b="1" dirty="0" smtClean="0">
                <a:solidFill>
                  <a:srgbClr val="002060"/>
                </a:solidFill>
              </a:rPr>
            </a:br>
            <a:endParaRPr lang="ka-GE" sz="1800" b="1" dirty="0">
              <a:solidFill>
                <a:srgbClr val="002060"/>
              </a:solidFill>
            </a:endParaRPr>
          </a:p>
          <a:p>
            <a:pPr marL="0" indent="0">
              <a:buNone/>
            </a:pPr>
            <a:r>
              <a:rPr lang="ka-GE" sz="1800" b="1" dirty="0">
                <a:solidFill>
                  <a:srgbClr val="002060"/>
                </a:solidFill>
              </a:rPr>
              <a:t>8. პოლიტიკოსების მხრიდან  საზოგადოების უზრუნველყოფა ჯანსაღი საკვებით (ახალი ხილი და ბოსტნეული, მარილის, შაქრისა და ცხიმის ნაკლები შემცველობით) და ფიზიკური </a:t>
            </a:r>
            <a:r>
              <a:rPr lang="ka-GE" sz="1800" b="1" dirty="0" smtClean="0">
                <a:solidFill>
                  <a:srgbClr val="002060"/>
                </a:solidFill>
              </a:rPr>
              <a:t>აქტივობისთვის </a:t>
            </a:r>
            <a:r>
              <a:rPr lang="ka-GE" sz="1800" b="1" dirty="0">
                <a:solidFill>
                  <a:srgbClr val="002060"/>
                </a:solidFill>
              </a:rPr>
              <a:t>უსაფრთხო ადგილებით</a:t>
            </a:r>
          </a:p>
          <a:p>
            <a:endParaRPr lang="ru-RU" sz="1800" b="1" dirty="0">
              <a:solidFill>
                <a:srgbClr val="002060"/>
              </a:solidFill>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29"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8357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274638"/>
            <a:ext cx="7239000" cy="1143000"/>
          </a:xfrm>
        </p:spPr>
        <p:txBody>
          <a:bodyPr>
            <a:normAutofit/>
          </a:bodyPr>
          <a:lstStyle/>
          <a:p>
            <a:r>
              <a:rPr lang="ka-GE" sz="2800" b="1" dirty="0">
                <a:solidFill>
                  <a:srgbClr val="FF0000"/>
                </a:solidFill>
              </a:rPr>
              <a:t>დაინტერესებული მხარეების </a:t>
            </a:r>
            <a:r>
              <a:rPr lang="ka-GE" sz="2800" b="1" dirty="0" smtClean="0">
                <a:solidFill>
                  <a:srgbClr val="FF0000"/>
                </a:solidFill>
              </a:rPr>
              <a:t>პარტნიორობა</a:t>
            </a:r>
            <a:endParaRPr lang="ru-RU" sz="2800" b="1" dirty="0">
              <a:solidFill>
                <a:srgbClr val="FF0000"/>
              </a:solidFill>
            </a:endParaRPr>
          </a:p>
        </p:txBody>
      </p:sp>
      <p:sp>
        <p:nvSpPr>
          <p:cNvPr id="3" name="Объект 2"/>
          <p:cNvSpPr>
            <a:spLocks noGrp="1"/>
          </p:cNvSpPr>
          <p:nvPr>
            <p:ph idx="1"/>
          </p:nvPr>
        </p:nvSpPr>
        <p:spPr>
          <a:xfrm>
            <a:off x="457200" y="1752600"/>
            <a:ext cx="8229600" cy="4876800"/>
          </a:xfrm>
        </p:spPr>
        <p:txBody>
          <a:bodyPr>
            <a:noAutofit/>
          </a:bodyPr>
          <a:lstStyle/>
          <a:p>
            <a:r>
              <a:rPr lang="ka-GE" sz="1800" b="1" dirty="0" smtClean="0">
                <a:solidFill>
                  <a:srgbClr val="002060"/>
                </a:solidFill>
              </a:rPr>
              <a:t>ჰიპერტენზიის </a:t>
            </a:r>
            <a:r>
              <a:rPr lang="ka-GE" sz="1800" b="1" dirty="0">
                <a:solidFill>
                  <a:srgbClr val="002060"/>
                </a:solidFill>
              </a:rPr>
              <a:t>მულტისექტორული სტრატეგიის სხვადასხვა კომპონენტის განხორციელება ანტიჰიპერტენზიული ორგანიზაციების კომპეტენციას სცილდება</a:t>
            </a:r>
          </a:p>
          <a:p>
            <a:r>
              <a:rPr lang="ka-GE" sz="1800" b="1" dirty="0" smtClean="0">
                <a:solidFill>
                  <a:srgbClr val="002060"/>
                </a:solidFill>
              </a:rPr>
              <a:t>ეს </a:t>
            </a:r>
            <a:r>
              <a:rPr lang="ka-GE" sz="1800" b="1" dirty="0">
                <a:solidFill>
                  <a:srgbClr val="002060"/>
                </a:solidFill>
              </a:rPr>
              <a:t>მოიცავს სამთავრობო ორგანიზაციებს, მოქალაქეებს, კორპორატიულ სექტორსა და ჯანდაცვის პროფესიონალების უმრავლესობას</a:t>
            </a:r>
          </a:p>
          <a:p>
            <a:r>
              <a:rPr lang="ka-GE" sz="1800" b="1" dirty="0" smtClean="0">
                <a:solidFill>
                  <a:srgbClr val="002060"/>
                </a:solidFill>
              </a:rPr>
              <a:t>ანტიჰიპერტენზიული </a:t>
            </a:r>
            <a:r>
              <a:rPr lang="ka-GE" sz="1800" b="1" dirty="0">
                <a:solidFill>
                  <a:srgbClr val="002060"/>
                </a:solidFill>
              </a:rPr>
              <a:t>ორგანიზაციები საჭიროებენ ძლიერ პარტნიორობას ჰიპერტენზიის სტრატეგიების დანერგვასა და მართვაში</a:t>
            </a:r>
          </a:p>
          <a:p>
            <a:r>
              <a:rPr lang="ka-GE" sz="1800" b="1" dirty="0" smtClean="0">
                <a:solidFill>
                  <a:srgbClr val="002060"/>
                </a:solidFill>
              </a:rPr>
              <a:t>შესაძლოა</a:t>
            </a:r>
            <a:r>
              <a:rPr lang="ka-GE" sz="1800" b="1" dirty="0">
                <a:solidFill>
                  <a:srgbClr val="002060"/>
                </a:solidFill>
              </a:rPr>
              <a:t>, ყველაზე მარტივი და პრიორიტეტული ჯანდაცვის პროფესიონალურ ორგანიზაციებთან - იმ კლინიცისტებთან პარტნიორობა აღმოჩნდეს, რომლებიც დაავადებას ყოველდღიურად ებრძვიან</a:t>
            </a:r>
          </a:p>
          <a:p>
            <a:r>
              <a:rPr lang="ka-GE" sz="1800" b="1" dirty="0" smtClean="0">
                <a:solidFill>
                  <a:srgbClr val="002060"/>
                </a:solidFill>
              </a:rPr>
              <a:t>ანტიჰიპერტენზიულ </a:t>
            </a:r>
            <a:r>
              <a:rPr lang="ka-GE" sz="1800" b="1" dirty="0">
                <a:solidFill>
                  <a:srgbClr val="002060"/>
                </a:solidFill>
              </a:rPr>
              <a:t>ორგანიზაციებს შეუძლიათ ჯანდაცვის პირველადი რგოლის  ჩართვა ჰიპერტენზიის რეკომენდაციების განვითარებასა და </a:t>
            </a:r>
            <a:r>
              <a:rPr lang="ka-GE" sz="1800" b="1" dirty="0" smtClean="0">
                <a:solidFill>
                  <a:srgbClr val="002060"/>
                </a:solidFill>
              </a:rPr>
              <a:t>დანერგვაში</a:t>
            </a:r>
            <a:endParaRPr lang="ka-GE" sz="1800" b="1" dirty="0">
              <a:solidFill>
                <a:srgbClr val="002060"/>
              </a:solidFill>
            </a:endParaRPr>
          </a:p>
          <a:p>
            <a:endParaRPr lang="ru-RU" sz="1800" b="1" dirty="0">
              <a:solidFill>
                <a:srgbClr val="002060"/>
              </a:solidFill>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86" y="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70878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755650"/>
            <a:ext cx="8229600" cy="1143000"/>
          </a:xfrm>
        </p:spPr>
        <p:txBody>
          <a:bodyPr>
            <a:normAutofit/>
          </a:bodyPr>
          <a:lstStyle/>
          <a:p>
            <a:r>
              <a:rPr lang="ka-GE" sz="2800" b="1" dirty="0">
                <a:solidFill>
                  <a:srgbClr val="FF0000"/>
                </a:solidFill>
              </a:rPr>
              <a:t>საინფორმაციო </a:t>
            </a:r>
            <a:r>
              <a:rPr lang="ka-GE" sz="2800" b="1" dirty="0" smtClean="0">
                <a:solidFill>
                  <a:srgbClr val="FF0000"/>
                </a:solidFill>
              </a:rPr>
              <a:t>სისტემები</a:t>
            </a:r>
            <a:endParaRPr lang="ru-RU" sz="2800" b="1" dirty="0">
              <a:solidFill>
                <a:srgbClr val="FF0000"/>
              </a:solidFill>
            </a:endParaRPr>
          </a:p>
        </p:txBody>
      </p:sp>
      <p:sp>
        <p:nvSpPr>
          <p:cNvPr id="3" name="Объект 2"/>
          <p:cNvSpPr>
            <a:spLocks noGrp="1"/>
          </p:cNvSpPr>
          <p:nvPr>
            <p:ph idx="1"/>
          </p:nvPr>
        </p:nvSpPr>
        <p:spPr>
          <a:xfrm>
            <a:off x="381000" y="2590800"/>
            <a:ext cx="8229600" cy="3505200"/>
          </a:xfrm>
        </p:spPr>
        <p:txBody>
          <a:bodyPr>
            <a:normAutofit/>
          </a:bodyPr>
          <a:lstStyle/>
          <a:p>
            <a:r>
              <a:rPr lang="ka-GE" sz="1800" b="1" dirty="0" smtClean="0">
                <a:solidFill>
                  <a:srgbClr val="002060"/>
                </a:solidFill>
              </a:rPr>
              <a:t>გადამწყვეტი </a:t>
            </a:r>
            <a:r>
              <a:rPr lang="ka-GE" sz="1800" b="1" dirty="0">
                <a:solidFill>
                  <a:srgbClr val="002060"/>
                </a:solidFill>
              </a:rPr>
              <a:t>მნიშვნელობა აქვს საინფორმაციო სისტემებს, რომელიც ჰიპერტენზიის სტრატეგიის მონიტორინგს და შეფასებას ახორციელებს, რადგან ის საშუალებას იძლევა, განისაზღვროს ჰიპერტენზიის პრევენციისა და კონტროლის ინიციალური ობიექტები და ახდენს მიმდინარე ჩარევების შედეგების </a:t>
            </a:r>
            <a:r>
              <a:rPr lang="ka-GE" sz="1800" b="1" dirty="0" smtClean="0">
                <a:solidFill>
                  <a:srgbClr val="002060"/>
                </a:solidFill>
              </a:rPr>
              <a:t>შეფასებას</a:t>
            </a:r>
            <a:r>
              <a:rPr lang="ka-GE" sz="1800" b="1" dirty="0" smtClean="0">
                <a:solidFill>
                  <a:srgbClr val="002060"/>
                </a:solidFill>
              </a:rPr>
              <a:t/>
            </a:r>
            <a:br>
              <a:rPr lang="ka-GE" sz="1800" b="1" dirty="0" smtClean="0">
                <a:solidFill>
                  <a:srgbClr val="002060"/>
                </a:solidFill>
              </a:rPr>
            </a:br>
            <a:endParaRPr lang="ka-GE" sz="1800" b="1" dirty="0">
              <a:solidFill>
                <a:srgbClr val="002060"/>
              </a:solidFill>
            </a:endParaRPr>
          </a:p>
          <a:p>
            <a:r>
              <a:rPr lang="ka-GE" sz="1800" b="1" dirty="0" smtClean="0">
                <a:solidFill>
                  <a:srgbClr val="002060"/>
                </a:solidFill>
              </a:rPr>
              <a:t>ჯამნო </a:t>
            </a:r>
            <a:r>
              <a:rPr lang="ka-GE" sz="1800" b="1" dirty="0">
                <a:solidFill>
                  <a:srgbClr val="002060"/>
                </a:solidFill>
              </a:rPr>
              <a:t>მუშაობს მრავალ ქვეყანასთან არაგადამდები დაავადებების რისკის ფაქტორების შეფასების კვლევების დასანერგად (</a:t>
            </a:r>
            <a:r>
              <a:rPr lang="en-US" sz="1800" b="1" dirty="0">
                <a:solidFill>
                  <a:srgbClr val="002060"/>
                </a:solidFill>
              </a:rPr>
              <a:t>STEPs), </a:t>
            </a:r>
            <a:r>
              <a:rPr lang="ka-GE" sz="1800" b="1" dirty="0">
                <a:solidFill>
                  <a:srgbClr val="002060"/>
                </a:solidFill>
              </a:rPr>
              <a:t>რომელიც ჯანმრთელობის სხვა პარამეტრებთან ერთად  სისხლის წნევასაც </a:t>
            </a:r>
            <a:r>
              <a:rPr lang="ka-GE" sz="1800" b="1" dirty="0" smtClean="0">
                <a:solidFill>
                  <a:srgbClr val="002060"/>
                </a:solidFill>
              </a:rPr>
              <a:t>აფასებს</a:t>
            </a:r>
            <a:endParaRPr lang="ka-GE" sz="1800" b="1" dirty="0">
              <a:solidFill>
                <a:srgbClr val="002060"/>
              </a:solidFill>
            </a:endParaRPr>
          </a:p>
          <a:p>
            <a:endParaRPr lang="ru-RU" sz="1800" b="1" dirty="0">
              <a:solidFill>
                <a:srgbClr val="002060"/>
              </a:solidFill>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19769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787400"/>
            <a:ext cx="7086600" cy="1143000"/>
          </a:xfrm>
        </p:spPr>
        <p:txBody>
          <a:bodyPr>
            <a:normAutofit/>
          </a:bodyPr>
          <a:lstStyle/>
          <a:p>
            <a:r>
              <a:rPr lang="ka-GE" sz="2800" b="1" dirty="0" smtClean="0">
                <a:solidFill>
                  <a:srgbClr val="FF0000"/>
                </a:solidFill>
              </a:rPr>
              <a:t>საინფორმაციო </a:t>
            </a:r>
            <a:r>
              <a:rPr lang="ka-GE" sz="2800" b="1" dirty="0">
                <a:solidFill>
                  <a:srgbClr val="FF0000"/>
                </a:solidFill>
              </a:rPr>
              <a:t>სისტემები</a:t>
            </a:r>
            <a:endParaRPr lang="ru-RU" sz="2800" b="1" dirty="0">
              <a:solidFill>
                <a:srgbClr val="FF0000"/>
              </a:solidFill>
            </a:endParaRPr>
          </a:p>
        </p:txBody>
      </p:sp>
      <p:sp>
        <p:nvSpPr>
          <p:cNvPr id="3" name="Объект 2"/>
          <p:cNvSpPr>
            <a:spLocks noGrp="1"/>
          </p:cNvSpPr>
          <p:nvPr>
            <p:ph idx="1"/>
          </p:nvPr>
        </p:nvSpPr>
        <p:spPr>
          <a:xfrm>
            <a:off x="381000" y="2819400"/>
            <a:ext cx="8229600" cy="3429000"/>
          </a:xfrm>
        </p:spPr>
        <p:txBody>
          <a:bodyPr>
            <a:normAutofit/>
          </a:bodyPr>
          <a:lstStyle/>
          <a:p>
            <a:r>
              <a:rPr lang="ka-GE" sz="1800" b="1" dirty="0" smtClean="0">
                <a:solidFill>
                  <a:srgbClr val="002060"/>
                </a:solidFill>
              </a:rPr>
              <a:t>საჭიროა</a:t>
            </a:r>
            <a:r>
              <a:rPr lang="ka-GE" sz="1800" b="1" dirty="0">
                <a:solidFill>
                  <a:srgbClr val="002060"/>
                </a:solidFill>
              </a:rPr>
              <a:t>, რომ ჰიპერტენზიის სტრატეგიებში მოხდეს ჰიპერტენზიის ეროვნულ დონეზე კვლევის </a:t>
            </a:r>
            <a:r>
              <a:rPr lang="ka-GE" sz="1800" b="1" dirty="0" smtClean="0">
                <a:solidFill>
                  <a:srgbClr val="002060"/>
                </a:solidFill>
              </a:rPr>
              <a:t>ინტეგრირება</a:t>
            </a:r>
            <a:br>
              <a:rPr lang="ka-GE" sz="1800" b="1" dirty="0" smtClean="0">
                <a:solidFill>
                  <a:srgbClr val="002060"/>
                </a:solidFill>
              </a:rPr>
            </a:br>
            <a:endParaRPr lang="ka-GE" sz="1800" b="1" dirty="0">
              <a:solidFill>
                <a:srgbClr val="002060"/>
              </a:solidFill>
            </a:endParaRPr>
          </a:p>
          <a:p>
            <a:r>
              <a:rPr lang="ka-GE" sz="1800" b="1" dirty="0" smtClean="0">
                <a:solidFill>
                  <a:srgbClr val="002060"/>
                </a:solidFill>
              </a:rPr>
              <a:t>ჰიპერტენზიის </a:t>
            </a:r>
            <a:r>
              <a:rPr lang="ka-GE" sz="1800" b="1" dirty="0">
                <a:solidFill>
                  <a:srgbClr val="002060"/>
                </a:solidFill>
              </a:rPr>
              <a:t>მსოფლიო ლიგამ გამოსცა რეკომენდაციები ჰიპერტენზიის კვლევის სტანდარტიზებული ანალიზისთვის, რათა ხელი შეუწყოს დროთა განმავლობაში ჰიპერტენზიის პრევენციისა და კონტროლის ძირითადი ინდიკატორების მეთვალყურეობას ქვეყნებს შორის საუკეთესო შედეგების იდენტიფიცირებისათვის</a:t>
            </a:r>
          </a:p>
          <a:p>
            <a:endParaRPr lang="ru-RU" sz="1800" b="1" dirty="0">
              <a:solidFill>
                <a:srgbClr val="002060"/>
              </a:solidFill>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7935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533400"/>
            <a:ext cx="8229600" cy="1143000"/>
          </a:xfrm>
        </p:spPr>
        <p:txBody>
          <a:bodyPr>
            <a:normAutofit/>
          </a:bodyPr>
          <a:lstStyle/>
          <a:p>
            <a:r>
              <a:rPr lang="ka-GE" sz="2800" b="1" dirty="0">
                <a:solidFill>
                  <a:srgbClr val="FF0000"/>
                </a:solidFill>
              </a:rPr>
              <a:t>დისკუსია</a:t>
            </a:r>
            <a:endParaRPr lang="ru-RU" sz="2800" b="1" dirty="0">
              <a:solidFill>
                <a:srgbClr val="FF0000"/>
              </a:solidFill>
            </a:endParaRPr>
          </a:p>
        </p:txBody>
      </p:sp>
      <p:sp>
        <p:nvSpPr>
          <p:cNvPr id="3" name="Объект 2"/>
          <p:cNvSpPr>
            <a:spLocks noGrp="1"/>
          </p:cNvSpPr>
          <p:nvPr>
            <p:ph idx="1"/>
          </p:nvPr>
        </p:nvSpPr>
        <p:spPr>
          <a:xfrm>
            <a:off x="533400" y="2667000"/>
            <a:ext cx="8229600" cy="3581400"/>
          </a:xfrm>
        </p:spPr>
        <p:txBody>
          <a:bodyPr>
            <a:normAutofit/>
          </a:bodyPr>
          <a:lstStyle/>
          <a:p>
            <a:r>
              <a:rPr lang="ka-GE" sz="1800" b="1" dirty="0" smtClean="0">
                <a:solidFill>
                  <a:srgbClr val="002060"/>
                </a:solidFill>
              </a:rPr>
              <a:t>ჰიპერტენზიის </a:t>
            </a:r>
            <a:r>
              <a:rPr lang="ka-GE" sz="1800" b="1" dirty="0">
                <a:solidFill>
                  <a:srgbClr val="002060"/>
                </a:solidFill>
              </a:rPr>
              <a:t>პრევენციასა და კონტროლთან სტრატეგიული მიდგომა, რაც გულისხმობს ასევე  ჰიპერტენზიის ორგანიზაციების წამყვან როლში ყოფნას, დიდი ალბათობით ხელს შეუწყობს  გაერთიანებული ერების არგადამდებ დაავადებებთან დაკავშირებული მიზნების </a:t>
            </a:r>
            <a:r>
              <a:rPr lang="ka-GE" sz="1800" b="1" dirty="0" smtClean="0">
                <a:solidFill>
                  <a:srgbClr val="002060"/>
                </a:solidFill>
              </a:rPr>
              <a:t>მიღწევას</a:t>
            </a:r>
            <a:br>
              <a:rPr lang="ka-GE" sz="1800" b="1" dirty="0" smtClean="0">
                <a:solidFill>
                  <a:srgbClr val="002060"/>
                </a:solidFill>
              </a:rPr>
            </a:br>
            <a:endParaRPr lang="ka-GE" sz="1800" b="1" dirty="0">
              <a:solidFill>
                <a:srgbClr val="002060"/>
              </a:solidFill>
            </a:endParaRPr>
          </a:p>
          <a:p>
            <a:r>
              <a:rPr lang="ka-GE" sz="1800" b="1" dirty="0" smtClean="0">
                <a:solidFill>
                  <a:srgbClr val="002060"/>
                </a:solidFill>
              </a:rPr>
              <a:t>ინიციატივის </a:t>
            </a:r>
            <a:r>
              <a:rPr lang="ka-GE" sz="1800" b="1" dirty="0">
                <a:solidFill>
                  <a:srgbClr val="002060"/>
                </a:solidFill>
              </a:rPr>
              <a:t>საკუთარ თავზე ასაღებად, ანტიჰიპერტენზიული ორგანიზაციების უმეტესობა საჭიროებს მაგალითის მიცემას პრევენციისა და კონტროლის მცდელობებისკენ ნაბიჯების გადადგმის თვალსაზრისით</a:t>
            </a:r>
          </a:p>
          <a:p>
            <a:endParaRPr lang="ru-RU" sz="1800" b="1" dirty="0">
              <a:solidFill>
                <a:srgbClr val="002060"/>
              </a:solidFill>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27001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b="1" dirty="0" smtClean="0">
                <a:solidFill>
                  <a:srgbClr val="FF0000"/>
                </a:solidFill>
              </a:rPr>
              <a:t>დისკუსიის </a:t>
            </a:r>
            <a:r>
              <a:rPr lang="ka-GE" sz="2800" b="1" dirty="0">
                <a:solidFill>
                  <a:srgbClr val="FF0000"/>
                </a:solidFill>
              </a:rPr>
              <a:t>გაგრძელება</a:t>
            </a:r>
            <a:endParaRPr lang="ru-RU" sz="2800" b="1" dirty="0">
              <a:solidFill>
                <a:srgbClr val="FF0000"/>
              </a:solidFill>
            </a:endParaRPr>
          </a:p>
        </p:txBody>
      </p:sp>
      <p:sp>
        <p:nvSpPr>
          <p:cNvPr id="3" name="Объект 2"/>
          <p:cNvSpPr>
            <a:spLocks noGrp="1"/>
          </p:cNvSpPr>
          <p:nvPr>
            <p:ph idx="1"/>
          </p:nvPr>
        </p:nvSpPr>
        <p:spPr/>
        <p:txBody>
          <a:bodyPr>
            <a:normAutofit/>
          </a:bodyPr>
          <a:lstStyle/>
          <a:p>
            <a:r>
              <a:rPr lang="ka-GE" sz="1800" b="1" dirty="0" smtClean="0">
                <a:solidFill>
                  <a:srgbClr val="002060"/>
                </a:solidFill>
              </a:rPr>
              <a:t>ზოგმა </a:t>
            </a:r>
            <a:r>
              <a:rPr lang="ka-GE" sz="1800" b="1" dirty="0">
                <a:solidFill>
                  <a:srgbClr val="002060"/>
                </a:solidFill>
              </a:rPr>
              <a:t>ქვეყანამ და საზოგადოებამ, რომელთაც წარმატებულად მოახერხეს ჰიპერტენზიის პრევენცია და კონტროლი, დანერგეს მრავალმხრივი სტრატეგიული მიდგომები</a:t>
            </a:r>
          </a:p>
          <a:p>
            <a:r>
              <a:rPr lang="ka-GE" sz="1800" b="1" dirty="0" smtClean="0">
                <a:solidFill>
                  <a:srgbClr val="002060"/>
                </a:solidFill>
              </a:rPr>
              <a:t>აშშ-მ </a:t>
            </a:r>
            <a:r>
              <a:rPr lang="ka-GE" sz="1800" b="1" dirty="0">
                <a:solidFill>
                  <a:srgbClr val="002060"/>
                </a:solidFill>
              </a:rPr>
              <a:t>და კანადამ ჰიპერტენზიის 50%-ზე მეტი შემთხვევების </a:t>
            </a:r>
            <a:r>
              <a:rPr lang="ka-GE" sz="1800" b="1" dirty="0" smtClean="0">
                <a:solidFill>
                  <a:srgbClr val="002060"/>
                </a:solidFill>
              </a:rPr>
              <a:t>კონტროლს ჰიპერტენზიის </a:t>
            </a:r>
            <a:r>
              <a:rPr lang="ka-GE" sz="1800" b="1" dirty="0">
                <a:solidFill>
                  <a:srgbClr val="002060"/>
                </a:solidFill>
              </a:rPr>
              <a:t>თანმიმდევრული და მოდერნიზებული სტრატეგიების </a:t>
            </a:r>
            <a:r>
              <a:rPr lang="ka-GE" sz="1800" b="1" dirty="0" smtClean="0">
                <a:solidFill>
                  <a:srgbClr val="002060"/>
                </a:solidFill>
              </a:rPr>
              <a:t>საშუალებით მიაღწიეს </a:t>
            </a:r>
            <a:endParaRPr lang="ka-GE" sz="1800" b="1" dirty="0">
              <a:solidFill>
                <a:srgbClr val="002060"/>
              </a:solidFill>
            </a:endParaRPr>
          </a:p>
          <a:p>
            <a:r>
              <a:rPr lang="ka-GE" sz="1800" b="1" dirty="0" smtClean="0">
                <a:solidFill>
                  <a:srgbClr val="002060"/>
                </a:solidFill>
              </a:rPr>
              <a:t>კორეამ</a:t>
            </a:r>
            <a:r>
              <a:rPr lang="ka-GE" sz="1800" b="1" dirty="0">
                <a:solidFill>
                  <a:srgbClr val="002060"/>
                </a:solidFill>
              </a:rPr>
              <a:t>, გერმანიამ, ფინეთმა და გაერთიანებულმა სამეფომ </a:t>
            </a:r>
            <a:r>
              <a:rPr lang="ka-GE" sz="1800" b="1" dirty="0" smtClean="0">
                <a:solidFill>
                  <a:srgbClr val="002060"/>
                </a:solidFill>
              </a:rPr>
              <a:t>მნიშვნელოვნად  გააუმჯობესეს </a:t>
            </a:r>
            <a:r>
              <a:rPr lang="ka-GE" sz="1800" b="1" dirty="0">
                <a:solidFill>
                  <a:srgbClr val="002060"/>
                </a:solidFill>
              </a:rPr>
              <a:t>კონტროლი სხვადასხვა </a:t>
            </a:r>
            <a:r>
              <a:rPr lang="ka-GE" sz="1800" b="1" dirty="0" smtClean="0">
                <a:solidFill>
                  <a:srgbClr val="002060"/>
                </a:solidFill>
              </a:rPr>
              <a:t>ინტერვენციების გამოყენებით</a:t>
            </a:r>
            <a:r>
              <a:rPr lang="ka-GE" sz="1800" b="1" dirty="0">
                <a:solidFill>
                  <a:srgbClr val="002060"/>
                </a:solidFill>
              </a:rPr>
              <a:t>, რომლებიც </a:t>
            </a:r>
            <a:r>
              <a:rPr lang="ka-GE" sz="1800" b="1" dirty="0" smtClean="0">
                <a:solidFill>
                  <a:srgbClr val="002060"/>
                </a:solidFill>
              </a:rPr>
              <a:t>ჯანმრთელობის უფრო </a:t>
            </a:r>
            <a:r>
              <a:rPr lang="ka-GE" sz="1800" b="1" dirty="0">
                <a:solidFill>
                  <a:srgbClr val="002060"/>
                </a:solidFill>
              </a:rPr>
              <a:t>ფართო </a:t>
            </a:r>
            <a:r>
              <a:rPr lang="ka-GE" sz="1800" b="1" dirty="0" smtClean="0">
                <a:solidFill>
                  <a:srgbClr val="002060"/>
                </a:solidFill>
              </a:rPr>
              <a:t>რეფორმას უკავშირდება </a:t>
            </a:r>
            <a:endParaRPr lang="ka-GE" sz="1800" b="1" dirty="0">
              <a:solidFill>
                <a:srgbClr val="002060"/>
              </a:solidFill>
            </a:endParaRPr>
          </a:p>
          <a:p>
            <a:r>
              <a:rPr lang="ka-GE" sz="1800" b="1" dirty="0" smtClean="0">
                <a:solidFill>
                  <a:srgbClr val="002060"/>
                </a:solidFill>
              </a:rPr>
              <a:t>ჰიპერტენზიის </a:t>
            </a:r>
            <a:r>
              <a:rPr lang="ka-GE" sz="1800" b="1" dirty="0">
                <a:solidFill>
                  <a:srgbClr val="002060"/>
                </a:solidFill>
              </a:rPr>
              <a:t>მსოფლიო ლიგა ავითარებს სტრატეგიულ მიდგომებს ჰიპერტენზიის ნაციონალური ორგანიზაციების დასახმარებლად დაავადების პრევენციისა და კონტროლის უკეთ ხელშესაწყობის მიზნით, განსაკუთრებით დაბალი და საშუალო შემოსავლის მქონე ქვეყნებში</a:t>
            </a:r>
          </a:p>
          <a:p>
            <a:endParaRPr lang="ru-RU" sz="1800" b="1" dirty="0">
              <a:solidFill>
                <a:srgbClr val="002060"/>
              </a:solidFill>
            </a:endParaRP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40012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380093"/>
            <a:ext cx="6705600" cy="1143000"/>
          </a:xfrm>
        </p:spPr>
        <p:txBody>
          <a:bodyPr>
            <a:normAutofit/>
          </a:bodyPr>
          <a:lstStyle/>
          <a:p>
            <a:r>
              <a:rPr lang="ka-GE" sz="2800" b="1" dirty="0">
                <a:solidFill>
                  <a:srgbClr val="FF0000"/>
                </a:solidFill>
              </a:rPr>
              <a:t>დასკვნა</a:t>
            </a:r>
            <a:endParaRPr lang="ru-RU" sz="2800" b="1" dirty="0">
              <a:solidFill>
                <a:srgbClr val="FF0000"/>
              </a:solidFill>
            </a:endParaRPr>
          </a:p>
        </p:txBody>
      </p:sp>
      <p:sp>
        <p:nvSpPr>
          <p:cNvPr id="3" name="Объект 2"/>
          <p:cNvSpPr>
            <a:spLocks noGrp="1"/>
          </p:cNvSpPr>
          <p:nvPr>
            <p:ph idx="1"/>
          </p:nvPr>
        </p:nvSpPr>
        <p:spPr>
          <a:xfrm>
            <a:off x="457200" y="1371600"/>
            <a:ext cx="8229600" cy="4724400"/>
          </a:xfrm>
        </p:spPr>
        <p:txBody>
          <a:bodyPr>
            <a:normAutofit/>
          </a:bodyPr>
          <a:lstStyle/>
          <a:p>
            <a:pPr marL="0" indent="0" algn="ctr">
              <a:buNone/>
            </a:pPr>
            <a:r>
              <a:rPr lang="ka-GE" sz="2000" b="1" dirty="0">
                <a:solidFill>
                  <a:srgbClr val="002060"/>
                </a:solidFill>
              </a:rPr>
              <a:t>ჰიპერტენზიის ოპტიმალური პრევენციისა და კონტროლისათვის საჭიროა სისტემატური სტრატეგიული </a:t>
            </a:r>
            <a:r>
              <a:rPr lang="ka-GE" sz="2000" b="1" dirty="0" smtClean="0">
                <a:solidFill>
                  <a:srgbClr val="002060"/>
                </a:solidFill>
              </a:rPr>
              <a:t>მიდგომები</a:t>
            </a:r>
          </a:p>
          <a:p>
            <a:pPr marL="0" indent="0" algn="ctr">
              <a:buNone/>
            </a:pPr>
            <a:endParaRPr lang="ka-GE" sz="800" b="1" dirty="0" smtClean="0">
              <a:solidFill>
                <a:srgbClr val="002060"/>
              </a:solidFill>
            </a:endParaRPr>
          </a:p>
          <a:p>
            <a:pPr marL="0" indent="0" algn="ctr">
              <a:buNone/>
            </a:pPr>
            <a:r>
              <a:rPr lang="ka-GE" sz="2000" b="1" dirty="0" smtClean="0">
                <a:solidFill>
                  <a:srgbClr val="002060"/>
                </a:solidFill>
              </a:rPr>
              <a:t>მიდგომა</a:t>
            </a:r>
            <a:r>
              <a:rPr lang="ka-GE" sz="2000" b="1" dirty="0">
                <a:solidFill>
                  <a:srgbClr val="002060"/>
                </a:solidFill>
              </a:rPr>
              <a:t>, რომელიც უზრუნველყოფს საზოგადაოებრივი ჯანდაცვის ჯანსაღ პოლიტიკას, საცხოვრებელ გარემოს, ჯანმრთელობაზე ორიენტირებული სერვისების მიწოდებას, მკურნალობის ოპტიმიზაციისათვის გაუმჯობესებული გადაწყვეტილებების მხარდაჭერას, </a:t>
            </a:r>
            <a:r>
              <a:rPr lang="ka-GE" sz="2000" b="1" dirty="0" smtClean="0">
                <a:solidFill>
                  <a:srgbClr val="002060"/>
                </a:solidFill>
              </a:rPr>
              <a:t>თვით-ზრუნვის </a:t>
            </a:r>
            <a:r>
              <a:rPr lang="ka-GE" sz="2000" b="1" dirty="0">
                <a:solidFill>
                  <a:srgbClr val="002060"/>
                </a:solidFill>
              </a:rPr>
              <a:t>გაზრდილ უნარებს, დაინტერესებული მხარეების პარტნიორობასა და შესაფერის საინფორმაციო </a:t>
            </a:r>
            <a:r>
              <a:rPr lang="ka-GE" sz="2000" b="1" dirty="0" smtClean="0">
                <a:solidFill>
                  <a:srgbClr val="002060"/>
                </a:solidFill>
              </a:rPr>
              <a:t>სისტემებს</a:t>
            </a:r>
          </a:p>
          <a:p>
            <a:pPr marL="0" indent="0" algn="ctr">
              <a:buNone/>
            </a:pPr>
            <a:endParaRPr lang="ka-GE" sz="800" b="1" dirty="0" smtClean="0">
              <a:solidFill>
                <a:srgbClr val="002060"/>
              </a:solidFill>
            </a:endParaRPr>
          </a:p>
          <a:p>
            <a:pPr marL="0" indent="0" algn="ctr">
              <a:buNone/>
            </a:pPr>
            <a:r>
              <a:rPr lang="ka-GE" sz="2000" b="1" dirty="0" smtClean="0">
                <a:solidFill>
                  <a:srgbClr val="002060"/>
                </a:solidFill>
              </a:rPr>
              <a:t> </a:t>
            </a:r>
            <a:r>
              <a:rPr lang="ka-GE" sz="2000" b="1" dirty="0">
                <a:solidFill>
                  <a:srgbClr val="002060"/>
                </a:solidFill>
              </a:rPr>
              <a:t>ნაციონალურ ანტიჰიპერტენზიულ ორგანიზაციებს, სხვა სამთავრობო და არასამთავრობო ორგანიზაციებთან ერთად, </a:t>
            </a:r>
            <a:r>
              <a:rPr lang="ka-GE" sz="2000" b="1" dirty="0" smtClean="0">
                <a:solidFill>
                  <a:srgbClr val="002060"/>
                </a:solidFill>
              </a:rPr>
              <a:t>აქვთ </a:t>
            </a:r>
            <a:r>
              <a:rPr lang="ka-GE" sz="2000" b="1" dirty="0">
                <a:solidFill>
                  <a:srgbClr val="002060"/>
                </a:solidFill>
              </a:rPr>
              <a:t>ლიდერის პოზიცია ასეთი პარტნიორული სტრატეგიების განვითარებისა და დანერგვის </a:t>
            </a:r>
            <a:r>
              <a:rPr lang="ka-GE" sz="2000" b="1" dirty="0" smtClean="0">
                <a:solidFill>
                  <a:srgbClr val="002060"/>
                </a:solidFill>
              </a:rPr>
              <a:t>თვალსაზრისით</a:t>
            </a:r>
            <a:endParaRPr lang="ru-RU" sz="2000" b="1" dirty="0">
              <a:solidFill>
                <a:srgbClr val="002060"/>
              </a:solidFill>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 y="10886"/>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8360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533400"/>
          </a:xfrm>
        </p:spPr>
        <p:txBody>
          <a:bodyPr>
            <a:normAutofit/>
          </a:bodyPr>
          <a:lstStyle/>
          <a:p>
            <a:r>
              <a:rPr lang="ka-GE" sz="2800" b="1" dirty="0" smtClean="0">
                <a:solidFill>
                  <a:srgbClr val="FF0000"/>
                </a:solidFill>
                <a:latin typeface="Sylfaen" pitchFamily="18" charset="0"/>
              </a:rPr>
              <a:t>მიზანი</a:t>
            </a:r>
            <a:endParaRPr lang="en-US" sz="2800" dirty="0">
              <a:latin typeface="Sylfaen" pitchFamily="18" charset="0"/>
            </a:endParaRPr>
          </a:p>
        </p:txBody>
      </p:sp>
      <p:sp>
        <p:nvSpPr>
          <p:cNvPr id="3" name="Content Placeholder 2"/>
          <p:cNvSpPr>
            <a:spLocks noGrp="1"/>
          </p:cNvSpPr>
          <p:nvPr>
            <p:ph idx="1"/>
          </p:nvPr>
        </p:nvSpPr>
        <p:spPr>
          <a:xfrm>
            <a:off x="533400" y="1600200"/>
            <a:ext cx="8153400" cy="4953000"/>
          </a:xfrm>
        </p:spPr>
        <p:txBody>
          <a:bodyPr>
            <a:normAutofit/>
          </a:bodyPr>
          <a:lstStyle/>
          <a:p>
            <a:pPr marL="574675" indent="-285750"/>
            <a:r>
              <a:rPr lang="en-US" sz="1800" b="1" dirty="0" smtClean="0">
                <a:solidFill>
                  <a:srgbClr val="002060"/>
                </a:solidFill>
              </a:rPr>
              <a:t> </a:t>
            </a:r>
            <a:r>
              <a:rPr lang="en-US" sz="1800" b="1" dirty="0" err="1" smtClean="0">
                <a:solidFill>
                  <a:srgbClr val="002060"/>
                </a:solidFill>
              </a:rPr>
              <a:t>შევქმნათ</a:t>
            </a:r>
            <a:r>
              <a:rPr lang="en-US" sz="1800" b="1" dirty="0" smtClean="0">
                <a:solidFill>
                  <a:srgbClr val="002060"/>
                </a:solidFill>
              </a:rPr>
              <a:t> </a:t>
            </a:r>
            <a:r>
              <a:rPr lang="en-US" sz="1800" b="1" dirty="0" err="1" smtClean="0">
                <a:solidFill>
                  <a:srgbClr val="002060"/>
                </a:solidFill>
              </a:rPr>
              <a:t>საერთო</a:t>
            </a:r>
            <a:r>
              <a:rPr lang="en-US" sz="1800" b="1" dirty="0" smtClean="0">
                <a:solidFill>
                  <a:srgbClr val="002060"/>
                </a:solidFill>
              </a:rPr>
              <a:t> </a:t>
            </a:r>
            <a:r>
              <a:rPr lang="en-US" sz="1800" b="1" dirty="0" err="1" smtClean="0">
                <a:solidFill>
                  <a:srgbClr val="002060"/>
                </a:solidFill>
              </a:rPr>
              <a:t>წარმოდგენა</a:t>
            </a:r>
            <a:r>
              <a:rPr lang="en-US" sz="1800" b="1" dirty="0" smtClean="0">
                <a:solidFill>
                  <a:srgbClr val="002060"/>
                </a:solidFill>
              </a:rPr>
              <a:t>, </a:t>
            </a:r>
            <a:r>
              <a:rPr lang="en-US" sz="1800" b="1" dirty="0" err="1" smtClean="0">
                <a:solidFill>
                  <a:srgbClr val="002060"/>
                </a:solidFill>
              </a:rPr>
              <a:t>თუ</a:t>
            </a:r>
            <a:r>
              <a:rPr lang="en-US" sz="1800" b="1" dirty="0" smtClean="0">
                <a:solidFill>
                  <a:srgbClr val="002060"/>
                </a:solidFill>
              </a:rPr>
              <a:t> </a:t>
            </a:r>
            <a:r>
              <a:rPr lang="en-US" sz="1800" b="1" dirty="0" err="1" smtClean="0">
                <a:solidFill>
                  <a:srgbClr val="002060"/>
                </a:solidFill>
              </a:rPr>
              <a:t>როგორ</a:t>
            </a:r>
            <a:r>
              <a:rPr lang="en-US" sz="1800" b="1" dirty="0" smtClean="0">
                <a:solidFill>
                  <a:srgbClr val="002060"/>
                </a:solidFill>
              </a:rPr>
              <a:t> </a:t>
            </a:r>
            <a:r>
              <a:rPr lang="en-US" sz="1800" b="1" dirty="0" err="1" smtClean="0">
                <a:solidFill>
                  <a:srgbClr val="002060"/>
                </a:solidFill>
              </a:rPr>
              <a:t>შეუძლიათ</a:t>
            </a:r>
            <a:r>
              <a:rPr lang="en-US" sz="1800" b="1" dirty="0" smtClean="0">
                <a:solidFill>
                  <a:srgbClr val="002060"/>
                </a:solidFill>
              </a:rPr>
              <a:t> </a:t>
            </a:r>
            <a:r>
              <a:rPr lang="en-US" sz="1800" b="1" dirty="0" err="1" smtClean="0">
                <a:solidFill>
                  <a:srgbClr val="002060"/>
                </a:solidFill>
              </a:rPr>
              <a:t>არასამთავრობო</a:t>
            </a:r>
            <a:r>
              <a:rPr lang="en-US" sz="1800" b="1" dirty="0" smtClean="0">
                <a:solidFill>
                  <a:srgbClr val="002060"/>
                </a:solidFill>
              </a:rPr>
              <a:t> </a:t>
            </a:r>
            <a:r>
              <a:rPr lang="en-US" sz="1800" b="1" dirty="0" err="1" smtClean="0">
                <a:solidFill>
                  <a:srgbClr val="002060"/>
                </a:solidFill>
              </a:rPr>
              <a:t>ორგანიზაციებს</a:t>
            </a:r>
            <a:r>
              <a:rPr lang="en-US" sz="1800" b="1" dirty="0" smtClean="0">
                <a:solidFill>
                  <a:srgbClr val="002060"/>
                </a:solidFill>
              </a:rPr>
              <a:t> </a:t>
            </a:r>
            <a:r>
              <a:rPr lang="en-US" sz="1800" b="1" dirty="0" err="1" smtClean="0">
                <a:solidFill>
                  <a:srgbClr val="002060"/>
                </a:solidFill>
              </a:rPr>
              <a:t>წვლილი</a:t>
            </a:r>
            <a:r>
              <a:rPr lang="en-US" sz="1800" b="1" dirty="0" smtClean="0">
                <a:solidFill>
                  <a:srgbClr val="002060"/>
                </a:solidFill>
              </a:rPr>
              <a:t> </a:t>
            </a:r>
            <a:r>
              <a:rPr lang="en-US" sz="1800" b="1" dirty="0" err="1" smtClean="0">
                <a:solidFill>
                  <a:srgbClr val="002060"/>
                </a:solidFill>
              </a:rPr>
              <a:t>შეიტანონ</a:t>
            </a:r>
            <a:r>
              <a:rPr lang="en-US" sz="1800" b="1" dirty="0" smtClean="0">
                <a:solidFill>
                  <a:srgbClr val="002060"/>
                </a:solidFill>
              </a:rPr>
              <a:t> </a:t>
            </a:r>
            <a:r>
              <a:rPr lang="en-US" sz="1800" b="1" dirty="0" err="1" smtClean="0">
                <a:solidFill>
                  <a:srgbClr val="002060"/>
                </a:solidFill>
              </a:rPr>
              <a:t>ჰიპერტენზიის</a:t>
            </a:r>
            <a:r>
              <a:rPr lang="en-US" sz="1800" b="1" dirty="0" smtClean="0">
                <a:solidFill>
                  <a:srgbClr val="002060"/>
                </a:solidFill>
              </a:rPr>
              <a:t> </a:t>
            </a:r>
            <a:r>
              <a:rPr lang="en-US" sz="1800" b="1" dirty="0" err="1" smtClean="0">
                <a:solidFill>
                  <a:srgbClr val="002060"/>
                </a:solidFill>
              </a:rPr>
              <a:t>პრევენციასა</a:t>
            </a:r>
            <a:r>
              <a:rPr lang="en-US" sz="1800" b="1" dirty="0" smtClean="0">
                <a:solidFill>
                  <a:srgbClr val="002060"/>
                </a:solidFill>
              </a:rPr>
              <a:t> </a:t>
            </a:r>
            <a:r>
              <a:rPr lang="en-US" sz="1800" b="1" dirty="0" err="1" smtClean="0">
                <a:solidFill>
                  <a:srgbClr val="002060"/>
                </a:solidFill>
              </a:rPr>
              <a:t>და</a:t>
            </a:r>
            <a:r>
              <a:rPr lang="en-US" sz="1800" b="1" dirty="0" smtClean="0">
                <a:solidFill>
                  <a:srgbClr val="002060"/>
                </a:solidFill>
              </a:rPr>
              <a:t> </a:t>
            </a:r>
            <a:r>
              <a:rPr lang="en-US" sz="1800" b="1" dirty="0" err="1" smtClean="0">
                <a:solidFill>
                  <a:srgbClr val="002060"/>
                </a:solidFill>
              </a:rPr>
              <a:t>მართვაში</a:t>
            </a:r>
            <a:r>
              <a:rPr lang="en-US" sz="1800" b="1" dirty="0" smtClean="0">
                <a:solidFill>
                  <a:srgbClr val="002060"/>
                </a:solidFill>
              </a:rPr>
              <a:t> </a:t>
            </a:r>
            <a:r>
              <a:rPr lang="ka-GE" sz="1800" b="1" dirty="0" smtClean="0">
                <a:solidFill>
                  <a:srgbClr val="002060"/>
                </a:solidFill>
              </a:rPr>
              <a:t>არაგდამდები </a:t>
            </a:r>
            <a:r>
              <a:rPr lang="en-US" sz="1800" b="1" dirty="0" err="1" smtClean="0">
                <a:solidFill>
                  <a:srgbClr val="002060"/>
                </a:solidFill>
              </a:rPr>
              <a:t>დაავადებების</a:t>
            </a:r>
            <a:r>
              <a:rPr lang="en-US" sz="1800" b="1" dirty="0" smtClean="0">
                <a:solidFill>
                  <a:srgbClr val="002060"/>
                </a:solidFill>
              </a:rPr>
              <a:t> </a:t>
            </a:r>
            <a:r>
              <a:rPr lang="en-US" sz="1800" b="1" dirty="0" err="1" smtClean="0">
                <a:solidFill>
                  <a:srgbClr val="002060"/>
                </a:solidFill>
              </a:rPr>
              <a:t>მკურნალობის</a:t>
            </a:r>
            <a:r>
              <a:rPr lang="en-US" sz="1800" b="1" dirty="0" smtClean="0">
                <a:solidFill>
                  <a:srgbClr val="002060"/>
                </a:solidFill>
              </a:rPr>
              <a:t> </a:t>
            </a:r>
            <a:r>
              <a:rPr lang="en-US" sz="1800" b="1" dirty="0" err="1" smtClean="0">
                <a:solidFill>
                  <a:srgbClr val="002060"/>
                </a:solidFill>
              </a:rPr>
              <a:t>გაფართოებული</a:t>
            </a:r>
            <a:r>
              <a:rPr lang="en-US" sz="1800" b="1" dirty="0" smtClean="0">
                <a:solidFill>
                  <a:srgbClr val="002060"/>
                </a:solidFill>
              </a:rPr>
              <a:t> </a:t>
            </a:r>
            <a:r>
              <a:rPr lang="en-US" sz="1800" b="1" dirty="0" err="1" smtClean="0">
                <a:solidFill>
                  <a:srgbClr val="002060"/>
                </a:solidFill>
              </a:rPr>
              <a:t>მოდელის</a:t>
            </a:r>
            <a:r>
              <a:rPr lang="en-US" sz="1800" b="1" dirty="0" smtClean="0">
                <a:solidFill>
                  <a:srgbClr val="002060"/>
                </a:solidFill>
              </a:rPr>
              <a:t> </a:t>
            </a:r>
            <a:r>
              <a:rPr lang="ka-GE" sz="1800" b="1" dirty="0" smtClean="0">
                <a:solidFill>
                  <a:srgbClr val="002060"/>
                </a:solidFill>
              </a:rPr>
              <a:t>ფარგლებში</a:t>
            </a:r>
          </a:p>
          <a:p>
            <a:pPr marL="574675" indent="-285750"/>
            <a:r>
              <a:rPr lang="en-US" sz="1800" b="1" dirty="0" smtClean="0">
                <a:solidFill>
                  <a:srgbClr val="002060"/>
                </a:solidFill>
              </a:rPr>
              <a:t/>
            </a:r>
            <a:br>
              <a:rPr lang="en-US" sz="1800" b="1" dirty="0" smtClean="0">
                <a:solidFill>
                  <a:srgbClr val="002060"/>
                </a:solidFill>
              </a:rPr>
            </a:br>
            <a:r>
              <a:rPr lang="en-US" sz="1800" b="1" dirty="0" smtClean="0">
                <a:solidFill>
                  <a:srgbClr val="002060"/>
                </a:solidFill>
              </a:rPr>
              <a:t> </a:t>
            </a:r>
            <a:r>
              <a:rPr lang="en-US" sz="1800" b="1" dirty="0" err="1" smtClean="0">
                <a:solidFill>
                  <a:srgbClr val="002060"/>
                </a:solidFill>
              </a:rPr>
              <a:t>დავარწმუნოთ</a:t>
            </a:r>
            <a:r>
              <a:rPr lang="en-US" sz="1800" b="1" dirty="0" smtClean="0">
                <a:solidFill>
                  <a:srgbClr val="002060"/>
                </a:solidFill>
              </a:rPr>
              <a:t> </a:t>
            </a:r>
            <a:r>
              <a:rPr lang="ka-GE" sz="1800" b="1" dirty="0" smtClean="0">
                <a:solidFill>
                  <a:srgbClr val="002060"/>
                </a:solidFill>
              </a:rPr>
              <a:t>გულ-სისხლძარღვთა</a:t>
            </a:r>
            <a:r>
              <a:rPr lang="en-US" sz="1800" b="1" dirty="0" smtClean="0">
                <a:solidFill>
                  <a:srgbClr val="002060"/>
                </a:solidFill>
              </a:rPr>
              <a:t> </a:t>
            </a:r>
            <a:r>
              <a:rPr lang="ka-GE" sz="1800" b="1" dirty="0" smtClean="0">
                <a:solidFill>
                  <a:srgbClr val="002060"/>
                </a:solidFill>
              </a:rPr>
              <a:t>დაავადებების </a:t>
            </a:r>
            <a:r>
              <a:rPr lang="en-US" sz="1800" b="1" dirty="0" err="1" smtClean="0">
                <a:solidFill>
                  <a:srgbClr val="002060"/>
                </a:solidFill>
              </a:rPr>
              <a:t>ექსპერტები</a:t>
            </a:r>
            <a:r>
              <a:rPr lang="en-US" sz="1800" b="1" dirty="0" smtClean="0">
                <a:solidFill>
                  <a:srgbClr val="002060"/>
                </a:solidFill>
              </a:rPr>
              <a:t> </a:t>
            </a:r>
            <a:r>
              <a:rPr lang="en-US" sz="1800" b="1" dirty="0" err="1" smtClean="0">
                <a:solidFill>
                  <a:srgbClr val="002060"/>
                </a:solidFill>
              </a:rPr>
              <a:t>და</a:t>
            </a:r>
            <a:r>
              <a:rPr lang="en-US" sz="1800" b="1" dirty="0" smtClean="0">
                <a:solidFill>
                  <a:srgbClr val="002060"/>
                </a:solidFill>
              </a:rPr>
              <a:t> </a:t>
            </a:r>
            <a:r>
              <a:rPr lang="en-US" sz="1800" b="1" dirty="0" err="1" smtClean="0">
                <a:solidFill>
                  <a:srgbClr val="002060"/>
                </a:solidFill>
              </a:rPr>
              <a:t>ორგანიზაციები</a:t>
            </a:r>
            <a:r>
              <a:rPr lang="en-US" sz="1800" b="1" dirty="0" smtClean="0">
                <a:solidFill>
                  <a:srgbClr val="002060"/>
                </a:solidFill>
              </a:rPr>
              <a:t>, </a:t>
            </a:r>
            <a:r>
              <a:rPr lang="en-US" sz="1800" b="1" dirty="0" err="1" smtClean="0">
                <a:solidFill>
                  <a:srgbClr val="002060"/>
                </a:solidFill>
              </a:rPr>
              <a:t>რომ</a:t>
            </a:r>
            <a:r>
              <a:rPr lang="en-US" sz="1800" b="1" dirty="0" smtClean="0">
                <a:solidFill>
                  <a:srgbClr val="002060"/>
                </a:solidFill>
              </a:rPr>
              <a:t> </a:t>
            </a:r>
            <a:r>
              <a:rPr lang="en-US" sz="1800" b="1" dirty="0" err="1" smtClean="0">
                <a:solidFill>
                  <a:srgbClr val="002060"/>
                </a:solidFill>
              </a:rPr>
              <a:t>საჭიროა</a:t>
            </a:r>
            <a:r>
              <a:rPr lang="en-US" sz="1800" b="1" dirty="0" smtClean="0">
                <a:solidFill>
                  <a:srgbClr val="002060"/>
                </a:solidFill>
              </a:rPr>
              <a:t> </a:t>
            </a:r>
            <a:r>
              <a:rPr lang="en-US" sz="1800" b="1" dirty="0" err="1" smtClean="0">
                <a:solidFill>
                  <a:srgbClr val="002060"/>
                </a:solidFill>
              </a:rPr>
              <a:t>მათი</a:t>
            </a:r>
            <a:r>
              <a:rPr lang="en-US" sz="1800" b="1" dirty="0" smtClean="0">
                <a:solidFill>
                  <a:srgbClr val="002060"/>
                </a:solidFill>
              </a:rPr>
              <a:t> </a:t>
            </a:r>
            <a:r>
              <a:rPr lang="en-US" sz="1800" b="1" dirty="0" err="1" smtClean="0">
                <a:solidFill>
                  <a:srgbClr val="002060"/>
                </a:solidFill>
              </a:rPr>
              <a:t>კო</a:t>
            </a:r>
            <a:r>
              <a:rPr lang="ka-GE" sz="1800" b="1" dirty="0" smtClean="0">
                <a:solidFill>
                  <a:srgbClr val="002060"/>
                </a:solidFill>
              </a:rPr>
              <a:t>ორდინირებული მუშაობა</a:t>
            </a:r>
            <a:r>
              <a:rPr lang="en-US" sz="1800" b="1" dirty="0" smtClean="0">
                <a:solidFill>
                  <a:srgbClr val="002060"/>
                </a:solidFill>
              </a:rPr>
              <a:t>, </a:t>
            </a:r>
            <a:r>
              <a:rPr lang="en-US" sz="1800" b="1" dirty="0" err="1" smtClean="0">
                <a:solidFill>
                  <a:srgbClr val="002060"/>
                </a:solidFill>
              </a:rPr>
              <a:t>რაც</a:t>
            </a:r>
            <a:r>
              <a:rPr lang="en-US" sz="1800" b="1" dirty="0" smtClean="0">
                <a:solidFill>
                  <a:srgbClr val="002060"/>
                </a:solidFill>
              </a:rPr>
              <a:t> </a:t>
            </a:r>
            <a:r>
              <a:rPr lang="en-US" sz="1800" b="1" dirty="0" err="1" smtClean="0">
                <a:solidFill>
                  <a:srgbClr val="002060"/>
                </a:solidFill>
              </a:rPr>
              <a:t>საშუალებას</a:t>
            </a:r>
            <a:r>
              <a:rPr lang="en-US" sz="1800" b="1" dirty="0" smtClean="0">
                <a:solidFill>
                  <a:srgbClr val="002060"/>
                </a:solidFill>
              </a:rPr>
              <a:t> </a:t>
            </a:r>
            <a:r>
              <a:rPr lang="en-US" sz="1800" b="1" dirty="0" err="1" smtClean="0">
                <a:solidFill>
                  <a:srgbClr val="002060"/>
                </a:solidFill>
              </a:rPr>
              <a:t>მისცემს</a:t>
            </a:r>
            <a:r>
              <a:rPr lang="en-US" sz="1800" b="1" dirty="0" smtClean="0">
                <a:solidFill>
                  <a:srgbClr val="002060"/>
                </a:solidFill>
              </a:rPr>
              <a:t> </a:t>
            </a:r>
            <a:r>
              <a:rPr lang="en-US" sz="1800" b="1" dirty="0" err="1" smtClean="0">
                <a:solidFill>
                  <a:srgbClr val="002060"/>
                </a:solidFill>
              </a:rPr>
              <a:t>ჰიპერტენზიის</a:t>
            </a:r>
            <a:r>
              <a:rPr lang="en-US" sz="1800" b="1" dirty="0" smtClean="0">
                <a:solidFill>
                  <a:srgbClr val="002060"/>
                </a:solidFill>
              </a:rPr>
              <a:t> </a:t>
            </a:r>
            <a:r>
              <a:rPr lang="ka-GE" sz="1800" b="1" dirty="0" smtClean="0">
                <a:solidFill>
                  <a:srgbClr val="002060"/>
                </a:solidFill>
              </a:rPr>
              <a:t>ასოციაციებს</a:t>
            </a:r>
            <a:r>
              <a:rPr lang="en-US" sz="1800" b="1" dirty="0" smtClean="0">
                <a:solidFill>
                  <a:srgbClr val="002060"/>
                </a:solidFill>
              </a:rPr>
              <a:t>, </a:t>
            </a:r>
            <a:r>
              <a:rPr lang="en-US" sz="1800" b="1" dirty="0" err="1" smtClean="0">
                <a:solidFill>
                  <a:srgbClr val="002060"/>
                </a:solidFill>
              </a:rPr>
              <a:t>წვლილი</a:t>
            </a:r>
            <a:r>
              <a:rPr lang="en-US" sz="1800" b="1" dirty="0" smtClean="0">
                <a:solidFill>
                  <a:srgbClr val="002060"/>
                </a:solidFill>
              </a:rPr>
              <a:t> </a:t>
            </a:r>
            <a:r>
              <a:rPr lang="en-US" sz="1800" b="1" dirty="0" err="1" smtClean="0">
                <a:solidFill>
                  <a:srgbClr val="002060"/>
                </a:solidFill>
              </a:rPr>
              <a:t>შეიტანო</a:t>
            </a:r>
            <a:r>
              <a:rPr lang="ka-GE" sz="1800" b="1" dirty="0" smtClean="0">
                <a:solidFill>
                  <a:srgbClr val="002060"/>
                </a:solidFill>
              </a:rPr>
              <a:t>ნ </a:t>
            </a:r>
            <a:r>
              <a:rPr lang="en-US" sz="1800" b="1" dirty="0" err="1" smtClean="0">
                <a:solidFill>
                  <a:srgbClr val="002060"/>
                </a:solidFill>
              </a:rPr>
              <a:t>გაეროს</a:t>
            </a:r>
            <a:r>
              <a:rPr lang="en-US" sz="1800" b="1" dirty="0" smtClean="0">
                <a:solidFill>
                  <a:srgbClr val="002060"/>
                </a:solidFill>
              </a:rPr>
              <a:t> </a:t>
            </a:r>
            <a:r>
              <a:rPr lang="ka-GE" sz="1800" b="1" dirty="0" smtClean="0">
                <a:solidFill>
                  <a:srgbClr val="002060"/>
                </a:solidFill>
              </a:rPr>
              <a:t>აგდ</a:t>
            </a:r>
            <a:r>
              <a:rPr lang="en-US" sz="1800" b="1" dirty="0" smtClean="0">
                <a:solidFill>
                  <a:srgbClr val="002060"/>
                </a:solidFill>
              </a:rPr>
              <a:t>-</a:t>
            </a:r>
            <a:r>
              <a:rPr lang="en-US" sz="1800" b="1" dirty="0" err="1" smtClean="0">
                <a:solidFill>
                  <a:srgbClr val="002060"/>
                </a:solidFill>
              </a:rPr>
              <a:t>ის</a:t>
            </a:r>
            <a:r>
              <a:rPr lang="en-US" sz="1800" b="1" dirty="0" smtClean="0">
                <a:solidFill>
                  <a:srgbClr val="002060"/>
                </a:solidFill>
              </a:rPr>
              <a:t> </a:t>
            </a:r>
            <a:r>
              <a:rPr lang="en-US" sz="1800" b="1" dirty="0" err="1" smtClean="0">
                <a:solidFill>
                  <a:srgbClr val="002060"/>
                </a:solidFill>
              </a:rPr>
              <a:t>შესახებ</a:t>
            </a:r>
            <a:r>
              <a:rPr lang="en-US" sz="1800" b="1" dirty="0" smtClean="0">
                <a:solidFill>
                  <a:srgbClr val="002060"/>
                </a:solidFill>
              </a:rPr>
              <a:t> </a:t>
            </a:r>
            <a:r>
              <a:rPr lang="en-US" sz="1800" b="1" dirty="0" err="1" smtClean="0">
                <a:solidFill>
                  <a:srgbClr val="002060"/>
                </a:solidFill>
              </a:rPr>
              <a:t>დასახული</a:t>
            </a:r>
            <a:r>
              <a:rPr lang="en-US" sz="1800" b="1" dirty="0" smtClean="0">
                <a:solidFill>
                  <a:srgbClr val="002060"/>
                </a:solidFill>
              </a:rPr>
              <a:t> </a:t>
            </a:r>
            <a:r>
              <a:rPr lang="en-US" sz="1800" b="1" dirty="0" err="1" smtClean="0">
                <a:solidFill>
                  <a:srgbClr val="002060"/>
                </a:solidFill>
              </a:rPr>
              <a:t>მიზნების</a:t>
            </a:r>
            <a:r>
              <a:rPr lang="en-US" sz="1800" b="1" dirty="0" smtClean="0">
                <a:solidFill>
                  <a:srgbClr val="002060"/>
                </a:solidFill>
              </a:rPr>
              <a:t> </a:t>
            </a:r>
            <a:r>
              <a:rPr lang="en-US" sz="1800" b="1" dirty="0" err="1" smtClean="0">
                <a:solidFill>
                  <a:srgbClr val="002060"/>
                </a:solidFill>
              </a:rPr>
              <a:t>მიღწევაში</a:t>
            </a:r>
            <a:r>
              <a:rPr lang="en-US" sz="1800" b="1" dirty="0" smtClean="0">
                <a:solidFill>
                  <a:srgbClr val="002060"/>
                </a:solidFill>
              </a:rPr>
              <a:t> </a:t>
            </a:r>
            <a:r>
              <a:rPr lang="en-US" sz="1800" b="1" dirty="0" err="1" smtClean="0">
                <a:solidFill>
                  <a:srgbClr val="002060"/>
                </a:solidFill>
              </a:rPr>
              <a:t>ჰიპერტენზი</a:t>
            </a:r>
            <a:r>
              <a:rPr lang="ka-GE" sz="1800" b="1" dirty="0" smtClean="0">
                <a:solidFill>
                  <a:srgbClr val="002060"/>
                </a:solidFill>
              </a:rPr>
              <a:t>ის კონტროლის გზით</a:t>
            </a:r>
          </a:p>
          <a:p>
            <a:pPr marL="574675" indent="-285750"/>
            <a:r>
              <a:rPr lang="ka-GE" sz="1800" b="1" dirty="0">
                <a:solidFill>
                  <a:srgbClr val="002060"/>
                </a:solidFill>
              </a:rPr>
              <a:t/>
            </a:r>
            <a:br>
              <a:rPr lang="ka-GE" sz="1800" b="1" dirty="0">
                <a:solidFill>
                  <a:srgbClr val="002060"/>
                </a:solidFill>
              </a:rPr>
            </a:br>
            <a:r>
              <a:rPr lang="en-US" sz="1800" b="1" dirty="0" smtClean="0">
                <a:solidFill>
                  <a:srgbClr val="002060"/>
                </a:solidFill>
              </a:rPr>
              <a:t> </a:t>
            </a:r>
            <a:r>
              <a:rPr lang="en-US" sz="1800" b="1" dirty="0" err="1" smtClean="0">
                <a:solidFill>
                  <a:srgbClr val="002060"/>
                </a:solidFill>
              </a:rPr>
              <a:t>ეს</a:t>
            </a:r>
            <a:r>
              <a:rPr lang="en-US" sz="1800" b="1" dirty="0" smtClean="0">
                <a:solidFill>
                  <a:srgbClr val="002060"/>
                </a:solidFill>
              </a:rPr>
              <a:t> </a:t>
            </a:r>
            <a:r>
              <a:rPr lang="en-US" sz="1800" b="1" dirty="0" err="1" smtClean="0">
                <a:solidFill>
                  <a:srgbClr val="002060"/>
                </a:solidFill>
              </a:rPr>
              <a:t>მიმოხილვა</a:t>
            </a:r>
            <a:r>
              <a:rPr lang="en-US" sz="1800" b="1" dirty="0" smtClean="0">
                <a:solidFill>
                  <a:srgbClr val="002060"/>
                </a:solidFill>
              </a:rPr>
              <a:t> </a:t>
            </a:r>
            <a:r>
              <a:rPr lang="en-US" sz="1800" b="1" dirty="0" err="1" smtClean="0">
                <a:solidFill>
                  <a:srgbClr val="002060"/>
                </a:solidFill>
              </a:rPr>
              <a:t>არაა</a:t>
            </a:r>
            <a:r>
              <a:rPr lang="en-US" sz="1800" b="1" dirty="0" smtClean="0">
                <a:solidFill>
                  <a:srgbClr val="002060"/>
                </a:solidFill>
              </a:rPr>
              <a:t> </a:t>
            </a:r>
            <a:r>
              <a:rPr lang="en-US" sz="1800" b="1" dirty="0" err="1" smtClean="0">
                <a:solidFill>
                  <a:srgbClr val="002060"/>
                </a:solidFill>
              </a:rPr>
              <a:t>სიგნალი</a:t>
            </a:r>
            <a:r>
              <a:rPr lang="en-US" sz="1800" b="1" dirty="0" smtClean="0">
                <a:solidFill>
                  <a:srgbClr val="002060"/>
                </a:solidFill>
              </a:rPr>
              <a:t> </a:t>
            </a:r>
            <a:r>
              <a:rPr lang="en-US" sz="1800" b="1" dirty="0" err="1" smtClean="0">
                <a:solidFill>
                  <a:srgbClr val="002060"/>
                </a:solidFill>
              </a:rPr>
              <a:t>კლინიკური</a:t>
            </a:r>
            <a:r>
              <a:rPr lang="en-US" sz="1800" b="1" dirty="0" smtClean="0">
                <a:solidFill>
                  <a:srgbClr val="002060"/>
                </a:solidFill>
              </a:rPr>
              <a:t> </a:t>
            </a:r>
            <a:r>
              <a:rPr lang="en-US" sz="1800" b="1" dirty="0" err="1" smtClean="0">
                <a:solidFill>
                  <a:srgbClr val="002060"/>
                </a:solidFill>
              </a:rPr>
              <a:t>და</a:t>
            </a:r>
            <a:r>
              <a:rPr lang="en-US" sz="1800" b="1" dirty="0" smtClean="0">
                <a:solidFill>
                  <a:srgbClr val="002060"/>
                </a:solidFill>
              </a:rPr>
              <a:t> </a:t>
            </a:r>
            <a:r>
              <a:rPr lang="en-US" sz="1800" b="1" dirty="0" err="1" smtClean="0">
                <a:solidFill>
                  <a:srgbClr val="002060"/>
                </a:solidFill>
              </a:rPr>
              <a:t>საბაზისო</a:t>
            </a:r>
            <a:r>
              <a:rPr lang="en-US" sz="1800" b="1" dirty="0" smtClean="0">
                <a:solidFill>
                  <a:srgbClr val="002060"/>
                </a:solidFill>
              </a:rPr>
              <a:t> </a:t>
            </a:r>
            <a:r>
              <a:rPr lang="en-US" sz="1800" b="1" dirty="0" err="1" smtClean="0">
                <a:solidFill>
                  <a:srgbClr val="002060"/>
                </a:solidFill>
              </a:rPr>
              <a:t>მეცნიერული</a:t>
            </a:r>
            <a:r>
              <a:rPr lang="en-US" sz="1800" b="1" dirty="0" smtClean="0">
                <a:solidFill>
                  <a:srgbClr val="002060"/>
                </a:solidFill>
              </a:rPr>
              <a:t> </a:t>
            </a:r>
            <a:r>
              <a:rPr lang="en-US" sz="1800" b="1" dirty="0" err="1" smtClean="0">
                <a:solidFill>
                  <a:srgbClr val="002060"/>
                </a:solidFill>
              </a:rPr>
              <a:t>კვლევების</a:t>
            </a:r>
            <a:r>
              <a:rPr lang="en-US" sz="1800" b="1" dirty="0" smtClean="0">
                <a:solidFill>
                  <a:srgbClr val="002060"/>
                </a:solidFill>
              </a:rPr>
              <a:t> </a:t>
            </a:r>
            <a:r>
              <a:rPr lang="en-US" sz="1800" b="1" dirty="0" err="1" smtClean="0">
                <a:solidFill>
                  <a:srgbClr val="002060"/>
                </a:solidFill>
              </a:rPr>
              <a:t>საჭიროების</a:t>
            </a:r>
            <a:r>
              <a:rPr lang="en-US" sz="1800" b="1" dirty="0" smtClean="0">
                <a:solidFill>
                  <a:srgbClr val="002060"/>
                </a:solidFill>
              </a:rPr>
              <a:t> </a:t>
            </a:r>
            <a:r>
              <a:rPr lang="en-US" sz="1800" b="1" dirty="0" err="1" smtClean="0">
                <a:solidFill>
                  <a:srgbClr val="002060"/>
                </a:solidFill>
              </a:rPr>
              <a:t>დასამტკიცებლად</a:t>
            </a:r>
            <a:r>
              <a:rPr lang="ka-GE" sz="1800" b="1" dirty="0">
                <a:solidFill>
                  <a:srgbClr val="002060"/>
                </a:solidFill>
              </a:rPr>
              <a:t>,</a:t>
            </a:r>
            <a:r>
              <a:rPr lang="en-US" sz="1800" b="1" dirty="0" smtClean="0">
                <a:solidFill>
                  <a:srgbClr val="002060"/>
                </a:solidFill>
              </a:rPr>
              <a:t> </a:t>
            </a:r>
            <a:r>
              <a:rPr lang="en-US" sz="1800" b="1" dirty="0" err="1" smtClean="0">
                <a:solidFill>
                  <a:srgbClr val="002060"/>
                </a:solidFill>
              </a:rPr>
              <a:t>არამედ</a:t>
            </a:r>
            <a:r>
              <a:rPr lang="en-US" sz="1800" b="1" dirty="0" smtClean="0">
                <a:solidFill>
                  <a:srgbClr val="002060"/>
                </a:solidFill>
              </a:rPr>
              <a:t> </a:t>
            </a:r>
            <a:r>
              <a:rPr lang="en-US" sz="1800" b="1" dirty="0" err="1" smtClean="0">
                <a:solidFill>
                  <a:srgbClr val="002060"/>
                </a:solidFill>
              </a:rPr>
              <a:t>ფოკუსირებულია</a:t>
            </a:r>
            <a:r>
              <a:rPr lang="en-US" sz="1800" b="1" dirty="0" smtClean="0">
                <a:solidFill>
                  <a:srgbClr val="002060"/>
                </a:solidFill>
              </a:rPr>
              <a:t> </a:t>
            </a:r>
            <a:r>
              <a:rPr lang="en-US" sz="1800" b="1" dirty="0" err="1" smtClean="0">
                <a:solidFill>
                  <a:srgbClr val="002060"/>
                </a:solidFill>
              </a:rPr>
              <a:t>ინტერვენციაზე</a:t>
            </a:r>
            <a:r>
              <a:rPr lang="en-US" sz="1800" b="1" dirty="0" smtClean="0">
                <a:solidFill>
                  <a:srgbClr val="002060"/>
                </a:solidFill>
              </a:rPr>
              <a:t>, </a:t>
            </a:r>
            <a:r>
              <a:rPr lang="en-US" sz="1800" b="1" dirty="0" err="1" smtClean="0">
                <a:solidFill>
                  <a:srgbClr val="002060"/>
                </a:solidFill>
              </a:rPr>
              <a:t>რაც</a:t>
            </a:r>
            <a:r>
              <a:rPr lang="en-US" sz="1800" b="1" dirty="0" smtClean="0">
                <a:solidFill>
                  <a:srgbClr val="002060"/>
                </a:solidFill>
              </a:rPr>
              <a:t> </a:t>
            </a:r>
            <a:r>
              <a:rPr lang="en-US" sz="1800" b="1" dirty="0" err="1" smtClean="0">
                <a:solidFill>
                  <a:srgbClr val="002060"/>
                </a:solidFill>
              </a:rPr>
              <a:t>გააუმჯობესებს</a:t>
            </a:r>
            <a:r>
              <a:rPr lang="en-US" sz="1800" b="1" dirty="0" smtClean="0">
                <a:solidFill>
                  <a:srgbClr val="002060"/>
                </a:solidFill>
              </a:rPr>
              <a:t> </a:t>
            </a:r>
            <a:r>
              <a:rPr lang="en-US" sz="1800" b="1" dirty="0" err="1" smtClean="0">
                <a:solidFill>
                  <a:srgbClr val="002060"/>
                </a:solidFill>
              </a:rPr>
              <a:t>პრევენციას</a:t>
            </a:r>
            <a:r>
              <a:rPr lang="en-US" sz="1800" b="1" dirty="0" smtClean="0">
                <a:solidFill>
                  <a:srgbClr val="002060"/>
                </a:solidFill>
              </a:rPr>
              <a:t>, </a:t>
            </a:r>
            <a:r>
              <a:rPr lang="en-US" sz="1800" b="1" dirty="0" err="1" smtClean="0">
                <a:solidFill>
                  <a:srgbClr val="002060"/>
                </a:solidFill>
              </a:rPr>
              <a:t>დიაგნოსტირებას</a:t>
            </a:r>
            <a:r>
              <a:rPr lang="en-US" sz="1800" b="1" dirty="0" smtClean="0">
                <a:solidFill>
                  <a:srgbClr val="002060"/>
                </a:solidFill>
              </a:rPr>
              <a:t>, </a:t>
            </a:r>
            <a:r>
              <a:rPr lang="en-US" sz="1800" b="1" dirty="0" err="1" smtClean="0">
                <a:solidFill>
                  <a:srgbClr val="002060"/>
                </a:solidFill>
              </a:rPr>
              <a:t>მკურნალობასა</a:t>
            </a:r>
            <a:r>
              <a:rPr lang="en-US" sz="1800" b="1" dirty="0" smtClean="0">
                <a:solidFill>
                  <a:srgbClr val="002060"/>
                </a:solidFill>
              </a:rPr>
              <a:t> </a:t>
            </a:r>
            <a:r>
              <a:rPr lang="en-US" sz="1800" b="1" dirty="0" err="1" smtClean="0">
                <a:solidFill>
                  <a:srgbClr val="002060"/>
                </a:solidFill>
              </a:rPr>
              <a:t>და</a:t>
            </a:r>
            <a:r>
              <a:rPr lang="en-US" sz="1800" b="1" dirty="0" smtClean="0">
                <a:solidFill>
                  <a:srgbClr val="002060"/>
                </a:solidFill>
              </a:rPr>
              <a:t> </a:t>
            </a:r>
            <a:r>
              <a:rPr lang="en-US" sz="1800" b="1" dirty="0" err="1" smtClean="0">
                <a:solidFill>
                  <a:srgbClr val="002060"/>
                </a:solidFill>
              </a:rPr>
              <a:t>კონტროლს</a:t>
            </a:r>
            <a:r>
              <a:rPr lang="en-US" sz="1800" b="1" dirty="0" smtClean="0">
                <a:solidFill>
                  <a:srgbClr val="002060"/>
                </a:solidFill>
              </a:rPr>
              <a:t> </a:t>
            </a:r>
            <a:r>
              <a:rPr lang="en-US" sz="1800" b="1" dirty="0" err="1" smtClean="0">
                <a:solidFill>
                  <a:srgbClr val="002060"/>
                </a:solidFill>
              </a:rPr>
              <a:t>თანამედროვე</a:t>
            </a:r>
            <a:r>
              <a:rPr lang="en-US" sz="1800" b="1" dirty="0" smtClean="0">
                <a:solidFill>
                  <a:srgbClr val="002060"/>
                </a:solidFill>
              </a:rPr>
              <a:t> </a:t>
            </a:r>
            <a:r>
              <a:rPr lang="en-US" sz="1800" b="1" dirty="0" err="1" smtClean="0">
                <a:solidFill>
                  <a:srgbClr val="002060"/>
                </a:solidFill>
              </a:rPr>
              <a:t>ცოდნაზე</a:t>
            </a:r>
            <a:r>
              <a:rPr lang="en-US" sz="1800" b="1" dirty="0" smtClean="0">
                <a:solidFill>
                  <a:srgbClr val="002060"/>
                </a:solidFill>
              </a:rPr>
              <a:t> </a:t>
            </a:r>
            <a:r>
              <a:rPr lang="en-US" sz="1800" b="1" dirty="0" err="1" smtClean="0">
                <a:solidFill>
                  <a:srgbClr val="002060"/>
                </a:solidFill>
              </a:rPr>
              <a:t>დაყრდნობით</a:t>
            </a:r>
            <a:endParaRPr lang="en-US" sz="1800" b="1" dirty="0">
              <a:solidFill>
                <a:srgbClr val="002060"/>
              </a:solidFill>
              <a:latin typeface="Sylfaen" pitchFamily="18" charset="0"/>
            </a:endParaRPr>
          </a:p>
        </p:txBody>
      </p:sp>
      <p:pic>
        <p:nvPicPr>
          <p:cNvPr id="4" name="Picture 13" descr="WHL Logo Clear.png"/>
          <p:cNvPicPr>
            <a:picLocks noChangeAspect="1"/>
          </p:cNvPicPr>
          <p:nvPr/>
        </p:nvPicPr>
        <p:blipFill>
          <a:blip r:embed="rId2"/>
          <a:srcRect/>
          <a:stretch>
            <a:fillRect/>
          </a:stretch>
        </p:blipFill>
        <p:spPr bwMode="auto">
          <a:xfrm>
            <a:off x="228600" y="228600"/>
            <a:ext cx="1400175" cy="120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ka-GE" sz="2400" b="1" dirty="0" smtClean="0">
                <a:solidFill>
                  <a:srgbClr val="FF0000"/>
                </a:solidFill>
              </a:rPr>
              <a:t>ლიტერატურა</a:t>
            </a:r>
            <a:endParaRPr lang="ka-GE" sz="2400" b="1" dirty="0">
              <a:solidFill>
                <a:srgbClr val="FF0000"/>
              </a:solidFill>
            </a:endParaRPr>
          </a:p>
        </p:txBody>
      </p:sp>
      <p:sp>
        <p:nvSpPr>
          <p:cNvPr id="3" name="Content Placeholder 2"/>
          <p:cNvSpPr>
            <a:spLocks noGrp="1"/>
          </p:cNvSpPr>
          <p:nvPr>
            <p:ph idx="1"/>
          </p:nvPr>
        </p:nvSpPr>
        <p:spPr>
          <a:xfrm>
            <a:off x="457200" y="1295400"/>
            <a:ext cx="8229600" cy="5257800"/>
          </a:xfrm>
        </p:spPr>
        <p:txBody>
          <a:bodyPr>
            <a:normAutofit fontScale="47500" lnSpcReduction="20000"/>
          </a:bodyPr>
          <a:lstStyle/>
          <a:p>
            <a:r>
              <a:rPr lang="en-US" sz="3400" baseline="30000" dirty="0">
                <a:latin typeface="Calibri" panose="020F0502020204030204" pitchFamily="34" charset="0"/>
              </a:rPr>
              <a:t>1.</a:t>
            </a:r>
            <a:r>
              <a:rPr lang="en-US" sz="3400" dirty="0">
                <a:latin typeface="Calibri" panose="020F0502020204030204" pitchFamily="34" charset="0"/>
              </a:rPr>
              <a:t> Campbell, N, </a:t>
            </a:r>
            <a:r>
              <a:rPr lang="en-US" sz="3400" dirty="0" err="1">
                <a:latin typeface="Calibri" panose="020F0502020204030204" pitchFamily="34" charset="0"/>
              </a:rPr>
              <a:t>Niebylski</a:t>
            </a:r>
            <a:r>
              <a:rPr lang="en-US" sz="3400" dirty="0">
                <a:latin typeface="Calibri" panose="020F0502020204030204" pitchFamily="34" charset="0"/>
              </a:rPr>
              <a:t>, M. “Prevention and Control of Hypertension: Developing a Global Agenda.”  </a:t>
            </a:r>
            <a:r>
              <a:rPr lang="en-US" sz="3400" i="1" dirty="0">
                <a:latin typeface="Calibri" panose="020F0502020204030204" pitchFamily="34" charset="0"/>
              </a:rPr>
              <a:t>Current Opinion </a:t>
            </a:r>
            <a:r>
              <a:rPr lang="en-US" sz="3400" dirty="0" err="1">
                <a:latin typeface="Calibri" panose="020F0502020204030204" pitchFamily="34" charset="0"/>
              </a:rPr>
              <a:t>Vol</a:t>
            </a:r>
            <a:r>
              <a:rPr lang="en-US" sz="3400" dirty="0">
                <a:latin typeface="Calibri" panose="020F0502020204030204" pitchFamily="34" charset="0"/>
              </a:rPr>
              <a:t> 29, No. 4, 2014.  </a:t>
            </a:r>
            <a:r>
              <a:rPr lang="en-US" sz="3400" u="sng" dirty="0">
                <a:latin typeface="Calibri" panose="020F0502020204030204" pitchFamily="34" charset="0"/>
                <a:hlinkClick r:id="rId2"/>
              </a:rPr>
              <a:t>http://www.whleague.org/images/WHL_PCH_Developing_a_global_agenda.pdf</a:t>
            </a:r>
            <a:endParaRPr lang="en-US" sz="3400" u="sng" dirty="0">
              <a:latin typeface="Calibri" panose="020F0502020204030204" pitchFamily="34" charset="0"/>
            </a:endParaRPr>
          </a:p>
          <a:p>
            <a:r>
              <a:rPr lang="en-US" sz="3400" baseline="30000" dirty="0">
                <a:latin typeface="Calibri" panose="020F0502020204030204" pitchFamily="34" charset="0"/>
              </a:rPr>
              <a:t>2. </a:t>
            </a:r>
            <a:r>
              <a:rPr lang="en-US" sz="3400" dirty="0">
                <a:latin typeface="Calibri" panose="020F0502020204030204" pitchFamily="34" charset="0"/>
              </a:rPr>
              <a:t>Campbell, N, </a:t>
            </a:r>
            <a:r>
              <a:rPr lang="en-US" sz="3400" dirty="0" err="1">
                <a:latin typeface="Calibri" panose="020F0502020204030204" pitchFamily="34" charset="0"/>
              </a:rPr>
              <a:t>Niebylski</a:t>
            </a:r>
            <a:r>
              <a:rPr lang="en-US" sz="3400" dirty="0">
                <a:latin typeface="Calibri" panose="020F0502020204030204" pitchFamily="34" charset="0"/>
              </a:rPr>
              <a:t>, M. “Prevention and Control of Hypertension: Developing a Global Agenda.”  </a:t>
            </a:r>
            <a:r>
              <a:rPr lang="en-US" sz="3400" i="1" dirty="0">
                <a:latin typeface="Calibri" panose="020F0502020204030204" pitchFamily="34" charset="0"/>
              </a:rPr>
              <a:t>Current Opinion </a:t>
            </a:r>
            <a:r>
              <a:rPr lang="en-US" sz="3400" dirty="0" err="1">
                <a:latin typeface="Calibri" panose="020F0502020204030204" pitchFamily="34" charset="0"/>
              </a:rPr>
              <a:t>Vol</a:t>
            </a:r>
            <a:r>
              <a:rPr lang="en-US" sz="3400" dirty="0">
                <a:latin typeface="Calibri" panose="020F0502020204030204" pitchFamily="34" charset="0"/>
              </a:rPr>
              <a:t> 29, No. 4, 2014.  </a:t>
            </a:r>
            <a:r>
              <a:rPr lang="en-US" sz="3400" u="sng" dirty="0">
                <a:latin typeface="Calibri" panose="020F0502020204030204" pitchFamily="34" charset="0"/>
                <a:hlinkClick r:id="rId2"/>
              </a:rPr>
              <a:t>http://www.whleague.org/images/WHL_PCH_Developing_a_global_agenda.pdf</a:t>
            </a:r>
            <a:r>
              <a:rPr lang="en-US" sz="3400" dirty="0">
                <a:latin typeface="Calibri" panose="020F0502020204030204" pitchFamily="34" charset="0"/>
              </a:rPr>
              <a:t>)</a:t>
            </a:r>
          </a:p>
          <a:p>
            <a:r>
              <a:rPr lang="en-US" sz="3400" baseline="30000" dirty="0">
                <a:latin typeface="Calibri" panose="020F0502020204030204" pitchFamily="34" charset="0"/>
              </a:rPr>
              <a:t>3. </a:t>
            </a:r>
            <a:r>
              <a:rPr lang="en-US" sz="3400" dirty="0">
                <a:latin typeface="Calibri" panose="020F0502020204030204" pitchFamily="34" charset="0"/>
              </a:rPr>
              <a:t>Lim SS, </a:t>
            </a:r>
            <a:r>
              <a:rPr lang="en-US" sz="3400" dirty="0" err="1">
                <a:latin typeface="Calibri" panose="020F0502020204030204" pitchFamily="34" charset="0"/>
              </a:rPr>
              <a:t>Voz</a:t>
            </a:r>
            <a:r>
              <a:rPr lang="en-US" sz="3400" dirty="0">
                <a:latin typeface="Calibri" panose="020F0502020204030204" pitchFamily="34" charset="0"/>
              </a:rPr>
              <a:t> T, Flaxman Ad, </a:t>
            </a:r>
            <a:r>
              <a:rPr lang="en-US" sz="3400" dirty="0" err="1">
                <a:latin typeface="Calibri" panose="020F0502020204030204" pitchFamily="34" charset="0"/>
              </a:rPr>
              <a:t>Danaei</a:t>
            </a:r>
            <a:r>
              <a:rPr lang="en-US" sz="3400" dirty="0">
                <a:latin typeface="Calibri" panose="020F0502020204030204" pitchFamily="34" charset="0"/>
              </a:rPr>
              <a:t>, G et al. “A comparative risk assessment of burden of disease and injury attributable to 67 risk clusters in 21 regions, 1990-2010: a systematic analysis for the Global Burden of Disease Study 2010”. Lancet 2013; 380:2224-2260, </a:t>
            </a:r>
            <a:r>
              <a:rPr lang="en-US" sz="3400" dirty="0" err="1">
                <a:latin typeface="Calibri" panose="020F0502020204030204" pitchFamily="34" charset="0"/>
              </a:rPr>
              <a:t>Gaziano</a:t>
            </a:r>
            <a:r>
              <a:rPr lang="en-US" sz="3400" dirty="0">
                <a:latin typeface="Calibri" panose="020F0502020204030204" pitchFamily="34" charset="0"/>
              </a:rPr>
              <a:t> Ta, </a:t>
            </a:r>
            <a:r>
              <a:rPr lang="en-US" sz="3400" dirty="0" err="1">
                <a:latin typeface="Calibri" panose="020F0502020204030204" pitchFamily="34" charset="0"/>
              </a:rPr>
              <a:t>Bitton</a:t>
            </a:r>
            <a:r>
              <a:rPr lang="en-US" sz="3400" dirty="0">
                <a:latin typeface="Calibri" panose="020F0502020204030204" pitchFamily="34" charset="0"/>
              </a:rPr>
              <a:t> A, </a:t>
            </a:r>
            <a:r>
              <a:rPr lang="en-US" sz="3400" dirty="0" err="1">
                <a:latin typeface="Calibri" panose="020F0502020204030204" pitchFamily="34" charset="0"/>
              </a:rPr>
              <a:t>Anand</a:t>
            </a:r>
            <a:r>
              <a:rPr lang="en-US" sz="3400" dirty="0">
                <a:latin typeface="Calibri" panose="020F0502020204030204" pitchFamily="34" charset="0"/>
              </a:rPr>
              <a:t> S, Weinstein MC.” The global cost of </a:t>
            </a:r>
            <a:r>
              <a:rPr lang="en-US" sz="3400" dirty="0" err="1">
                <a:latin typeface="Calibri" panose="020F0502020204030204" pitchFamily="34" charset="0"/>
              </a:rPr>
              <a:t>nonoptimal</a:t>
            </a:r>
            <a:r>
              <a:rPr lang="en-US" sz="3400" dirty="0">
                <a:latin typeface="Calibri" panose="020F0502020204030204" pitchFamily="34" charset="0"/>
              </a:rPr>
              <a:t> blood pressure”. J </a:t>
            </a:r>
            <a:r>
              <a:rPr lang="en-US" sz="3400" dirty="0" err="1">
                <a:latin typeface="Calibri" panose="020F0502020204030204" pitchFamily="34" charset="0"/>
              </a:rPr>
              <a:t>Hypertens</a:t>
            </a:r>
            <a:r>
              <a:rPr lang="en-US" sz="3400" dirty="0">
                <a:latin typeface="Calibri" panose="020F0502020204030204" pitchFamily="34" charset="0"/>
              </a:rPr>
              <a:t> 2009; 27: 1472-1477 </a:t>
            </a:r>
          </a:p>
          <a:p>
            <a:r>
              <a:rPr lang="en-US" sz="3400" baseline="30000" dirty="0">
                <a:latin typeface="Calibri" panose="020F0502020204030204" pitchFamily="34" charset="0"/>
              </a:rPr>
              <a:t>4. </a:t>
            </a:r>
            <a:r>
              <a:rPr lang="en-US" sz="3400" dirty="0">
                <a:latin typeface="Calibri" panose="020F0502020204030204" pitchFamily="34" charset="0"/>
              </a:rPr>
              <a:t>World Health Organization. “A global Brief on Hypertension: Silent Killer, Global Public Health Crisis. World Health Day 2013”. Report, 1 – 39. Geneva, Switzerland: World Health Organization; 2013. </a:t>
            </a:r>
          </a:p>
          <a:p>
            <a:r>
              <a:rPr lang="en-US" sz="3400" baseline="30000" dirty="0">
                <a:latin typeface="Calibri" panose="020F0502020204030204" pitchFamily="34" charset="0"/>
              </a:rPr>
              <a:t>5. </a:t>
            </a:r>
            <a:r>
              <a:rPr lang="en-US" sz="3400" dirty="0">
                <a:latin typeface="Calibri" panose="020F0502020204030204" pitchFamily="34" charset="0"/>
              </a:rPr>
              <a:t>World Health Organization. “A global Brief on Hypertension: Silent Killer, Global Public Health Crisis. World Health Day 2013”. Report, 1 – 39. Geneva, Switzerland: World Health Organization; 2013. </a:t>
            </a:r>
            <a:endParaRPr lang="en-US" sz="3400" baseline="30000" dirty="0">
              <a:latin typeface="Calibri" panose="020F0502020204030204" pitchFamily="34" charset="0"/>
            </a:endParaRPr>
          </a:p>
          <a:p>
            <a:r>
              <a:rPr lang="en-US" sz="3400" dirty="0">
                <a:latin typeface="Calibri" panose="020F0502020204030204" pitchFamily="34" charset="0"/>
              </a:rPr>
              <a:t> </a:t>
            </a:r>
            <a:r>
              <a:rPr lang="en-US" sz="3400" baseline="30000" dirty="0">
                <a:latin typeface="Calibri" panose="020F0502020204030204" pitchFamily="34" charset="0"/>
              </a:rPr>
              <a:t>6. </a:t>
            </a:r>
            <a:r>
              <a:rPr lang="en-US" sz="3400" dirty="0" err="1">
                <a:latin typeface="Calibri" panose="020F0502020204030204" pitchFamily="34" charset="0"/>
              </a:rPr>
              <a:t>Udani</a:t>
            </a:r>
            <a:r>
              <a:rPr lang="en-US" sz="3400" dirty="0">
                <a:latin typeface="Calibri" panose="020F0502020204030204" pitchFamily="34" charset="0"/>
              </a:rPr>
              <a:t> S, </a:t>
            </a:r>
            <a:r>
              <a:rPr lang="en-US" sz="3400" dirty="0" err="1">
                <a:latin typeface="Calibri" panose="020F0502020204030204" pitchFamily="34" charset="0"/>
              </a:rPr>
              <a:t>Lazich</a:t>
            </a:r>
            <a:r>
              <a:rPr lang="en-US" sz="3400" dirty="0">
                <a:latin typeface="Calibri" panose="020F0502020204030204" pitchFamily="34" charset="0"/>
              </a:rPr>
              <a:t> I, </a:t>
            </a:r>
            <a:r>
              <a:rPr lang="en-US" sz="3400" dirty="0" err="1">
                <a:latin typeface="Calibri" panose="020F0502020204030204" pitchFamily="34" charset="0"/>
              </a:rPr>
              <a:t>Bakris</a:t>
            </a:r>
            <a:r>
              <a:rPr lang="en-US" sz="3400" dirty="0">
                <a:latin typeface="Calibri" panose="020F0502020204030204" pitchFamily="34" charset="0"/>
              </a:rPr>
              <a:t> GL. “Epidemiology of hypertensive kidney disease”. Nat Rev </a:t>
            </a:r>
            <a:r>
              <a:rPr lang="en-US" sz="3400" dirty="0" err="1">
                <a:latin typeface="Calibri" panose="020F0502020204030204" pitchFamily="34" charset="0"/>
              </a:rPr>
              <a:t>Nephrol</a:t>
            </a:r>
            <a:r>
              <a:rPr lang="en-US" sz="3400" dirty="0">
                <a:latin typeface="Calibri" panose="020F0502020204030204" pitchFamily="34" charset="0"/>
              </a:rPr>
              <a:t> 2011; 7:11–21. , Levi MN, </a:t>
            </a:r>
            <a:r>
              <a:rPr lang="en-US" sz="3400" dirty="0" err="1">
                <a:latin typeface="Calibri" panose="020F0502020204030204" pitchFamily="34" charset="0"/>
              </a:rPr>
              <a:t>Macquin-Mavier</a:t>
            </a:r>
            <a:r>
              <a:rPr lang="en-US" sz="3400" dirty="0">
                <a:latin typeface="Calibri" panose="020F0502020204030204" pitchFamily="34" charset="0"/>
              </a:rPr>
              <a:t> I, </a:t>
            </a:r>
            <a:r>
              <a:rPr lang="en-US" sz="3400" dirty="0" err="1">
                <a:latin typeface="Calibri" panose="020F0502020204030204" pitchFamily="34" charset="0"/>
              </a:rPr>
              <a:t>Tropeano</a:t>
            </a:r>
            <a:r>
              <a:rPr lang="en-US" sz="3400" dirty="0">
                <a:latin typeface="Calibri" panose="020F0502020204030204" pitchFamily="34" charset="0"/>
              </a:rPr>
              <a:t> AI, et al. “Antihypertensive classes, cognitive decline and incidence of dementia: a network meta-analysis”. J </a:t>
            </a:r>
            <a:r>
              <a:rPr lang="en-US" sz="3400" dirty="0" err="1">
                <a:latin typeface="Calibri" panose="020F0502020204030204" pitchFamily="34" charset="0"/>
              </a:rPr>
              <a:t>Hypertens</a:t>
            </a:r>
            <a:r>
              <a:rPr lang="en-US" sz="3400" dirty="0">
                <a:latin typeface="Calibri" panose="020F0502020204030204" pitchFamily="34" charset="0"/>
              </a:rPr>
              <a:t> 2013; 1073–1082. </a:t>
            </a:r>
          </a:p>
          <a:p>
            <a:r>
              <a:rPr lang="en-US" sz="3400" baseline="30000" dirty="0">
                <a:latin typeface="Calibri" panose="020F0502020204030204" pitchFamily="34" charset="0"/>
              </a:rPr>
              <a:t>7. </a:t>
            </a:r>
            <a:r>
              <a:rPr lang="en-US" sz="3400" dirty="0">
                <a:latin typeface="Calibri" panose="020F0502020204030204" pitchFamily="34" charset="0"/>
              </a:rPr>
              <a:t>Chen G, McAlister F A, Walker R L, </a:t>
            </a:r>
            <a:r>
              <a:rPr lang="en-US" sz="3400" dirty="0" err="1">
                <a:latin typeface="Calibri" panose="020F0502020204030204" pitchFamily="34" charset="0"/>
              </a:rPr>
              <a:t>etal</a:t>
            </a:r>
            <a:r>
              <a:rPr lang="en-US" sz="3400" dirty="0">
                <a:latin typeface="Calibri" panose="020F0502020204030204" pitchFamily="34" charset="0"/>
              </a:rPr>
              <a:t>. “Cardiovascular outcomes in framing- ham participants with diabetes: the importance of blood pressure”. Hypertension 2011; 57:891–897 </a:t>
            </a:r>
          </a:p>
          <a:p>
            <a:pPr marL="0" indent="0">
              <a:buNone/>
            </a:pPr>
            <a:endParaRPr lang="ka-GE"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7" y="10886"/>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4374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ka-GE" sz="2400" b="1" dirty="0">
                <a:solidFill>
                  <a:srgbClr val="FF0000"/>
                </a:solidFill>
              </a:rPr>
              <a:t>ლიტერატურა</a:t>
            </a:r>
            <a:endParaRPr lang="ka-GE" sz="2400" dirty="0"/>
          </a:p>
        </p:txBody>
      </p:sp>
      <p:sp>
        <p:nvSpPr>
          <p:cNvPr id="3" name="Content Placeholder 2"/>
          <p:cNvSpPr>
            <a:spLocks noGrp="1"/>
          </p:cNvSpPr>
          <p:nvPr>
            <p:ph idx="1"/>
          </p:nvPr>
        </p:nvSpPr>
        <p:spPr>
          <a:xfrm>
            <a:off x="457200" y="1066800"/>
            <a:ext cx="8229600" cy="5486400"/>
          </a:xfrm>
        </p:spPr>
        <p:txBody>
          <a:bodyPr>
            <a:normAutofit fontScale="47500" lnSpcReduction="20000"/>
          </a:bodyPr>
          <a:lstStyle/>
          <a:p>
            <a:r>
              <a:rPr lang="en-US" sz="3400" baseline="30000" dirty="0">
                <a:latin typeface="Calibri" panose="020F0502020204030204" pitchFamily="34" charset="0"/>
              </a:rPr>
              <a:t>8. </a:t>
            </a:r>
            <a:r>
              <a:rPr lang="en-US" sz="3400" dirty="0">
                <a:latin typeface="Calibri" panose="020F0502020204030204" pitchFamily="34" charset="0"/>
              </a:rPr>
              <a:t>Global Risk Network of the World Economic Forum. “Global Risks 2009 - A Global Risk Network Report”. World Economic Forum, 3–34. 2009. </a:t>
            </a:r>
            <a:r>
              <a:rPr lang="en-US" sz="3400" dirty="0" err="1">
                <a:latin typeface="Calibri" panose="020F0502020204030204" pitchFamily="34" charset="0"/>
              </a:rPr>
              <a:t>Cologny</a:t>
            </a:r>
            <a:r>
              <a:rPr lang="en-US" sz="3400" dirty="0">
                <a:latin typeface="Calibri" panose="020F0502020204030204" pitchFamily="34" charset="0"/>
              </a:rPr>
              <a:t>/ Geneva, Switzerland, World Economic Forum </a:t>
            </a:r>
          </a:p>
          <a:p>
            <a:r>
              <a:rPr lang="en-US" sz="3400" baseline="30000" dirty="0">
                <a:latin typeface="Calibri" panose="020F0502020204030204" pitchFamily="34" charset="0"/>
              </a:rPr>
              <a:t>9. </a:t>
            </a:r>
            <a:r>
              <a:rPr lang="en-US" sz="3400" dirty="0">
                <a:latin typeface="Calibri" panose="020F0502020204030204" pitchFamily="34" charset="0"/>
              </a:rPr>
              <a:t>World Health Organization. “’A global Brief on Hypertension: Silent Killer, Global Public Health Crisis. World Health Day 2013”. Report, 1 – 39. Geneva, Switzerland: World Health Organization; 2013 </a:t>
            </a:r>
          </a:p>
          <a:p>
            <a:r>
              <a:rPr lang="en-US" sz="3400" baseline="30000" dirty="0">
                <a:latin typeface="Calibri" panose="020F0502020204030204" pitchFamily="34" charset="0"/>
              </a:rPr>
              <a:t>10. </a:t>
            </a:r>
            <a:r>
              <a:rPr lang="en-US" sz="3400" dirty="0">
                <a:latin typeface="Calibri" panose="020F0502020204030204" pitchFamily="34" charset="0"/>
              </a:rPr>
              <a:t>Global Risk Network of the World Economic Forum.” Global Risks 2009 - A Global Risk Network Repor</a:t>
            </a:r>
            <a:r>
              <a:rPr lang="en-US" sz="3400" b="1" dirty="0">
                <a:latin typeface="Calibri" panose="020F0502020204030204" pitchFamily="34" charset="0"/>
              </a:rPr>
              <a:t>t.</a:t>
            </a:r>
            <a:r>
              <a:rPr lang="en-US" sz="3400" dirty="0">
                <a:latin typeface="Calibri" panose="020F0502020204030204" pitchFamily="34" charset="0"/>
              </a:rPr>
              <a:t> World Economic Forum”, 3-34. 2009. </a:t>
            </a:r>
            <a:r>
              <a:rPr lang="en-US" sz="3400" dirty="0" err="1">
                <a:latin typeface="Calibri" panose="020F0502020204030204" pitchFamily="34" charset="0"/>
              </a:rPr>
              <a:t>Cologny</a:t>
            </a:r>
            <a:r>
              <a:rPr lang="en-US" sz="3400" dirty="0">
                <a:latin typeface="Calibri" panose="020F0502020204030204" pitchFamily="34" charset="0"/>
              </a:rPr>
              <a:t>/Geneva, Switzerland, World Economic Forum </a:t>
            </a:r>
          </a:p>
          <a:p>
            <a:r>
              <a:rPr lang="en-US" sz="3400" baseline="30000" dirty="0">
                <a:latin typeface="Calibri" panose="020F0502020204030204" pitchFamily="34" charset="0"/>
              </a:rPr>
              <a:t>11. </a:t>
            </a:r>
            <a:r>
              <a:rPr lang="en-US" sz="3400" dirty="0">
                <a:latin typeface="Calibri" panose="020F0502020204030204" pitchFamily="34" charset="0"/>
              </a:rPr>
              <a:t>Campbell N, Young ER, </a:t>
            </a:r>
            <a:r>
              <a:rPr lang="en-US" sz="3400" dirty="0" err="1">
                <a:latin typeface="Calibri" panose="020F0502020204030204" pitchFamily="34" charset="0"/>
              </a:rPr>
              <a:t>Drouin</a:t>
            </a:r>
            <a:r>
              <a:rPr lang="en-US" sz="3400" dirty="0">
                <a:latin typeface="Calibri" panose="020F0502020204030204" pitchFamily="34" charset="0"/>
              </a:rPr>
              <a:t> D et al: “A Framework for Discussion on How to Improve Prevention, Management and Control of Hypertension in Canada</a:t>
            </a:r>
            <a:r>
              <a:rPr lang="en-US" sz="3400" i="1" dirty="0">
                <a:latin typeface="Calibri" panose="020F0502020204030204" pitchFamily="34" charset="0"/>
              </a:rPr>
              <a:t>”</a:t>
            </a:r>
            <a:r>
              <a:rPr lang="en-US" sz="3400" dirty="0">
                <a:latin typeface="Calibri" panose="020F0502020204030204" pitchFamily="34" charset="0"/>
              </a:rPr>
              <a:t>. </a:t>
            </a:r>
            <a:r>
              <a:rPr lang="en-US" sz="3400" i="1" dirty="0">
                <a:latin typeface="Calibri" panose="020F0502020204030204" pitchFamily="34" charset="0"/>
              </a:rPr>
              <a:t>Can J </a:t>
            </a:r>
            <a:r>
              <a:rPr lang="en-US" sz="3400" i="1" dirty="0" err="1">
                <a:latin typeface="Calibri" panose="020F0502020204030204" pitchFamily="34" charset="0"/>
              </a:rPr>
              <a:t>Cardiol</a:t>
            </a:r>
            <a:r>
              <a:rPr lang="en-US" sz="3400" dirty="0">
                <a:latin typeface="Calibri" panose="020F0502020204030204" pitchFamily="34" charset="0"/>
              </a:rPr>
              <a:t> 2012, 28:262-269. </a:t>
            </a:r>
          </a:p>
          <a:p>
            <a:r>
              <a:rPr lang="en-US" sz="3400" baseline="30000" dirty="0">
                <a:latin typeface="Calibri" panose="020F0502020204030204" pitchFamily="34" charset="0"/>
              </a:rPr>
              <a:t>12. </a:t>
            </a:r>
            <a:r>
              <a:rPr lang="en-US" sz="3400" dirty="0">
                <a:latin typeface="Calibri" panose="020F0502020204030204" pitchFamily="34" charset="0"/>
              </a:rPr>
              <a:t>United Nations General Assembly. “Note by the Secretary-General transmitting the report of the Director-General of the World Health Organization on the prevention and control of non-communicable diseases”. Report , 1-19. 2013. New York, USA, Department for General Assembly and Conference Management.</a:t>
            </a:r>
          </a:p>
          <a:p>
            <a:r>
              <a:rPr lang="en-US" sz="3400" baseline="30000" dirty="0">
                <a:latin typeface="Calibri" panose="020F0502020204030204" pitchFamily="34" charset="0"/>
              </a:rPr>
              <a:t>15..</a:t>
            </a:r>
            <a:r>
              <a:rPr lang="en-CA" sz="3400" dirty="0">
                <a:latin typeface="Calibri" panose="020F0502020204030204" pitchFamily="34" charset="0"/>
              </a:rPr>
              <a:t> Committee on Public Health Priorities to Reduce and Control Hypertension in the U.S. Population, Institute of Medicine of the National Academies. “A Population-Based Policy and Systems Change Approach to Prevent and Control Hypertension”. Report , v-173. 2010. Washington, DC, USA, National Academies Press. </a:t>
            </a:r>
            <a:endParaRPr lang="en-US" sz="3400" baseline="30000" dirty="0">
              <a:latin typeface="Calibri" panose="020F0502020204030204" pitchFamily="34" charset="0"/>
            </a:endParaRPr>
          </a:p>
          <a:p>
            <a:r>
              <a:rPr lang="en-US" sz="3400" baseline="30000" dirty="0">
                <a:latin typeface="Calibri" panose="020F0502020204030204" pitchFamily="34" charset="0"/>
              </a:rPr>
              <a:t>16.</a:t>
            </a:r>
            <a:r>
              <a:rPr lang="en-CA" sz="3400" baseline="30000" dirty="0">
                <a:latin typeface="Calibri" panose="020F0502020204030204" pitchFamily="34" charset="0"/>
              </a:rPr>
              <a:t> </a:t>
            </a:r>
            <a:r>
              <a:rPr lang="en-CA" sz="3400" dirty="0">
                <a:latin typeface="Calibri" panose="020F0502020204030204" pitchFamily="34" charset="0"/>
              </a:rPr>
              <a:t>World Health Organization: “Interventions on diet and physical activity: what works: summary report. </a:t>
            </a:r>
            <a:r>
              <a:rPr lang="en-CA" sz="3400" i="1" dirty="0">
                <a:latin typeface="Calibri" panose="020F0502020204030204" pitchFamily="34" charset="0"/>
              </a:rPr>
              <a:t>WHO</a:t>
            </a:r>
            <a:r>
              <a:rPr lang="en-CA" sz="3400" dirty="0">
                <a:latin typeface="Calibri" panose="020F0502020204030204" pitchFamily="34" charset="0"/>
              </a:rPr>
              <a:t> 2009”,1-48.</a:t>
            </a:r>
            <a:r>
              <a:rPr lang="en-US" sz="3400" dirty="0">
                <a:latin typeface="Calibri" panose="020F0502020204030204" pitchFamily="34" charset="0"/>
              </a:rPr>
              <a:t> </a:t>
            </a:r>
          </a:p>
          <a:p>
            <a:r>
              <a:rPr lang="en-US" sz="3400" baseline="30000" dirty="0">
                <a:latin typeface="Calibri" panose="020F0502020204030204" pitchFamily="34" charset="0"/>
              </a:rPr>
              <a:t>17. </a:t>
            </a:r>
            <a:r>
              <a:rPr lang="en-CA" sz="3400" dirty="0" err="1">
                <a:latin typeface="Calibri" panose="020F0502020204030204" pitchFamily="34" charset="0"/>
              </a:rPr>
              <a:t>Whelton</a:t>
            </a:r>
            <a:r>
              <a:rPr lang="en-CA" sz="3400" dirty="0">
                <a:latin typeface="Calibri" panose="020F0502020204030204" pitchFamily="34" charset="0"/>
              </a:rPr>
              <a:t> PK, He J, </a:t>
            </a:r>
            <a:r>
              <a:rPr lang="en-CA" sz="3400" dirty="0" err="1">
                <a:latin typeface="Calibri" panose="020F0502020204030204" pitchFamily="34" charset="0"/>
              </a:rPr>
              <a:t>Appel</a:t>
            </a:r>
            <a:r>
              <a:rPr lang="en-CA" sz="3400" dirty="0">
                <a:latin typeface="Calibri" panose="020F0502020204030204" pitchFamily="34" charset="0"/>
              </a:rPr>
              <a:t> LJ et al.:” Primary Prevention of Hypertension.  Clinical and Public Health Advisory From the National High Blood Pressure Education Program</a:t>
            </a:r>
            <a:r>
              <a:rPr lang="en-CA" sz="3400" b="1" dirty="0">
                <a:latin typeface="Calibri" panose="020F0502020204030204" pitchFamily="34" charset="0"/>
              </a:rPr>
              <a:t>”</a:t>
            </a:r>
            <a:r>
              <a:rPr lang="en-CA" sz="3400" dirty="0">
                <a:latin typeface="Calibri" panose="020F0502020204030204" pitchFamily="34" charset="0"/>
              </a:rPr>
              <a:t>. </a:t>
            </a:r>
            <a:r>
              <a:rPr lang="en-CA" sz="3400" i="1" dirty="0">
                <a:latin typeface="Calibri" panose="020F0502020204030204" pitchFamily="34" charset="0"/>
              </a:rPr>
              <a:t>JAMA</a:t>
            </a:r>
            <a:r>
              <a:rPr lang="en-CA" sz="3400" dirty="0">
                <a:latin typeface="Calibri" panose="020F0502020204030204" pitchFamily="34" charset="0"/>
              </a:rPr>
              <a:t> 2002, 288:1882-1888</a:t>
            </a:r>
            <a:r>
              <a:rPr lang="en-US" sz="3400" dirty="0">
                <a:latin typeface="Calibri" panose="020F0502020204030204" pitchFamily="34" charset="0"/>
              </a:rPr>
              <a:t> </a:t>
            </a:r>
            <a:endParaRPr lang="en-US" sz="3400" baseline="30000" dirty="0">
              <a:latin typeface="Calibri" panose="020F0502020204030204" pitchFamily="34" charset="0"/>
            </a:endParaRPr>
          </a:p>
          <a:p>
            <a:pPr marL="0" indent="0">
              <a:buNone/>
            </a:pPr>
            <a:endParaRPr lang="ka-GE"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 y="10886"/>
            <a:ext cx="1211943" cy="1055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2831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2400" b="1" dirty="0">
                <a:solidFill>
                  <a:srgbClr val="FF0000"/>
                </a:solidFill>
              </a:rPr>
              <a:t>ლიტერატურა</a:t>
            </a:r>
            <a:endParaRPr lang="ka-GE" sz="2400" dirty="0"/>
          </a:p>
        </p:txBody>
      </p:sp>
      <p:sp>
        <p:nvSpPr>
          <p:cNvPr id="3" name="Content Placeholder 2"/>
          <p:cNvSpPr>
            <a:spLocks noGrp="1"/>
          </p:cNvSpPr>
          <p:nvPr>
            <p:ph idx="1"/>
          </p:nvPr>
        </p:nvSpPr>
        <p:spPr>
          <a:xfrm>
            <a:off x="457200" y="1905000"/>
            <a:ext cx="8229600" cy="4221163"/>
          </a:xfrm>
        </p:spPr>
        <p:txBody>
          <a:bodyPr>
            <a:normAutofit fontScale="55000" lnSpcReduction="20000"/>
          </a:bodyPr>
          <a:lstStyle/>
          <a:p>
            <a:r>
              <a:rPr lang="en-US" baseline="30000" dirty="0">
                <a:latin typeface="Calibri" panose="020F0502020204030204" pitchFamily="34" charset="0"/>
              </a:rPr>
              <a:t>18. </a:t>
            </a:r>
            <a:r>
              <a:rPr lang="en-CA" dirty="0">
                <a:latin typeface="Calibri" panose="020F0502020204030204" pitchFamily="34" charset="0"/>
              </a:rPr>
              <a:t>Campbell NR, Neal BC, </a:t>
            </a:r>
            <a:r>
              <a:rPr lang="en-CA" dirty="0" err="1">
                <a:latin typeface="Calibri" panose="020F0502020204030204" pitchFamily="34" charset="0"/>
              </a:rPr>
              <a:t>MacGregor</a:t>
            </a:r>
            <a:r>
              <a:rPr lang="en-CA" dirty="0">
                <a:latin typeface="Calibri" panose="020F0502020204030204" pitchFamily="34" charset="0"/>
              </a:rPr>
              <a:t> GA: “Interested in developing a national programme to reduce dietary salt?” </a:t>
            </a:r>
            <a:r>
              <a:rPr lang="en-CA" i="1" dirty="0">
                <a:latin typeface="Calibri" panose="020F0502020204030204" pitchFamily="34" charset="0"/>
              </a:rPr>
              <a:t>J </a:t>
            </a:r>
            <a:r>
              <a:rPr lang="en-CA" i="1" dirty="0" err="1">
                <a:latin typeface="Calibri" panose="020F0502020204030204" pitchFamily="34" charset="0"/>
              </a:rPr>
              <a:t>Hum.Hypertens</a:t>
            </a:r>
            <a:r>
              <a:rPr lang="en-CA" dirty="0">
                <a:latin typeface="Calibri" panose="020F0502020204030204" pitchFamily="34" charset="0"/>
              </a:rPr>
              <a:t> 2011, 25:705-710.</a:t>
            </a:r>
            <a:r>
              <a:rPr lang="en-US" dirty="0">
                <a:latin typeface="Calibri" panose="020F0502020204030204" pitchFamily="34" charset="0"/>
              </a:rPr>
              <a:t> </a:t>
            </a:r>
          </a:p>
          <a:p>
            <a:r>
              <a:rPr lang="en-US" baseline="30000" dirty="0">
                <a:latin typeface="Calibri" panose="020F0502020204030204" pitchFamily="34" charset="0"/>
              </a:rPr>
              <a:t>19.</a:t>
            </a:r>
            <a:r>
              <a:rPr lang="en-US" dirty="0">
                <a:latin typeface="Calibri" panose="020F0502020204030204" pitchFamily="34" charset="0"/>
              </a:rPr>
              <a:t> </a:t>
            </a:r>
            <a:r>
              <a:rPr lang="en-CA" dirty="0" err="1">
                <a:latin typeface="Calibri" panose="020F0502020204030204" pitchFamily="34" charset="0"/>
              </a:rPr>
              <a:t>Mozheyko</a:t>
            </a:r>
            <a:r>
              <a:rPr lang="en-CA" dirty="0">
                <a:latin typeface="Calibri" panose="020F0502020204030204" pitchFamily="34" charset="0"/>
              </a:rPr>
              <a:t> M, </a:t>
            </a:r>
            <a:r>
              <a:rPr lang="en-CA" dirty="0" err="1">
                <a:latin typeface="Calibri" panose="020F0502020204030204" pitchFamily="34" charset="0"/>
              </a:rPr>
              <a:t>Eregin</a:t>
            </a:r>
            <a:r>
              <a:rPr lang="en-CA" dirty="0">
                <a:latin typeface="Calibri" panose="020F0502020204030204" pitchFamily="34" charset="0"/>
              </a:rPr>
              <a:t> S, </a:t>
            </a:r>
            <a:r>
              <a:rPr lang="en-CA" dirty="0" err="1">
                <a:latin typeface="Calibri" panose="020F0502020204030204" pitchFamily="34" charset="0"/>
              </a:rPr>
              <a:t>Vigdorchik</a:t>
            </a:r>
            <a:r>
              <a:rPr lang="en-CA" dirty="0">
                <a:latin typeface="Calibri" panose="020F0502020204030204" pitchFamily="34" charset="0"/>
              </a:rPr>
              <a:t> A et al.: “Changes in hypertension treatment in the Yaroslavl region of Russia: improvements observed between 2 cross-sectional surveys”. </a:t>
            </a:r>
            <a:r>
              <a:rPr lang="en-CA" i="1" dirty="0">
                <a:latin typeface="Calibri" panose="020F0502020204030204" pitchFamily="34" charset="0"/>
              </a:rPr>
              <a:t>J </a:t>
            </a:r>
            <a:r>
              <a:rPr lang="en-CA" i="1" dirty="0" err="1">
                <a:latin typeface="Calibri" panose="020F0502020204030204" pitchFamily="34" charset="0"/>
              </a:rPr>
              <a:t>Clin</a:t>
            </a:r>
            <a:r>
              <a:rPr lang="en-CA" i="1" dirty="0">
                <a:latin typeface="Calibri" panose="020F0502020204030204" pitchFamily="34" charset="0"/>
              </a:rPr>
              <a:t> </a:t>
            </a:r>
            <a:r>
              <a:rPr lang="en-CA" i="1" dirty="0" err="1">
                <a:latin typeface="Calibri" panose="020F0502020204030204" pitchFamily="34" charset="0"/>
              </a:rPr>
              <a:t>Hypertens</a:t>
            </a:r>
            <a:r>
              <a:rPr lang="en-CA" i="1" dirty="0">
                <a:latin typeface="Calibri" panose="020F0502020204030204" pitchFamily="34" charset="0"/>
              </a:rPr>
              <a:t> (Greenwich.)</a:t>
            </a:r>
            <a:r>
              <a:rPr lang="en-CA" dirty="0">
                <a:latin typeface="Calibri" panose="020F0502020204030204" pitchFamily="34" charset="0"/>
              </a:rPr>
              <a:t> 2013, 15:918-924.</a:t>
            </a:r>
            <a:r>
              <a:rPr lang="en-US" dirty="0">
                <a:latin typeface="Calibri" panose="020F0502020204030204" pitchFamily="34" charset="0"/>
              </a:rPr>
              <a:t> </a:t>
            </a:r>
          </a:p>
          <a:p>
            <a:r>
              <a:rPr lang="en-US" baseline="30000" dirty="0">
                <a:latin typeface="Calibri" panose="020F0502020204030204" pitchFamily="34" charset="0"/>
              </a:rPr>
              <a:t>21. </a:t>
            </a:r>
            <a:r>
              <a:rPr lang="en-CA" dirty="0">
                <a:latin typeface="Calibri" panose="020F0502020204030204" pitchFamily="34" charset="0"/>
              </a:rPr>
              <a:t>World Health Organization: "Adherence to long-term therapies: evidence for action</a:t>
            </a:r>
            <a:r>
              <a:rPr lang="en-CA" i="1" dirty="0">
                <a:latin typeface="Calibri" panose="020F0502020204030204" pitchFamily="34" charset="0"/>
              </a:rPr>
              <a:t>"</a:t>
            </a:r>
            <a:r>
              <a:rPr lang="en-CA" b="1" dirty="0">
                <a:latin typeface="Calibri" panose="020F0502020204030204" pitchFamily="34" charset="0"/>
              </a:rPr>
              <a:t>. </a:t>
            </a:r>
            <a:r>
              <a:rPr lang="en-CA" dirty="0">
                <a:latin typeface="Calibri" panose="020F0502020204030204" pitchFamily="34" charset="0"/>
              </a:rPr>
              <a:t>Geneva, Switzerland: World Health Organization; 2003.</a:t>
            </a:r>
            <a:r>
              <a:rPr lang="en-US" dirty="0">
                <a:latin typeface="Calibri" panose="020F0502020204030204" pitchFamily="34" charset="0"/>
              </a:rPr>
              <a:t> </a:t>
            </a:r>
          </a:p>
          <a:p>
            <a:r>
              <a:rPr lang="en-US" baseline="30000" dirty="0">
                <a:latin typeface="Calibri" panose="020F0502020204030204" pitchFamily="34" charset="0"/>
              </a:rPr>
              <a:t>22. </a:t>
            </a:r>
            <a:r>
              <a:rPr lang="en-CA" dirty="0">
                <a:latin typeface="Calibri" panose="020F0502020204030204" pitchFamily="34" charset="0"/>
              </a:rPr>
              <a:t>Campbell NR, McAlister FA, </a:t>
            </a:r>
            <a:r>
              <a:rPr lang="en-CA" dirty="0" err="1">
                <a:latin typeface="Calibri" panose="020F0502020204030204" pitchFamily="34" charset="0"/>
              </a:rPr>
              <a:t>Quan</a:t>
            </a:r>
            <a:r>
              <a:rPr lang="en-CA" dirty="0">
                <a:latin typeface="Calibri" panose="020F0502020204030204" pitchFamily="34" charset="0"/>
              </a:rPr>
              <a:t> H: "Monitoring and Evaluating Efforts to Control Hypertension in Canada: Why, How, and What It Tells Us Needs to Be Done About Current Care Gaps". </a:t>
            </a:r>
            <a:r>
              <a:rPr lang="en-CA" i="1" dirty="0">
                <a:latin typeface="Calibri" panose="020F0502020204030204" pitchFamily="34" charset="0"/>
              </a:rPr>
              <a:t>Can J </a:t>
            </a:r>
            <a:r>
              <a:rPr lang="en-CA" i="1" dirty="0" err="1">
                <a:latin typeface="Calibri" panose="020F0502020204030204" pitchFamily="34" charset="0"/>
              </a:rPr>
              <a:t>Cardiol</a:t>
            </a:r>
            <a:r>
              <a:rPr lang="en-CA" dirty="0">
                <a:latin typeface="Calibri" panose="020F0502020204030204" pitchFamily="34" charset="0"/>
              </a:rPr>
              <a:t> 2013, 29:564-570.</a:t>
            </a:r>
          </a:p>
          <a:p>
            <a:r>
              <a:rPr lang="en-US" baseline="30000" dirty="0">
                <a:latin typeface="Calibri" panose="020F0502020204030204" pitchFamily="34" charset="0"/>
              </a:rPr>
              <a:t>23. </a:t>
            </a:r>
            <a:r>
              <a:rPr lang="en-CA" dirty="0">
                <a:latin typeface="Calibri" panose="020F0502020204030204" pitchFamily="34" charset="0"/>
              </a:rPr>
              <a:t>United Nations General Assembly. “Note by the Secretary-General transmitting the report of the Director-General of the World Health Organization on the prevention and control of non-communicable diseases. Report” </a:t>
            </a:r>
            <a:r>
              <a:rPr lang="en-CA" b="1" dirty="0">
                <a:latin typeface="Calibri" panose="020F0502020204030204" pitchFamily="34" charset="0"/>
              </a:rPr>
              <a:t>, 1-19. 2013. </a:t>
            </a:r>
            <a:r>
              <a:rPr lang="en-CA" dirty="0">
                <a:latin typeface="Calibri" panose="020F0502020204030204" pitchFamily="34" charset="0"/>
              </a:rPr>
              <a:t>New York, USA, Department for General Assembly and Conference Management. </a:t>
            </a:r>
            <a:endParaRPr lang="en-US" dirty="0">
              <a:latin typeface="Calibri" panose="020F0502020204030204" pitchFamily="34" charset="0"/>
            </a:endParaRPr>
          </a:p>
          <a:p>
            <a:pPr marL="0" indent="0">
              <a:buNone/>
            </a:pPr>
            <a:endParaRPr lang="ka-GE"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 y="10886"/>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0218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696200" cy="4525963"/>
          </a:xfrm>
        </p:spPr>
        <p:txBody>
          <a:bodyPr/>
          <a:lstStyle/>
          <a:p>
            <a:pPr marL="0" indent="0">
              <a:buNone/>
            </a:pPr>
            <a:r>
              <a:rPr lang="en-US" sz="2400" dirty="0">
                <a:latin typeface="Calibri Light" panose="020F0302020204030204" pitchFamily="34" charset="0"/>
              </a:rPr>
              <a:t>This PowerPoint was based on the paper: Campbell, Norm RC, </a:t>
            </a:r>
            <a:r>
              <a:rPr lang="en-US" sz="2400" dirty="0" err="1">
                <a:latin typeface="Calibri Light" panose="020F0302020204030204" pitchFamily="34" charset="0"/>
              </a:rPr>
              <a:t>Niebylski</a:t>
            </a:r>
            <a:r>
              <a:rPr lang="en-US" sz="2400" dirty="0">
                <a:latin typeface="Calibri Light" panose="020F0302020204030204" pitchFamily="34" charset="0"/>
              </a:rPr>
              <a:t>, Mark, and World Hypertension Executive “ Prevention and control of hypertension: Developing a Global Agenda”, </a:t>
            </a:r>
            <a:r>
              <a:rPr lang="en-US" sz="2400" i="1" dirty="0">
                <a:latin typeface="Calibri Light" panose="020F0302020204030204" pitchFamily="34" charset="0"/>
              </a:rPr>
              <a:t>Current Opinion, </a:t>
            </a:r>
            <a:r>
              <a:rPr lang="en-US" sz="2400" dirty="0" err="1">
                <a:latin typeface="Calibri Light" panose="020F0302020204030204" pitchFamily="34" charset="0"/>
              </a:rPr>
              <a:t>Vol</a:t>
            </a:r>
            <a:r>
              <a:rPr lang="en-US" sz="2400" dirty="0">
                <a:latin typeface="Calibri Light" panose="020F0302020204030204" pitchFamily="34" charset="0"/>
              </a:rPr>
              <a:t> 29, No. 4, 2014</a:t>
            </a:r>
            <a:br>
              <a:rPr lang="en-US" sz="2400" dirty="0">
                <a:latin typeface="Calibri Light" panose="020F0302020204030204" pitchFamily="34" charset="0"/>
              </a:rPr>
            </a:br>
            <a:r>
              <a:rPr lang="en-US" sz="2400" dirty="0">
                <a:latin typeface="Calibri Light" panose="020F0302020204030204" pitchFamily="34" charset="0"/>
                <a:hlinkClick r:id="rId2"/>
              </a:rPr>
              <a:t>http://www.whleague.org/images/WHL_PCH_Developing_a_global_agenda.pdf</a:t>
            </a:r>
            <a:r>
              <a:rPr lang="en-US" sz="2400" dirty="0">
                <a:latin typeface="Calibri Light" panose="020F0302020204030204" pitchFamily="34" charset="0"/>
              </a:rPr>
              <a:t> </a:t>
            </a:r>
            <a:endParaRPr lang="en-US" sz="2400" b="1" dirty="0">
              <a:latin typeface="Calibri Light" panose="020F0302020204030204" pitchFamily="34" charset="0"/>
            </a:endParaRPr>
          </a:p>
          <a:p>
            <a:pPr marL="0" indent="0">
              <a:buNone/>
            </a:pPr>
            <a:endParaRPr lang="ka-GE"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7" y="10886"/>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997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533400"/>
          </a:xfrm>
        </p:spPr>
        <p:txBody>
          <a:bodyPr>
            <a:normAutofit/>
          </a:bodyPr>
          <a:lstStyle/>
          <a:p>
            <a:r>
              <a:rPr lang="en-US" sz="2800" b="1" dirty="0" smtClean="0">
                <a:solidFill>
                  <a:srgbClr val="FF0000"/>
                </a:solidFill>
                <a:latin typeface="Sylfaen" pitchFamily="18" charset="0"/>
              </a:rPr>
              <a:t>ს</a:t>
            </a:r>
            <a:r>
              <a:rPr lang="ka-GE" sz="2800" b="1" dirty="0" smtClean="0">
                <a:solidFill>
                  <a:srgbClr val="FF0000"/>
                </a:solidFill>
                <a:latin typeface="Sylfaen" pitchFamily="18" charset="0"/>
              </a:rPr>
              <a:t>აკვანძო საკითხები</a:t>
            </a:r>
            <a:endParaRPr lang="en-US" sz="2800" dirty="0">
              <a:latin typeface="Sylfaen" pitchFamily="18" charset="0"/>
            </a:endParaRPr>
          </a:p>
        </p:txBody>
      </p:sp>
      <p:sp>
        <p:nvSpPr>
          <p:cNvPr id="3" name="Content Placeholder 2"/>
          <p:cNvSpPr>
            <a:spLocks noGrp="1"/>
          </p:cNvSpPr>
          <p:nvPr>
            <p:ph idx="1"/>
          </p:nvPr>
        </p:nvSpPr>
        <p:spPr>
          <a:xfrm>
            <a:off x="533400" y="1295400"/>
            <a:ext cx="8153400" cy="4953000"/>
          </a:xfrm>
        </p:spPr>
        <p:txBody>
          <a:bodyPr>
            <a:normAutofit/>
          </a:bodyPr>
          <a:lstStyle/>
          <a:p>
            <a:r>
              <a:rPr lang="en-US" sz="1800" b="1" dirty="0" err="1" smtClean="0">
                <a:solidFill>
                  <a:srgbClr val="002060"/>
                </a:solidFill>
              </a:rPr>
              <a:t>არაგადამდები</a:t>
            </a:r>
            <a:r>
              <a:rPr lang="en-US" sz="1800" b="1" dirty="0" smtClean="0">
                <a:solidFill>
                  <a:srgbClr val="002060"/>
                </a:solidFill>
              </a:rPr>
              <a:t> </a:t>
            </a:r>
            <a:r>
              <a:rPr lang="en-US" sz="1800" b="1" dirty="0" err="1" smtClean="0">
                <a:solidFill>
                  <a:srgbClr val="002060"/>
                </a:solidFill>
              </a:rPr>
              <a:t>დაავადებების</a:t>
            </a:r>
            <a:r>
              <a:rPr lang="en-US" sz="1800" b="1" dirty="0" smtClean="0">
                <a:solidFill>
                  <a:srgbClr val="002060"/>
                </a:solidFill>
              </a:rPr>
              <a:t> </a:t>
            </a:r>
            <a:r>
              <a:rPr lang="en-US" sz="1800" b="1" dirty="0" err="1" smtClean="0">
                <a:solidFill>
                  <a:srgbClr val="002060"/>
                </a:solidFill>
              </a:rPr>
              <a:t>ეპიდემია</a:t>
            </a:r>
            <a:r>
              <a:rPr lang="en-US" sz="1800" b="1" dirty="0" smtClean="0">
                <a:solidFill>
                  <a:srgbClr val="002060"/>
                </a:solidFill>
              </a:rPr>
              <a:t> </a:t>
            </a:r>
            <a:r>
              <a:rPr lang="en-US" sz="1800" b="1" dirty="0" err="1" smtClean="0">
                <a:solidFill>
                  <a:srgbClr val="002060"/>
                </a:solidFill>
              </a:rPr>
              <a:t>საფრთხეს</a:t>
            </a:r>
            <a:r>
              <a:rPr lang="en-US" sz="1800" b="1" dirty="0" smtClean="0">
                <a:solidFill>
                  <a:srgbClr val="002060"/>
                </a:solidFill>
              </a:rPr>
              <a:t> </a:t>
            </a:r>
            <a:r>
              <a:rPr lang="ka-GE" sz="1800" b="1" dirty="0" smtClean="0">
                <a:solidFill>
                  <a:srgbClr val="002060"/>
                </a:solidFill>
              </a:rPr>
              <a:t>უქმნის </a:t>
            </a:r>
            <a:r>
              <a:rPr lang="en-US" sz="1800" b="1" dirty="0" err="1" smtClean="0">
                <a:solidFill>
                  <a:srgbClr val="002060"/>
                </a:solidFill>
              </a:rPr>
              <a:t>მრავალი</a:t>
            </a:r>
            <a:r>
              <a:rPr lang="en-US" sz="1800" b="1" dirty="0" smtClean="0">
                <a:solidFill>
                  <a:srgbClr val="002060"/>
                </a:solidFill>
              </a:rPr>
              <a:t> </a:t>
            </a:r>
            <a:r>
              <a:rPr lang="en-US" sz="1800" b="1" dirty="0" err="1" smtClean="0">
                <a:solidFill>
                  <a:srgbClr val="002060"/>
                </a:solidFill>
              </a:rPr>
              <a:t>ქვეყნის</a:t>
            </a:r>
            <a:r>
              <a:rPr lang="en-US" sz="1800" b="1" dirty="0" smtClean="0">
                <a:solidFill>
                  <a:srgbClr val="002060"/>
                </a:solidFill>
              </a:rPr>
              <a:t> </a:t>
            </a:r>
            <a:r>
              <a:rPr lang="ka-GE" sz="1800" b="1" dirty="0" smtClean="0">
                <a:solidFill>
                  <a:srgbClr val="002060"/>
                </a:solidFill>
              </a:rPr>
              <a:t>საზოგადოებრივ  ჯანდაცვასა </a:t>
            </a:r>
            <a:r>
              <a:rPr lang="en-US" sz="1800" b="1" dirty="0" err="1" smtClean="0">
                <a:solidFill>
                  <a:srgbClr val="002060"/>
                </a:solidFill>
              </a:rPr>
              <a:t>და</a:t>
            </a:r>
            <a:r>
              <a:rPr lang="en-US" sz="1800" b="1" dirty="0" smtClean="0">
                <a:solidFill>
                  <a:srgbClr val="002060"/>
                </a:solidFill>
              </a:rPr>
              <a:t> </a:t>
            </a:r>
            <a:r>
              <a:rPr lang="en-US" sz="1800" b="1" dirty="0" err="1" smtClean="0">
                <a:solidFill>
                  <a:srgbClr val="002060"/>
                </a:solidFill>
              </a:rPr>
              <a:t>ეკონომიკ</a:t>
            </a:r>
            <a:r>
              <a:rPr lang="ka-GE" sz="1800" b="1" dirty="0" smtClean="0">
                <a:solidFill>
                  <a:srgbClr val="002060"/>
                </a:solidFill>
              </a:rPr>
              <a:t>ას</a:t>
            </a:r>
          </a:p>
          <a:p>
            <a:endParaRPr lang="en-US" sz="1800" b="1" dirty="0" smtClean="0">
              <a:solidFill>
                <a:srgbClr val="002060"/>
              </a:solidFill>
            </a:endParaRPr>
          </a:p>
          <a:p>
            <a:r>
              <a:rPr lang="en-US" sz="1800" b="1" dirty="0" err="1" smtClean="0">
                <a:solidFill>
                  <a:srgbClr val="002060"/>
                </a:solidFill>
              </a:rPr>
              <a:t>მაღალი</a:t>
            </a:r>
            <a:r>
              <a:rPr lang="en-US" sz="1800" b="1" dirty="0" smtClean="0">
                <a:solidFill>
                  <a:srgbClr val="002060"/>
                </a:solidFill>
              </a:rPr>
              <a:t> </a:t>
            </a:r>
            <a:r>
              <a:rPr lang="ka-GE" sz="1800" b="1" dirty="0" smtClean="0">
                <a:solidFill>
                  <a:srgbClr val="002060"/>
                </a:solidFill>
              </a:rPr>
              <a:t>არტერიული </a:t>
            </a:r>
            <a:r>
              <a:rPr lang="en-US" sz="1800" b="1" dirty="0" err="1" smtClean="0">
                <a:solidFill>
                  <a:srgbClr val="002060"/>
                </a:solidFill>
              </a:rPr>
              <a:t>წნევა</a:t>
            </a:r>
            <a:r>
              <a:rPr lang="en-US" sz="1800" b="1" dirty="0" smtClean="0">
                <a:solidFill>
                  <a:srgbClr val="002060"/>
                </a:solidFill>
              </a:rPr>
              <a:t> </a:t>
            </a:r>
            <a:r>
              <a:rPr lang="en-US" sz="1800" b="1" dirty="0" err="1" smtClean="0">
                <a:solidFill>
                  <a:srgbClr val="002060"/>
                </a:solidFill>
              </a:rPr>
              <a:t>ნაადრევი</a:t>
            </a:r>
            <a:r>
              <a:rPr lang="en-US" sz="1800" b="1" dirty="0" smtClean="0">
                <a:solidFill>
                  <a:srgbClr val="002060"/>
                </a:solidFill>
              </a:rPr>
              <a:t> </a:t>
            </a:r>
            <a:r>
              <a:rPr lang="en-US" sz="1800" b="1" dirty="0" err="1" smtClean="0">
                <a:solidFill>
                  <a:srgbClr val="002060"/>
                </a:solidFill>
              </a:rPr>
              <a:t>სიკვდილ</a:t>
            </a:r>
            <a:r>
              <a:rPr lang="ka-GE" sz="1800" b="1" dirty="0" smtClean="0">
                <a:solidFill>
                  <a:srgbClr val="002060"/>
                </a:solidFill>
              </a:rPr>
              <a:t>ობი</a:t>
            </a:r>
            <a:r>
              <a:rPr lang="en-US" sz="1800" b="1" dirty="0" err="1" smtClean="0">
                <a:solidFill>
                  <a:srgbClr val="002060"/>
                </a:solidFill>
              </a:rPr>
              <a:t>სა</a:t>
            </a:r>
            <a:r>
              <a:rPr lang="en-US" sz="1800" b="1" dirty="0" smtClean="0">
                <a:solidFill>
                  <a:srgbClr val="002060"/>
                </a:solidFill>
              </a:rPr>
              <a:t> </a:t>
            </a:r>
            <a:r>
              <a:rPr lang="en-US" sz="1800" b="1" dirty="0" err="1" smtClean="0">
                <a:solidFill>
                  <a:srgbClr val="002060"/>
                </a:solidFill>
              </a:rPr>
              <a:t>და</a:t>
            </a:r>
            <a:r>
              <a:rPr lang="en-US" sz="1800" b="1" dirty="0" smtClean="0">
                <a:solidFill>
                  <a:srgbClr val="002060"/>
                </a:solidFill>
              </a:rPr>
              <a:t> </a:t>
            </a:r>
            <a:r>
              <a:rPr lang="en-US" sz="1800" b="1" dirty="0" err="1" smtClean="0">
                <a:solidFill>
                  <a:srgbClr val="002060"/>
                </a:solidFill>
              </a:rPr>
              <a:t>ინვალიდობის</a:t>
            </a:r>
            <a:r>
              <a:rPr lang="en-US" sz="1800" b="1" dirty="0" smtClean="0">
                <a:solidFill>
                  <a:srgbClr val="002060"/>
                </a:solidFill>
              </a:rPr>
              <a:t> </a:t>
            </a:r>
            <a:r>
              <a:rPr lang="en-US" sz="1800" b="1" dirty="0" err="1" smtClean="0">
                <a:solidFill>
                  <a:srgbClr val="002060"/>
                </a:solidFill>
              </a:rPr>
              <a:t>წამყვანი</a:t>
            </a:r>
            <a:r>
              <a:rPr lang="en-US" sz="1800" b="1" dirty="0" smtClean="0">
                <a:solidFill>
                  <a:srgbClr val="002060"/>
                </a:solidFill>
              </a:rPr>
              <a:t> </a:t>
            </a:r>
            <a:r>
              <a:rPr lang="en-US" sz="1800" b="1" dirty="0" err="1" smtClean="0">
                <a:solidFill>
                  <a:srgbClr val="002060"/>
                </a:solidFill>
              </a:rPr>
              <a:t>რისკ</a:t>
            </a:r>
            <a:r>
              <a:rPr lang="ka-GE" sz="1800" b="1" dirty="0" smtClean="0">
                <a:solidFill>
                  <a:srgbClr val="002060"/>
                </a:solidFill>
              </a:rPr>
              <a:t>ის </a:t>
            </a:r>
            <a:r>
              <a:rPr lang="en-US" sz="1800" b="1" dirty="0" err="1" smtClean="0">
                <a:solidFill>
                  <a:srgbClr val="002060"/>
                </a:solidFill>
              </a:rPr>
              <a:t>ფაქტორია</a:t>
            </a:r>
            <a:r>
              <a:rPr lang="en-US" sz="1800" b="1" dirty="0" smtClean="0">
                <a:solidFill>
                  <a:srgbClr val="002060"/>
                </a:solidFill>
              </a:rPr>
              <a:t> </a:t>
            </a:r>
            <a:r>
              <a:rPr lang="en-US" sz="1800" b="1" dirty="0" err="1" smtClean="0">
                <a:solidFill>
                  <a:srgbClr val="002060"/>
                </a:solidFill>
              </a:rPr>
              <a:t>და</a:t>
            </a:r>
            <a:r>
              <a:rPr lang="en-US" sz="1800" b="1" dirty="0" smtClean="0">
                <a:solidFill>
                  <a:srgbClr val="002060"/>
                </a:solidFill>
              </a:rPr>
              <a:t> </a:t>
            </a:r>
            <a:r>
              <a:rPr lang="en-US" sz="1800" b="1" dirty="0" err="1" smtClean="0">
                <a:solidFill>
                  <a:srgbClr val="002060"/>
                </a:solidFill>
              </a:rPr>
              <a:t>მასზე</a:t>
            </a:r>
            <a:r>
              <a:rPr lang="en-US" sz="1800" b="1" dirty="0" smtClean="0">
                <a:solidFill>
                  <a:srgbClr val="002060"/>
                </a:solidFill>
              </a:rPr>
              <a:t> </a:t>
            </a:r>
            <a:r>
              <a:rPr lang="en-US" sz="1800" b="1" dirty="0" err="1" smtClean="0">
                <a:solidFill>
                  <a:srgbClr val="002060"/>
                </a:solidFill>
              </a:rPr>
              <a:t>ჯანდაცვის</a:t>
            </a:r>
            <a:r>
              <a:rPr lang="en-US" sz="1800" b="1" dirty="0" smtClean="0">
                <a:solidFill>
                  <a:srgbClr val="002060"/>
                </a:solidFill>
              </a:rPr>
              <a:t> </a:t>
            </a:r>
            <a:r>
              <a:rPr lang="en-US" sz="1800" b="1" dirty="0" err="1" smtClean="0">
                <a:solidFill>
                  <a:srgbClr val="002060"/>
                </a:solidFill>
              </a:rPr>
              <a:t>ბიუჯეტის</a:t>
            </a:r>
            <a:r>
              <a:rPr lang="en-US" sz="1800" b="1" dirty="0" smtClean="0">
                <a:solidFill>
                  <a:srgbClr val="002060"/>
                </a:solidFill>
              </a:rPr>
              <a:t> </a:t>
            </a:r>
            <a:r>
              <a:rPr lang="en-US" sz="1800" b="1" dirty="0" err="1" smtClean="0">
                <a:solidFill>
                  <a:srgbClr val="002060"/>
                </a:solidFill>
              </a:rPr>
              <a:t>დაახლოებით</a:t>
            </a:r>
            <a:r>
              <a:rPr lang="en-US" sz="1800" b="1" dirty="0" smtClean="0">
                <a:solidFill>
                  <a:srgbClr val="002060"/>
                </a:solidFill>
              </a:rPr>
              <a:t> 10% </a:t>
            </a:r>
            <a:r>
              <a:rPr lang="en-US" sz="1800" b="1" dirty="0" err="1" smtClean="0">
                <a:solidFill>
                  <a:srgbClr val="002060"/>
                </a:solidFill>
              </a:rPr>
              <a:t>იხარჯება</a:t>
            </a:r>
            <a:endParaRPr lang="ka-GE" sz="1800" b="1" dirty="0" smtClean="0">
              <a:solidFill>
                <a:srgbClr val="002060"/>
              </a:solidFill>
            </a:endParaRPr>
          </a:p>
          <a:p>
            <a:r>
              <a:rPr lang="en-US" sz="1800" b="1" dirty="0" smtClean="0">
                <a:solidFill>
                  <a:srgbClr val="002060"/>
                </a:solidFill>
              </a:rPr>
              <a:t/>
            </a:r>
            <a:br>
              <a:rPr lang="en-US" sz="1800" b="1" dirty="0" smtClean="0">
                <a:solidFill>
                  <a:srgbClr val="002060"/>
                </a:solidFill>
              </a:rPr>
            </a:br>
            <a:r>
              <a:rPr lang="en-US" sz="1800" b="1" dirty="0" smtClean="0">
                <a:solidFill>
                  <a:srgbClr val="002060"/>
                </a:solidFill>
              </a:rPr>
              <a:t> </a:t>
            </a:r>
            <a:r>
              <a:rPr lang="en-US" sz="1800" b="1" dirty="0" err="1" smtClean="0">
                <a:solidFill>
                  <a:srgbClr val="002060"/>
                </a:solidFill>
              </a:rPr>
              <a:t>ჰიპერტენზიის</a:t>
            </a:r>
            <a:r>
              <a:rPr lang="en-US" sz="1800" b="1" dirty="0" smtClean="0">
                <a:solidFill>
                  <a:srgbClr val="002060"/>
                </a:solidFill>
              </a:rPr>
              <a:t> </a:t>
            </a:r>
            <a:r>
              <a:rPr lang="en-US" sz="1800" b="1" dirty="0" err="1" smtClean="0">
                <a:solidFill>
                  <a:srgbClr val="002060"/>
                </a:solidFill>
              </a:rPr>
              <a:t>პრევენცია</a:t>
            </a:r>
            <a:r>
              <a:rPr lang="en-US" sz="1800" b="1" dirty="0" smtClean="0">
                <a:solidFill>
                  <a:srgbClr val="002060"/>
                </a:solidFill>
              </a:rPr>
              <a:t> </a:t>
            </a:r>
            <a:r>
              <a:rPr lang="en-US" sz="1800" b="1" dirty="0" err="1" smtClean="0">
                <a:solidFill>
                  <a:srgbClr val="002060"/>
                </a:solidFill>
              </a:rPr>
              <a:t>და</a:t>
            </a:r>
            <a:r>
              <a:rPr lang="en-US" sz="1800" b="1" dirty="0" smtClean="0">
                <a:solidFill>
                  <a:srgbClr val="002060"/>
                </a:solidFill>
              </a:rPr>
              <a:t> </a:t>
            </a:r>
            <a:r>
              <a:rPr lang="en-US" sz="1800" b="1" dirty="0" err="1" smtClean="0">
                <a:solidFill>
                  <a:srgbClr val="002060"/>
                </a:solidFill>
              </a:rPr>
              <a:t>კონტროლი</a:t>
            </a:r>
            <a:r>
              <a:rPr lang="en-US" sz="1800" b="1" dirty="0" smtClean="0">
                <a:solidFill>
                  <a:srgbClr val="002060"/>
                </a:solidFill>
              </a:rPr>
              <a:t> </a:t>
            </a:r>
            <a:r>
              <a:rPr lang="en-US" sz="1800" b="1" dirty="0" err="1" smtClean="0">
                <a:solidFill>
                  <a:srgbClr val="002060"/>
                </a:solidFill>
              </a:rPr>
              <a:t>მოითხოვს</a:t>
            </a:r>
            <a:r>
              <a:rPr lang="en-US" sz="1800" b="1" dirty="0" smtClean="0">
                <a:solidFill>
                  <a:srgbClr val="002060"/>
                </a:solidFill>
              </a:rPr>
              <a:t> </a:t>
            </a:r>
            <a:r>
              <a:rPr lang="en-US" sz="1800" b="1" dirty="0" err="1" smtClean="0">
                <a:solidFill>
                  <a:srgbClr val="002060"/>
                </a:solidFill>
              </a:rPr>
              <a:t>ისეთ</a:t>
            </a:r>
            <a:r>
              <a:rPr lang="en-US" sz="1800" b="1" dirty="0" smtClean="0">
                <a:solidFill>
                  <a:srgbClr val="002060"/>
                </a:solidFill>
              </a:rPr>
              <a:t> </a:t>
            </a:r>
            <a:r>
              <a:rPr lang="en-US" sz="1800" b="1" dirty="0" err="1" smtClean="0">
                <a:solidFill>
                  <a:srgbClr val="002060"/>
                </a:solidFill>
              </a:rPr>
              <a:t>სტრატეგიულ</a:t>
            </a:r>
            <a:r>
              <a:rPr lang="en-US" sz="1800" b="1" dirty="0" smtClean="0">
                <a:solidFill>
                  <a:srgbClr val="002060"/>
                </a:solidFill>
              </a:rPr>
              <a:t> </a:t>
            </a:r>
            <a:r>
              <a:rPr lang="en-US" sz="1800" b="1" dirty="0" err="1" smtClean="0">
                <a:solidFill>
                  <a:srgbClr val="002060"/>
                </a:solidFill>
              </a:rPr>
              <a:t>მიდგომას</a:t>
            </a:r>
            <a:r>
              <a:rPr lang="en-US" sz="1800" b="1" dirty="0" smtClean="0">
                <a:solidFill>
                  <a:srgbClr val="002060"/>
                </a:solidFill>
              </a:rPr>
              <a:t>, </a:t>
            </a:r>
            <a:r>
              <a:rPr lang="en-US" sz="1800" b="1" dirty="0" err="1" smtClean="0">
                <a:solidFill>
                  <a:srgbClr val="002060"/>
                </a:solidFill>
              </a:rPr>
              <a:t>რომელსაც</a:t>
            </a:r>
            <a:r>
              <a:rPr lang="en-US" sz="1800" b="1" dirty="0" smtClean="0">
                <a:solidFill>
                  <a:srgbClr val="002060"/>
                </a:solidFill>
              </a:rPr>
              <a:t> </a:t>
            </a:r>
            <a:r>
              <a:rPr lang="en-US" sz="1800" b="1" dirty="0" err="1" smtClean="0">
                <a:solidFill>
                  <a:srgbClr val="002060"/>
                </a:solidFill>
              </a:rPr>
              <a:t>ექნება</a:t>
            </a:r>
            <a:r>
              <a:rPr lang="en-US" sz="1800" b="1" dirty="0" smtClean="0">
                <a:solidFill>
                  <a:srgbClr val="002060"/>
                </a:solidFill>
              </a:rPr>
              <a:t> </a:t>
            </a:r>
            <a:r>
              <a:rPr lang="en-US" sz="1800" b="1" dirty="0" err="1" smtClean="0">
                <a:solidFill>
                  <a:srgbClr val="002060"/>
                </a:solidFill>
              </a:rPr>
              <a:t>ცენტრალური</a:t>
            </a:r>
            <a:r>
              <a:rPr lang="en-US" sz="1800" b="1" dirty="0" smtClean="0">
                <a:solidFill>
                  <a:srgbClr val="002060"/>
                </a:solidFill>
              </a:rPr>
              <a:t> </a:t>
            </a:r>
            <a:r>
              <a:rPr lang="en-US" sz="1800" b="1" dirty="0" err="1" smtClean="0">
                <a:solidFill>
                  <a:srgbClr val="002060"/>
                </a:solidFill>
              </a:rPr>
              <a:t>როლი</a:t>
            </a:r>
            <a:r>
              <a:rPr lang="en-US" sz="1800" b="1" dirty="0" smtClean="0">
                <a:solidFill>
                  <a:srgbClr val="002060"/>
                </a:solidFill>
              </a:rPr>
              <a:t> </a:t>
            </a:r>
            <a:r>
              <a:rPr lang="en-US" sz="1800" b="1" dirty="0" err="1" smtClean="0">
                <a:solidFill>
                  <a:srgbClr val="002060"/>
                </a:solidFill>
              </a:rPr>
              <a:t>ჰიპერტენზიის</a:t>
            </a:r>
            <a:r>
              <a:rPr lang="en-US" sz="1800" b="1" dirty="0" smtClean="0">
                <a:solidFill>
                  <a:srgbClr val="002060"/>
                </a:solidFill>
              </a:rPr>
              <a:t> </a:t>
            </a:r>
            <a:r>
              <a:rPr lang="en-US" sz="1800" b="1" dirty="0" err="1" smtClean="0">
                <a:solidFill>
                  <a:srgbClr val="002060"/>
                </a:solidFill>
              </a:rPr>
              <a:t>ექსპერტებისა</a:t>
            </a:r>
            <a:r>
              <a:rPr lang="en-US" sz="1800" b="1" dirty="0" smtClean="0">
                <a:solidFill>
                  <a:srgbClr val="002060"/>
                </a:solidFill>
              </a:rPr>
              <a:t> </a:t>
            </a:r>
            <a:r>
              <a:rPr lang="en-US" sz="1800" b="1" dirty="0" err="1" smtClean="0">
                <a:solidFill>
                  <a:srgbClr val="002060"/>
                </a:solidFill>
              </a:rPr>
              <a:t>და</a:t>
            </a:r>
            <a:r>
              <a:rPr lang="en-US" sz="1800" b="1" dirty="0" smtClean="0">
                <a:solidFill>
                  <a:srgbClr val="002060"/>
                </a:solidFill>
              </a:rPr>
              <a:t> </a:t>
            </a:r>
            <a:r>
              <a:rPr lang="en-US" sz="1800" b="1" dirty="0" err="1" smtClean="0">
                <a:solidFill>
                  <a:srgbClr val="002060"/>
                </a:solidFill>
              </a:rPr>
              <a:t>საზოგადოებისთვის</a:t>
            </a:r>
            <a:endParaRPr lang="ka-GE" sz="1800" b="1" dirty="0" smtClean="0">
              <a:solidFill>
                <a:srgbClr val="002060"/>
              </a:solidFill>
            </a:endParaRPr>
          </a:p>
          <a:p>
            <a:r>
              <a:rPr lang="en-US" sz="1800" b="1" dirty="0" smtClean="0">
                <a:solidFill>
                  <a:srgbClr val="002060"/>
                </a:solidFill>
              </a:rPr>
              <a:t/>
            </a:r>
            <a:br>
              <a:rPr lang="en-US" sz="1800" b="1" dirty="0" smtClean="0">
                <a:solidFill>
                  <a:srgbClr val="002060"/>
                </a:solidFill>
              </a:rPr>
            </a:br>
            <a:r>
              <a:rPr lang="en-US" sz="1800" b="1" dirty="0" err="1" smtClean="0">
                <a:solidFill>
                  <a:srgbClr val="002060"/>
                </a:solidFill>
              </a:rPr>
              <a:t>ქრონიკული</a:t>
            </a:r>
            <a:r>
              <a:rPr lang="en-US" sz="1800" b="1" dirty="0" smtClean="0">
                <a:solidFill>
                  <a:srgbClr val="002060"/>
                </a:solidFill>
              </a:rPr>
              <a:t> </a:t>
            </a:r>
            <a:r>
              <a:rPr lang="en-US" sz="1800" b="1" dirty="0" err="1" smtClean="0">
                <a:solidFill>
                  <a:srgbClr val="002060"/>
                </a:solidFill>
              </a:rPr>
              <a:t>დაავადებების</a:t>
            </a:r>
            <a:r>
              <a:rPr lang="en-US" sz="1800" b="1" dirty="0" smtClean="0">
                <a:solidFill>
                  <a:srgbClr val="002060"/>
                </a:solidFill>
              </a:rPr>
              <a:t> </a:t>
            </a:r>
            <a:r>
              <a:rPr lang="en-US" sz="1800" b="1" dirty="0" err="1" smtClean="0">
                <a:solidFill>
                  <a:srgbClr val="002060"/>
                </a:solidFill>
              </a:rPr>
              <a:t>მკურნალობის</a:t>
            </a:r>
            <a:r>
              <a:rPr lang="en-US" sz="1800" b="1" dirty="0" smtClean="0">
                <a:solidFill>
                  <a:srgbClr val="002060"/>
                </a:solidFill>
              </a:rPr>
              <a:t> </a:t>
            </a:r>
            <a:r>
              <a:rPr lang="en-US" sz="1800" b="1" dirty="0" err="1" smtClean="0">
                <a:solidFill>
                  <a:srgbClr val="002060"/>
                </a:solidFill>
              </a:rPr>
              <a:t>გაფართოებული</a:t>
            </a:r>
            <a:r>
              <a:rPr lang="en-US" sz="1800" b="1" dirty="0" smtClean="0">
                <a:solidFill>
                  <a:srgbClr val="002060"/>
                </a:solidFill>
              </a:rPr>
              <a:t> </a:t>
            </a:r>
            <a:r>
              <a:rPr lang="en-US" sz="1800" b="1" dirty="0" err="1" smtClean="0">
                <a:solidFill>
                  <a:srgbClr val="002060"/>
                </a:solidFill>
              </a:rPr>
              <a:t>მოდელი</a:t>
            </a:r>
            <a:r>
              <a:rPr lang="en-US" sz="1800" b="1" dirty="0" smtClean="0">
                <a:solidFill>
                  <a:srgbClr val="002060"/>
                </a:solidFill>
              </a:rPr>
              <a:t> </a:t>
            </a:r>
            <a:r>
              <a:rPr lang="en-US" sz="1800" b="1" dirty="0" err="1" smtClean="0">
                <a:solidFill>
                  <a:srgbClr val="002060"/>
                </a:solidFill>
              </a:rPr>
              <a:t>უზრუნველყოფს</a:t>
            </a:r>
            <a:r>
              <a:rPr lang="en-US" sz="1800" b="1" dirty="0" smtClean="0">
                <a:solidFill>
                  <a:srgbClr val="002060"/>
                </a:solidFill>
              </a:rPr>
              <a:t> </a:t>
            </a:r>
            <a:r>
              <a:rPr lang="en-US" sz="1800" b="1" dirty="0" err="1" smtClean="0">
                <a:solidFill>
                  <a:srgbClr val="002060"/>
                </a:solidFill>
              </a:rPr>
              <a:t>ამომწურავი</a:t>
            </a:r>
            <a:r>
              <a:rPr lang="en-US" sz="1800" b="1" dirty="0" smtClean="0">
                <a:solidFill>
                  <a:srgbClr val="002060"/>
                </a:solidFill>
              </a:rPr>
              <a:t> </a:t>
            </a:r>
            <a:r>
              <a:rPr lang="en-US" sz="1800" b="1" dirty="0" err="1" smtClean="0">
                <a:solidFill>
                  <a:srgbClr val="002060"/>
                </a:solidFill>
              </a:rPr>
              <a:t>სტრუქტურის</a:t>
            </a:r>
            <a:r>
              <a:rPr lang="en-US" sz="1800" b="1" dirty="0" smtClean="0">
                <a:solidFill>
                  <a:srgbClr val="002060"/>
                </a:solidFill>
              </a:rPr>
              <a:t> </a:t>
            </a:r>
            <a:r>
              <a:rPr lang="en-US" sz="1800" b="1" dirty="0" err="1" smtClean="0">
                <a:solidFill>
                  <a:srgbClr val="002060"/>
                </a:solidFill>
              </a:rPr>
              <a:t>ჩამოყალიბებას</a:t>
            </a:r>
            <a:r>
              <a:rPr lang="en-US" sz="1800" b="1" dirty="0" smtClean="0">
                <a:solidFill>
                  <a:srgbClr val="002060"/>
                </a:solidFill>
              </a:rPr>
              <a:t> </a:t>
            </a:r>
            <a:r>
              <a:rPr lang="en-US" sz="1800" b="1" dirty="0" err="1" smtClean="0">
                <a:solidFill>
                  <a:srgbClr val="002060"/>
                </a:solidFill>
              </a:rPr>
              <a:t>ჰიპერტენზიის</a:t>
            </a:r>
            <a:r>
              <a:rPr lang="en-US" sz="1800" b="1" dirty="0" smtClean="0">
                <a:solidFill>
                  <a:srgbClr val="002060"/>
                </a:solidFill>
              </a:rPr>
              <a:t> </a:t>
            </a:r>
            <a:r>
              <a:rPr lang="en-US" sz="1800" b="1" dirty="0" err="1" smtClean="0">
                <a:solidFill>
                  <a:srgbClr val="002060"/>
                </a:solidFill>
              </a:rPr>
              <a:t>პრევენციისა</a:t>
            </a:r>
            <a:r>
              <a:rPr lang="en-US" sz="1800" b="1" dirty="0" smtClean="0">
                <a:solidFill>
                  <a:srgbClr val="002060"/>
                </a:solidFill>
              </a:rPr>
              <a:t> </a:t>
            </a:r>
            <a:r>
              <a:rPr lang="en-US" sz="1800" b="1" dirty="0" err="1" smtClean="0">
                <a:solidFill>
                  <a:srgbClr val="002060"/>
                </a:solidFill>
              </a:rPr>
              <a:t>და</a:t>
            </a:r>
            <a:r>
              <a:rPr lang="en-US" sz="1800" b="1" dirty="0" smtClean="0">
                <a:solidFill>
                  <a:srgbClr val="002060"/>
                </a:solidFill>
              </a:rPr>
              <a:t> </a:t>
            </a:r>
            <a:r>
              <a:rPr lang="en-US" sz="1800" b="1" dirty="0" err="1" smtClean="0">
                <a:solidFill>
                  <a:srgbClr val="002060"/>
                </a:solidFill>
              </a:rPr>
              <a:t>კონტროლის</a:t>
            </a:r>
            <a:r>
              <a:rPr lang="en-US" sz="1800" b="1" dirty="0" smtClean="0">
                <a:solidFill>
                  <a:srgbClr val="002060"/>
                </a:solidFill>
              </a:rPr>
              <a:t> </a:t>
            </a:r>
            <a:r>
              <a:rPr lang="en-US" sz="1800" b="1" dirty="0" err="1" smtClean="0">
                <a:solidFill>
                  <a:srgbClr val="002060"/>
                </a:solidFill>
              </a:rPr>
              <a:t>სტრატეგიების</a:t>
            </a:r>
            <a:r>
              <a:rPr lang="en-US" sz="1800" b="1" dirty="0" smtClean="0">
                <a:solidFill>
                  <a:srgbClr val="002060"/>
                </a:solidFill>
              </a:rPr>
              <a:t> </a:t>
            </a:r>
            <a:r>
              <a:rPr lang="en-US" sz="1800" b="1" dirty="0" err="1" smtClean="0">
                <a:solidFill>
                  <a:srgbClr val="002060"/>
                </a:solidFill>
              </a:rPr>
              <a:t>გასავითარებლად</a:t>
            </a:r>
            <a:endParaRPr lang="en-US" sz="1800" b="1" dirty="0">
              <a:solidFill>
                <a:srgbClr val="002060"/>
              </a:solidFill>
              <a:latin typeface="Sylfaen" pitchFamily="18" charset="0"/>
            </a:endParaRPr>
          </a:p>
        </p:txBody>
      </p:sp>
      <p:pic>
        <p:nvPicPr>
          <p:cNvPr id="4" name="Picture 13" descr="WHL Logo Clear.png"/>
          <p:cNvPicPr>
            <a:picLocks noChangeAspect="1"/>
          </p:cNvPicPr>
          <p:nvPr/>
        </p:nvPicPr>
        <p:blipFill>
          <a:blip r:embed="rId2"/>
          <a:srcRect/>
          <a:stretch>
            <a:fillRect/>
          </a:stretch>
        </p:blipFill>
        <p:spPr bwMode="auto">
          <a:xfrm>
            <a:off x="0" y="228601"/>
            <a:ext cx="1371601"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381000"/>
            <a:ext cx="8229600" cy="1143000"/>
          </a:xfrm>
        </p:spPr>
        <p:txBody>
          <a:bodyPr>
            <a:normAutofit/>
          </a:bodyPr>
          <a:lstStyle/>
          <a:p>
            <a:r>
              <a:rPr lang="ka-GE" sz="2800" b="1" dirty="0" smtClean="0">
                <a:solidFill>
                  <a:srgbClr val="FF0000"/>
                </a:solidFill>
              </a:rPr>
              <a:t>შესავალი</a:t>
            </a:r>
            <a:endParaRPr lang="ru-RU" sz="2800" b="1" dirty="0">
              <a:solidFill>
                <a:srgbClr val="FF0000"/>
              </a:solidFill>
            </a:endParaRPr>
          </a:p>
        </p:txBody>
      </p:sp>
      <p:sp>
        <p:nvSpPr>
          <p:cNvPr id="3" name="Объект 2"/>
          <p:cNvSpPr>
            <a:spLocks noGrp="1"/>
          </p:cNvSpPr>
          <p:nvPr>
            <p:ph idx="1"/>
          </p:nvPr>
        </p:nvSpPr>
        <p:spPr>
          <a:xfrm>
            <a:off x="381000" y="1981200"/>
            <a:ext cx="8229600" cy="4572000"/>
          </a:xfrm>
        </p:spPr>
        <p:txBody>
          <a:bodyPr>
            <a:noAutofit/>
          </a:bodyPr>
          <a:lstStyle/>
          <a:p>
            <a:pPr marL="355600" indent="0">
              <a:buNone/>
            </a:pPr>
            <a:r>
              <a:rPr lang="ka-GE" sz="1800" b="1" dirty="0">
                <a:solidFill>
                  <a:srgbClr val="002060"/>
                </a:solidFill>
              </a:rPr>
              <a:t>ჰიპერტენზიის მსოფლიო ლიგა, გაერთიანებული ერების ორგანიზაციის ძალისხმევაზე მხარდაჭერის მიზნით ჰიპერტენზიის ეროვნული ორგანიზაციებს თავაზობს </a:t>
            </a:r>
            <a:r>
              <a:rPr lang="ka-GE" sz="1800" b="1" dirty="0" smtClean="0">
                <a:solidFill>
                  <a:srgbClr val="002060"/>
                </a:solidFill>
              </a:rPr>
              <a:t>შემდეგ </a:t>
            </a:r>
            <a:r>
              <a:rPr lang="ka-GE" sz="1800" b="1" dirty="0">
                <a:solidFill>
                  <a:srgbClr val="002060"/>
                </a:solidFill>
              </a:rPr>
              <a:t>რეკომენდაციებს</a:t>
            </a:r>
            <a:r>
              <a:rPr lang="ka-GE" sz="1800" b="1" dirty="0" smtClean="0">
                <a:solidFill>
                  <a:srgbClr val="002060"/>
                </a:solidFill>
              </a:rPr>
              <a:t>:</a:t>
            </a:r>
            <a:br>
              <a:rPr lang="ka-GE" sz="1800" b="1" dirty="0" smtClean="0">
                <a:solidFill>
                  <a:srgbClr val="002060"/>
                </a:solidFill>
              </a:rPr>
            </a:br>
            <a:endParaRPr lang="ka-GE" sz="1800" b="1" dirty="0">
              <a:solidFill>
                <a:srgbClr val="002060"/>
              </a:solidFill>
            </a:endParaRPr>
          </a:p>
          <a:p>
            <a:r>
              <a:rPr lang="ka-GE" sz="1800" b="1" dirty="0">
                <a:solidFill>
                  <a:srgbClr val="002060"/>
                </a:solidFill>
              </a:rPr>
              <a:t>ა) განავითარონ სისტემური ნაციონალური გეგმა, რომელიც  ჰიპერტენზიის პრევენციასა და კონტროლს </a:t>
            </a:r>
            <a:r>
              <a:rPr lang="ka-GE" sz="1800" b="1" dirty="0" smtClean="0">
                <a:solidFill>
                  <a:srgbClr val="002060"/>
                </a:solidFill>
              </a:rPr>
              <a:t>შეეხება</a:t>
            </a:r>
            <a:br>
              <a:rPr lang="ka-GE" sz="1800" b="1" dirty="0" smtClean="0">
                <a:solidFill>
                  <a:srgbClr val="002060"/>
                </a:solidFill>
              </a:rPr>
            </a:br>
            <a:endParaRPr lang="ka-GE" sz="1800" b="1" dirty="0">
              <a:solidFill>
                <a:srgbClr val="002060"/>
              </a:solidFill>
            </a:endParaRPr>
          </a:p>
          <a:p>
            <a:r>
              <a:rPr lang="ka-GE" sz="1800" b="1" dirty="0">
                <a:solidFill>
                  <a:srgbClr val="002060"/>
                </a:solidFill>
              </a:rPr>
              <a:t>ბ) შექმნან თანამშრომლობა სამთავრობო, არასამთავრობო და იმ ორგანიზაციებს შორის, რომლებიც ჯანდაცვის მუშაკებს წარმოადგენენ და რომელთა უშუალო საქმეა ჰიპერტენზიის მართვა, რათა პრიორიტეტი მიანიჭონ ჰიპერტენზიის პრევენციასა და კონტროლს</a:t>
            </a:r>
          </a:p>
          <a:p>
            <a:endParaRPr lang="ru-RU" sz="1800" b="1" dirty="0">
              <a:solidFill>
                <a:srgbClr val="00206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86" y="152400"/>
            <a:ext cx="1371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0585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b="1" dirty="0">
                <a:solidFill>
                  <a:srgbClr val="FF0000"/>
                </a:solidFill>
              </a:rPr>
              <a:t>შესავალი</a:t>
            </a:r>
            <a:endParaRPr lang="ru-RU" sz="2800" dirty="0"/>
          </a:p>
        </p:txBody>
      </p:sp>
      <p:sp>
        <p:nvSpPr>
          <p:cNvPr id="4" name="Объект 3"/>
          <p:cNvSpPr>
            <a:spLocks noGrp="1"/>
          </p:cNvSpPr>
          <p:nvPr>
            <p:ph idx="1"/>
          </p:nvPr>
        </p:nvSpPr>
        <p:spPr/>
        <p:txBody>
          <a:bodyPr>
            <a:noAutofit/>
          </a:bodyPr>
          <a:lstStyle/>
          <a:p>
            <a:pPr marL="0" indent="0">
              <a:buNone/>
            </a:pPr>
            <a:r>
              <a:rPr lang="ka-GE" sz="1800" b="1" dirty="0">
                <a:solidFill>
                  <a:srgbClr val="002060"/>
                </a:solidFill>
              </a:rPr>
              <a:t>გ) დარწმუნდნენ, რომ არსებობს ჰიპერტენზიის მართვის შესაფერისი სახელმძღვანელოები (გაიდლაინები), რომლებიც მორგებულია ეროვნულ საჭიროებებზე, და განავითარონ გეგმა, რომელიც უზრუნველყოფს ჯანდაცვის ყველა მუშაკის გათვითცნობირებას აღნიშნულ სახელმძღვანელოებში</a:t>
            </a:r>
          </a:p>
          <a:p>
            <a:pPr marL="0" indent="0">
              <a:buNone/>
            </a:pPr>
            <a:r>
              <a:rPr lang="ka-GE" sz="1800" b="1" dirty="0" smtClean="0">
                <a:solidFill>
                  <a:srgbClr val="002060"/>
                </a:solidFill>
              </a:rPr>
              <a:t/>
            </a:r>
            <a:br>
              <a:rPr lang="ka-GE" sz="1800" b="1" dirty="0" smtClean="0">
                <a:solidFill>
                  <a:srgbClr val="002060"/>
                </a:solidFill>
              </a:rPr>
            </a:br>
            <a:r>
              <a:rPr lang="ka-GE" sz="1800" b="1" dirty="0" smtClean="0">
                <a:solidFill>
                  <a:srgbClr val="002060"/>
                </a:solidFill>
              </a:rPr>
              <a:t>დ</a:t>
            </a:r>
            <a:r>
              <a:rPr lang="ka-GE" sz="1800" b="1" dirty="0">
                <a:solidFill>
                  <a:srgbClr val="002060"/>
                </a:solidFill>
              </a:rPr>
              <a:t>) მხარი დაუჭირონ ეროვნულ სტრატეგიებს, განსაკუთრებით იმ სტრატეგიებს, რომლთა მიზანია მარილის მოხმარების შემცირება, რაც მნიშვნელოვანია ჰიპერტენზიისა და სხვა არაგადამდები დაავადებების პროფილაქტიკის თვალსაზრისით</a:t>
            </a:r>
          </a:p>
          <a:p>
            <a:pPr marL="0" indent="0">
              <a:buNone/>
            </a:pPr>
            <a:r>
              <a:rPr lang="ka-GE" sz="1800" b="1" dirty="0" smtClean="0">
                <a:solidFill>
                  <a:srgbClr val="002060"/>
                </a:solidFill>
              </a:rPr>
              <a:t/>
            </a:r>
            <a:br>
              <a:rPr lang="ka-GE" sz="1800" b="1" dirty="0" smtClean="0">
                <a:solidFill>
                  <a:srgbClr val="002060"/>
                </a:solidFill>
              </a:rPr>
            </a:br>
            <a:r>
              <a:rPr lang="ka-GE" sz="1800" b="1" dirty="0" smtClean="0">
                <a:solidFill>
                  <a:srgbClr val="002060"/>
                </a:solidFill>
              </a:rPr>
              <a:t>ე</a:t>
            </a:r>
            <a:r>
              <a:rPr lang="ka-GE" sz="1800" b="1" dirty="0">
                <a:solidFill>
                  <a:srgbClr val="002060"/>
                </a:solidFill>
              </a:rPr>
              <a:t>) გაუზიარონ ცოდნა ჰიპერტენზიის სხვა ეროვნულ ორგანიზაციებს, ჰიპერტენზიის მსოფლიო ლიგისა და ჰიპერტენზიის საერთაშორისო საზოგადოების დახმარებით</a:t>
            </a:r>
          </a:p>
          <a:p>
            <a:endParaRPr lang="ru-RU"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39485"/>
            <a:ext cx="1371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579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b="1" dirty="0">
                <a:solidFill>
                  <a:srgbClr val="FF0000"/>
                </a:solidFill>
              </a:rPr>
              <a:t>საფუძვლები და საჭიროება</a:t>
            </a:r>
            <a:endParaRPr lang="ru-RU" sz="2800" b="1" dirty="0">
              <a:solidFill>
                <a:srgbClr val="FF0000"/>
              </a:solidFill>
            </a:endParaRPr>
          </a:p>
        </p:txBody>
      </p:sp>
      <p:sp>
        <p:nvSpPr>
          <p:cNvPr id="3" name="Объект 2"/>
          <p:cNvSpPr>
            <a:spLocks noGrp="1"/>
          </p:cNvSpPr>
          <p:nvPr>
            <p:ph idx="1"/>
          </p:nvPr>
        </p:nvSpPr>
        <p:spPr>
          <a:xfrm>
            <a:off x="457200" y="1752600"/>
            <a:ext cx="8229600" cy="4525963"/>
          </a:xfrm>
        </p:spPr>
        <p:txBody>
          <a:bodyPr>
            <a:normAutofit/>
          </a:bodyPr>
          <a:lstStyle/>
          <a:p>
            <a:r>
              <a:rPr lang="ka-GE" sz="1800" b="1" dirty="0" smtClean="0">
                <a:solidFill>
                  <a:srgbClr val="002060"/>
                </a:solidFill>
              </a:rPr>
              <a:t>საზოგადოდ</a:t>
            </a:r>
            <a:r>
              <a:rPr lang="ka-GE" sz="1800" b="1" dirty="0">
                <a:solidFill>
                  <a:srgbClr val="002060"/>
                </a:solidFill>
              </a:rPr>
              <a:t>, მომატებული არტერიული წნევა სიკვდილობისა და ინვალიდობის ერთ-ერთი წამყვანი მიზეზია და მასზე ჯანდაცვის ბიუჯეტის დაახლოებით 10% იხარჯება </a:t>
            </a:r>
          </a:p>
          <a:p>
            <a:r>
              <a:rPr lang="ka-GE" sz="1800" b="1" dirty="0" smtClean="0">
                <a:solidFill>
                  <a:srgbClr val="002060"/>
                </a:solidFill>
              </a:rPr>
              <a:t> </a:t>
            </a:r>
            <a:r>
              <a:rPr lang="ka-GE" sz="1800" b="1" dirty="0">
                <a:solidFill>
                  <a:srgbClr val="002060"/>
                </a:solidFill>
              </a:rPr>
              <a:t>25 წელს გადაცილებულთა თითქმის 40%-ს </a:t>
            </a:r>
            <a:r>
              <a:rPr lang="ka-GE" sz="1800" b="1" dirty="0" smtClean="0">
                <a:solidFill>
                  <a:srgbClr val="002060"/>
                </a:solidFill>
              </a:rPr>
              <a:t>მაღალი არტერიული წნევა აღენიშნება</a:t>
            </a:r>
            <a:endParaRPr lang="ka-GE" sz="1800" b="1" dirty="0">
              <a:solidFill>
                <a:srgbClr val="002060"/>
              </a:solidFill>
            </a:endParaRPr>
          </a:p>
          <a:p>
            <a:r>
              <a:rPr lang="ka-GE" sz="1800" b="1" dirty="0" smtClean="0">
                <a:solidFill>
                  <a:srgbClr val="002060"/>
                </a:solidFill>
              </a:rPr>
              <a:t>მსოფლიოში </a:t>
            </a:r>
            <a:r>
              <a:rPr lang="ka-GE" sz="1800" b="1" dirty="0">
                <a:solidFill>
                  <a:srgbClr val="002060"/>
                </a:solidFill>
              </a:rPr>
              <a:t>სიკვდილობის 18% და ინვალიდების 7% მაღალ წნევას უკავშირდება</a:t>
            </a:r>
          </a:p>
          <a:p>
            <a:r>
              <a:rPr lang="ka-GE" sz="1800" b="1" dirty="0" smtClean="0">
                <a:solidFill>
                  <a:srgbClr val="002060"/>
                </a:solidFill>
              </a:rPr>
              <a:t>აღრიცხული </a:t>
            </a:r>
            <a:r>
              <a:rPr lang="ka-GE" sz="1800" b="1" dirty="0">
                <a:solidFill>
                  <a:srgbClr val="002060"/>
                </a:solidFill>
              </a:rPr>
              <a:t>გულის დაავადებების 45% და ინსულტის 51% სისხლის მაღალი წნევითაა განპირობებული.</a:t>
            </a:r>
          </a:p>
          <a:p>
            <a:r>
              <a:rPr lang="ka-GE" sz="1800" b="1" dirty="0" smtClean="0">
                <a:solidFill>
                  <a:srgbClr val="002060"/>
                </a:solidFill>
              </a:rPr>
              <a:t>ჯანმრთელობის </a:t>
            </a:r>
            <a:r>
              <a:rPr lang="ka-GE" sz="1800" b="1" dirty="0">
                <a:solidFill>
                  <a:srgbClr val="002060"/>
                </a:solidFill>
              </a:rPr>
              <a:t>შეძენილი პრობლემები, როგორიცაა დემენცია და თირკმლის უკმარისობა, ასევე მჭიდროდაა დაკავშირებული სისხლის მაღალ წნევასთან </a:t>
            </a:r>
          </a:p>
          <a:p>
            <a:r>
              <a:rPr lang="ka-GE" sz="1800" b="1" dirty="0" smtClean="0">
                <a:solidFill>
                  <a:srgbClr val="002060"/>
                </a:solidFill>
              </a:rPr>
              <a:t> </a:t>
            </a:r>
            <a:r>
              <a:rPr lang="ka-GE" sz="1800" b="1" dirty="0">
                <a:solidFill>
                  <a:srgbClr val="002060"/>
                </a:solidFill>
              </a:rPr>
              <a:t>ჰიპერტენზიამ შეიძლება სერიოზული გართულებები გამოიწვიოს შაქრიანი დიაბეტის და ორსულობის მიმდინარეობისას</a:t>
            </a:r>
          </a:p>
          <a:p>
            <a:endParaRPr lang="ru-RU" sz="1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2584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7706" y="381000"/>
            <a:ext cx="8229600" cy="1143000"/>
          </a:xfrm>
        </p:spPr>
        <p:txBody>
          <a:bodyPr>
            <a:normAutofit/>
          </a:bodyPr>
          <a:lstStyle/>
          <a:p>
            <a:r>
              <a:rPr lang="ka-GE" sz="2800" b="1" dirty="0">
                <a:solidFill>
                  <a:srgbClr val="FF0000"/>
                </a:solidFill>
              </a:rPr>
              <a:t>საფუძვლები და საჭიროება (გაგრძელება)</a:t>
            </a:r>
            <a:endParaRPr lang="ru-RU" sz="2800" b="1" dirty="0">
              <a:solidFill>
                <a:srgbClr val="FF0000"/>
              </a:solidFill>
            </a:endParaRPr>
          </a:p>
        </p:txBody>
      </p:sp>
      <p:sp>
        <p:nvSpPr>
          <p:cNvPr id="3" name="Объект 2"/>
          <p:cNvSpPr>
            <a:spLocks noGrp="1"/>
          </p:cNvSpPr>
          <p:nvPr>
            <p:ph idx="1"/>
          </p:nvPr>
        </p:nvSpPr>
        <p:spPr>
          <a:xfrm>
            <a:off x="697706" y="1828800"/>
            <a:ext cx="7379494" cy="4525963"/>
          </a:xfrm>
        </p:spPr>
        <p:txBody>
          <a:bodyPr>
            <a:normAutofit/>
          </a:bodyPr>
          <a:lstStyle/>
          <a:p>
            <a:r>
              <a:rPr lang="ka-GE" sz="1800" b="1" dirty="0">
                <a:solidFill>
                  <a:srgbClr val="002060"/>
                </a:solidFill>
              </a:rPr>
              <a:t>ჰიპერტენზიის ტვირთი მხოლოდ ბოლო ჟამს იქნა აღიარებული მსოფლიო ლიდერების მიერ, რომლებიც არაგადამდები დაავადებების ეპიდემიისა და ჯანდაცვის მაღალი დანახარჯების პირისპირ </a:t>
            </a:r>
            <a:r>
              <a:rPr lang="ka-GE" sz="1800" b="1" dirty="0" smtClean="0">
                <a:solidFill>
                  <a:srgbClr val="002060"/>
                </a:solidFill>
              </a:rPr>
              <a:t>აღმოჩნდნენ</a:t>
            </a:r>
          </a:p>
          <a:p>
            <a:endParaRPr lang="ka-GE" sz="800" b="1" dirty="0" smtClean="0">
              <a:solidFill>
                <a:srgbClr val="002060"/>
              </a:solidFill>
            </a:endParaRPr>
          </a:p>
          <a:p>
            <a:r>
              <a:rPr lang="ka-GE" sz="1800" b="1" dirty="0" smtClean="0">
                <a:solidFill>
                  <a:srgbClr val="002060"/>
                </a:solidFill>
              </a:rPr>
              <a:t>2013 </a:t>
            </a:r>
            <a:r>
              <a:rPr lang="ka-GE" sz="1800" b="1" dirty="0">
                <a:solidFill>
                  <a:srgbClr val="002060"/>
                </a:solidFill>
              </a:rPr>
              <a:t>წელს ჯანმრთელობის მსოფლიო ორგანიზაციამ ჯანმრთელობის მსოფლიო დღე - 7 აპრილი, ჰიპერტენზიას </a:t>
            </a:r>
            <a:r>
              <a:rPr lang="ka-GE" sz="1800" b="1" dirty="0" smtClean="0">
                <a:solidFill>
                  <a:srgbClr val="002060"/>
                </a:solidFill>
              </a:rPr>
              <a:t>მიუძღვნა</a:t>
            </a:r>
          </a:p>
          <a:p>
            <a:endParaRPr lang="ka-GE" sz="800" b="1" dirty="0">
              <a:solidFill>
                <a:srgbClr val="002060"/>
              </a:solidFill>
            </a:endParaRPr>
          </a:p>
          <a:p>
            <a:r>
              <a:rPr lang="ka-GE" sz="1800" b="1" dirty="0" smtClean="0">
                <a:solidFill>
                  <a:srgbClr val="002060"/>
                </a:solidFill>
              </a:rPr>
              <a:t>გაერომ  </a:t>
            </a:r>
            <a:r>
              <a:rPr lang="ka-GE" sz="1800" b="1" dirty="0">
                <a:solidFill>
                  <a:srgbClr val="002060"/>
                </a:solidFill>
              </a:rPr>
              <a:t>ქრონიკული დაავადების პრევენციისა და კონტროლის ცხრა გლობალური სამიზნე ჩამოაყალიბა, რომელიც განხორციელებული უნდა იყოს 2025 წლისთვის. ამ ცხრა  მიზნიდან ოთხი პირდაპირ ან არაპირდაპირ ჰიპერტენზიას უკავშირდება</a:t>
            </a:r>
          </a:p>
          <a:p>
            <a:endParaRPr lang="ru-RU" sz="18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6977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092200"/>
            <a:ext cx="8229600" cy="685800"/>
          </a:xfrm>
        </p:spPr>
        <p:txBody>
          <a:bodyPr>
            <a:normAutofit fontScale="90000"/>
          </a:bodyPr>
          <a:lstStyle/>
          <a:p>
            <a:r>
              <a:rPr lang="ka-GE" sz="3100" b="1" dirty="0" smtClean="0">
                <a:solidFill>
                  <a:srgbClr val="FF0000"/>
                </a:solidFill>
              </a:rPr>
              <a:t>ჯანმოს </a:t>
            </a:r>
            <a:r>
              <a:rPr lang="ka-GE" sz="3100" b="1" dirty="0">
                <a:solidFill>
                  <a:srgbClr val="FF0000"/>
                </a:solidFill>
              </a:rPr>
              <a:t>მიზანი მარილის საკვებად</a:t>
            </a:r>
            <a:br>
              <a:rPr lang="ka-GE" sz="3100" b="1" dirty="0">
                <a:solidFill>
                  <a:srgbClr val="FF0000"/>
                </a:solidFill>
              </a:rPr>
            </a:br>
            <a:r>
              <a:rPr lang="ka-GE" sz="3100" b="1" dirty="0">
                <a:solidFill>
                  <a:srgbClr val="FF0000"/>
                </a:solidFill>
              </a:rPr>
              <a:t>                     მოხმარების შემცირებასთან დაკავშირებით</a:t>
            </a:r>
            <a:r>
              <a:rPr lang="ka-GE" dirty="0"/>
              <a:t/>
            </a:r>
            <a:br>
              <a:rPr lang="ka-GE" dirty="0"/>
            </a:br>
            <a:endParaRPr lang="ru-RU" dirty="0"/>
          </a:p>
        </p:txBody>
      </p:sp>
      <p:sp>
        <p:nvSpPr>
          <p:cNvPr id="3" name="Объект 2"/>
          <p:cNvSpPr>
            <a:spLocks noGrp="1"/>
          </p:cNvSpPr>
          <p:nvPr>
            <p:ph idx="1"/>
          </p:nvPr>
        </p:nvSpPr>
        <p:spPr>
          <a:xfrm>
            <a:off x="457200" y="2362200"/>
            <a:ext cx="8229600" cy="3676877"/>
          </a:xfrm>
        </p:spPr>
        <p:txBody>
          <a:bodyPr>
            <a:normAutofit/>
          </a:bodyPr>
          <a:lstStyle/>
          <a:p>
            <a:r>
              <a:rPr lang="ka-GE" sz="1800" b="1" dirty="0" smtClean="0">
                <a:solidFill>
                  <a:srgbClr val="002060"/>
                </a:solidFill>
              </a:rPr>
              <a:t> </a:t>
            </a:r>
            <a:r>
              <a:rPr lang="ka-GE" sz="1800" b="1" dirty="0" smtClean="0">
                <a:solidFill>
                  <a:srgbClr val="002060"/>
                </a:solidFill>
              </a:rPr>
              <a:t>მაღალი წნევის პრევალენტობის </a:t>
            </a:r>
            <a:r>
              <a:rPr lang="ka-GE" sz="1800" b="1" dirty="0">
                <a:solidFill>
                  <a:srgbClr val="002060"/>
                </a:solidFill>
              </a:rPr>
              <a:t>25%-ით </a:t>
            </a:r>
            <a:r>
              <a:rPr lang="ka-GE" sz="1800" b="1" dirty="0" smtClean="0">
                <a:solidFill>
                  <a:srgbClr val="002060"/>
                </a:solidFill>
              </a:rPr>
              <a:t>შემცირება</a:t>
            </a:r>
            <a:br>
              <a:rPr lang="ka-GE" sz="1800" b="1" dirty="0" smtClean="0">
                <a:solidFill>
                  <a:srgbClr val="002060"/>
                </a:solidFill>
              </a:rPr>
            </a:br>
            <a:endParaRPr lang="ka-GE" sz="1800" b="1" dirty="0">
              <a:solidFill>
                <a:srgbClr val="002060"/>
              </a:solidFill>
            </a:endParaRPr>
          </a:p>
          <a:p>
            <a:r>
              <a:rPr lang="ka-GE" sz="1800" b="1" dirty="0" smtClean="0">
                <a:solidFill>
                  <a:srgbClr val="002060"/>
                </a:solidFill>
              </a:rPr>
              <a:t>საკვები </a:t>
            </a:r>
            <a:r>
              <a:rPr lang="ka-GE" sz="1800" b="1" dirty="0">
                <a:solidFill>
                  <a:srgbClr val="002060"/>
                </a:solidFill>
              </a:rPr>
              <a:t>ნატრიუმის 30%-ით </a:t>
            </a:r>
            <a:r>
              <a:rPr lang="ka-GE" sz="1800" b="1" dirty="0" smtClean="0">
                <a:solidFill>
                  <a:srgbClr val="002060"/>
                </a:solidFill>
              </a:rPr>
              <a:t>შემცირება</a:t>
            </a:r>
            <a:br>
              <a:rPr lang="ka-GE" sz="1800" b="1" dirty="0" smtClean="0">
                <a:solidFill>
                  <a:srgbClr val="002060"/>
                </a:solidFill>
              </a:rPr>
            </a:br>
            <a:endParaRPr lang="ka-GE" sz="1800" b="1" dirty="0">
              <a:solidFill>
                <a:srgbClr val="002060"/>
              </a:solidFill>
            </a:endParaRPr>
          </a:p>
          <a:p>
            <a:r>
              <a:rPr lang="ka-GE" sz="1800" b="1" dirty="0" smtClean="0">
                <a:solidFill>
                  <a:srgbClr val="002060"/>
                </a:solidFill>
              </a:rPr>
              <a:t>კარდიოვასკულური </a:t>
            </a:r>
            <a:r>
              <a:rPr lang="ka-GE" sz="1800" b="1" dirty="0">
                <a:solidFill>
                  <a:srgbClr val="002060"/>
                </a:solidFill>
              </a:rPr>
              <a:t>დაავადებების მკურნალობისთვის საჭირო ესენციური მედიკამენტებისა და ტექნოლოგიების 80%-იანი </a:t>
            </a:r>
            <a:r>
              <a:rPr lang="ka-GE" sz="1800" b="1" dirty="0" smtClean="0">
                <a:solidFill>
                  <a:srgbClr val="002060"/>
                </a:solidFill>
              </a:rPr>
              <a:t>დაფარვა</a:t>
            </a:r>
            <a:br>
              <a:rPr lang="ka-GE" sz="1800" b="1" dirty="0" smtClean="0">
                <a:solidFill>
                  <a:srgbClr val="002060"/>
                </a:solidFill>
              </a:rPr>
            </a:br>
            <a:r>
              <a:rPr lang="ka-GE" sz="1800" b="1" dirty="0" smtClean="0">
                <a:solidFill>
                  <a:srgbClr val="002060"/>
                </a:solidFill>
              </a:rPr>
              <a:t/>
            </a:r>
            <a:br>
              <a:rPr lang="ka-GE" sz="1800" b="1" dirty="0" smtClean="0">
                <a:solidFill>
                  <a:srgbClr val="002060"/>
                </a:solidFill>
              </a:rPr>
            </a:br>
            <a:r>
              <a:rPr lang="ka-GE" sz="1800" b="1" dirty="0" smtClean="0">
                <a:solidFill>
                  <a:srgbClr val="002060"/>
                </a:solidFill>
              </a:rPr>
              <a:t> </a:t>
            </a:r>
            <a:endParaRPr lang="ka-GE" sz="1800" b="1" dirty="0" smtClean="0">
              <a:solidFill>
                <a:srgbClr val="002060"/>
              </a:solidFill>
            </a:endParaRPr>
          </a:p>
          <a:p>
            <a:pPr marL="0" indent="0" algn="ctr">
              <a:buNone/>
            </a:pPr>
            <a:r>
              <a:rPr lang="ka-GE" sz="1800" b="1" dirty="0" smtClean="0">
                <a:solidFill>
                  <a:srgbClr val="002060"/>
                </a:solidFill>
              </a:rPr>
              <a:t>არაგადამდები </a:t>
            </a:r>
            <a:r>
              <a:rPr lang="ka-GE" sz="1800" b="1" dirty="0">
                <a:solidFill>
                  <a:srgbClr val="002060"/>
                </a:solidFill>
              </a:rPr>
              <a:t>დაავადებების 25%-ით შემცირება</a:t>
            </a:r>
          </a:p>
          <a:p>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86" y="2286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4091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2447</Words>
  <Application>Microsoft Office PowerPoint</Application>
  <PresentationFormat>On-screen Show (4:3)</PresentationFormat>
  <Paragraphs>167</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Sylfaen</vt:lpstr>
      <vt:lpstr>Office Theme</vt:lpstr>
      <vt:lpstr>ჰიპერტენზიის პრევენციისა და კონტროლის გლობალური პროგრამის დანერგვა</vt:lpstr>
      <vt:lpstr>ჰიპერტენზიის პრევენცია და კონტროლი</vt:lpstr>
      <vt:lpstr>მიზანი</vt:lpstr>
      <vt:lpstr>საკვანძო საკითხები</vt:lpstr>
      <vt:lpstr>შესავალი</vt:lpstr>
      <vt:lpstr>შესავალი</vt:lpstr>
      <vt:lpstr>საფუძვლები და საჭიროება</vt:lpstr>
      <vt:lpstr>საფუძვლები და საჭიროება (გაგრძელება)</vt:lpstr>
      <vt:lpstr>ჯანმოს მიზანი მარილის საკვებად                      მოხმარების შემცირებასთან დაკავშირებით </vt:lpstr>
      <vt:lpstr>ქრონიკული დაავადებების მკურნალობის გაფართოებული მოდელი</vt:lpstr>
      <vt:lpstr>ჰიპერტენზიის ხელშემწყობი გარემო ფაქტორები</vt:lpstr>
      <vt:lpstr>ჯანსაღი გარემოს კომბინაცია კლინიკურ ინტერვენციებთან</vt:lpstr>
      <vt:lpstr>საზოგადოებრივი ჯანდაცვის აქტივობებთან დაკავშირებული რეკომენდაციები ჰიპერტენზიის ნაციონალური ორგანიზაციებისათვის</vt:lpstr>
      <vt:lpstr>სისხლის ჯანსაღი წნევის მხარდამჭერი ასოციაციები</vt:lpstr>
      <vt:lpstr>განახლებული სამედიცინო სერვისების მიწოდება</vt:lpstr>
      <vt:lpstr>სამედიცინო მომსახურების სისტემების ძირითადი ასპექტები, რომელსაც  ჰიპერტენზიის ნაციონალური ორგანიზაციები უჭერენ მხარს</vt:lpstr>
      <vt:lpstr>ჯანდაცვის ახლებური სერვისების მიწოდება</vt:lpstr>
      <vt:lpstr>გაუმჯობესებული გადაწყვეტილების მხარდაჭერა მკურნალობის ოპტიმიზაციისათვის</vt:lpstr>
      <vt:lpstr>ანტიჰიპერტენზიული ნაციონალური ორგანიზაციების რეკომენდაციებიდან გამომდინარე, ძირითადი განხორციელებული ქმედებები უნდა იყოს პირველადი ჯანდაცვის პროფესიონალების აღჭურვა, რათა შესაძლებელი იყოს ჰიპერტენზიის პრევენცია და კონტროლი</vt:lpstr>
      <vt:lpstr>3. ჰიპერტენზიის მქონე ადამიანები </vt:lpstr>
      <vt:lpstr>ჰიპერტენზიასთან ბრძოლის ნებისმიერი სტრატეგიის მნიშვნელოვანი კომპონენტია გარანტია, რომ საზოგადოებას გააჩნია ჰიპერტენზიის პრევენციისა და კონტროლის რეკომენდაციების შესრულებისა და შენარჩუნებისთვის საჭირო ცოდნა და უნარები</vt:lpstr>
      <vt:lpstr>ჰიპერტენზიის პრევენციისა და კონტროლის თვით-მართვის ძირითადი ეფექტური უნარები</vt:lpstr>
      <vt:lpstr> ჰიპერტენზიის პრევენციისა და კონტროლის თვით-მართვის ძირითადი ეფექტური უნარები</vt:lpstr>
      <vt:lpstr>დაინტერესებული მხარეების პარტნიორობა</vt:lpstr>
      <vt:lpstr>საინფორმაციო სისტემები</vt:lpstr>
      <vt:lpstr>საინფორმაციო სისტემები</vt:lpstr>
      <vt:lpstr>დისკუსია</vt:lpstr>
      <vt:lpstr>დისკუსიის გაგრძელება</vt:lpstr>
      <vt:lpstr>დასკვნა</vt:lpstr>
      <vt:lpstr>ლიტერატურა</vt:lpstr>
      <vt:lpstr>ლიტერატურა</vt:lpstr>
      <vt:lpstr>ლიტერატურა</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ჰიპერტენზიის პრევენცია და კონტროლი</dc:title>
  <dc:creator>user</dc:creator>
  <cp:lastModifiedBy>User</cp:lastModifiedBy>
  <cp:revision>95</cp:revision>
  <dcterms:created xsi:type="dcterms:W3CDTF">2006-08-16T00:00:00Z</dcterms:created>
  <dcterms:modified xsi:type="dcterms:W3CDTF">2015-06-02T10:37:54Z</dcterms:modified>
</cp:coreProperties>
</file>