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503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9" r:id="rId3"/>
    <p:sldId id="313" r:id="rId4"/>
    <p:sldId id="310" r:id="rId5"/>
    <p:sldId id="312" r:id="rId6"/>
    <p:sldId id="314" r:id="rId7"/>
    <p:sldId id="287" r:id="rId8"/>
    <p:sldId id="259" r:id="rId9"/>
    <p:sldId id="260" r:id="rId10"/>
    <p:sldId id="262" r:id="rId11"/>
    <p:sldId id="276" r:id="rId12"/>
    <p:sldId id="277" r:id="rId13"/>
    <p:sldId id="269" r:id="rId14"/>
    <p:sldId id="264" r:id="rId15"/>
    <p:sldId id="315" r:id="rId16"/>
    <p:sldId id="280" r:id="rId17"/>
    <p:sldId id="266" r:id="rId18"/>
    <p:sldId id="272" r:id="rId19"/>
    <p:sldId id="279" r:id="rId20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1F4065-7C75-4411-9BF4-324BA675BA63}">
  <a:tblStyle styleId="{521F4065-7C75-4411-9BF4-324BA675BA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651" autoAdjust="0"/>
  </p:normalViewPr>
  <p:slideViewPr>
    <p:cSldViewPr>
      <p:cViewPr varScale="1">
        <p:scale>
          <a:sx n="133" d="100"/>
          <a:sy n="133" d="100"/>
        </p:scale>
        <p:origin x="60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ead%20survey\new-new-new\lead_N_N%202019.04.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ead%20survey\new-new-new\lead_N_N%202019.04.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ead%20survey\new-new-new\lead_N_N%202019.04.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ead%20survey\new-new-new\lead_N_N%202019.04.1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lead%20survey\new-new-new\lead_N_N%202019.04.1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2458153019749"/>
          <c:y val="3.2732575094779823E-2"/>
          <c:w val="0.57536499136464825"/>
          <c:h val="0.787662427779441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4B-447C-895F-98EDC592314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4B-447C-895F-98EDC5923144}"/>
              </c:ext>
            </c:extLst>
          </c:dPt>
          <c:dPt>
            <c:idx val="2"/>
            <c:bubble3D val="0"/>
            <c:spPr>
              <a:solidFill>
                <a:schemeClr val="accent5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4B-447C-895F-98EDC592314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B539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Sheet10!$A$1:$A$3</c:f>
              <c:strCache>
                <c:ptCount val="3"/>
                <c:pt idx="0">
                  <c:v>&lt;5 მკგ/დლ</c:v>
                </c:pt>
                <c:pt idx="1">
                  <c:v>5-9.9 მკგ/დლ</c:v>
                </c:pt>
                <c:pt idx="2">
                  <c:v>≥10 მკგ/დლ</c:v>
                </c:pt>
              </c:strCache>
            </c:strRef>
          </c:cat>
          <c:val>
            <c:numRef>
              <c:f>Sheet10!$B$1:$B$3</c:f>
              <c:numCache>
                <c:formatCode>0%</c:formatCode>
                <c:ptCount val="3"/>
                <c:pt idx="0">
                  <c:v>0.59</c:v>
                </c:pt>
                <c:pt idx="1">
                  <c:v>0.25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4B-447C-895F-98EDC592314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744861743578858E-2"/>
          <c:y val="0.83287662971987109"/>
          <c:w val="0.85505057300251264"/>
          <c:h val="0.11526695455402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B539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5596846465803E-2"/>
          <c:y val="5.7409709100101881E-2"/>
          <c:w val="0.8870251865098282"/>
          <c:h val="0.43715307750595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Sheet6!$T$2</c:f>
              <c:strCache>
                <c:ptCount val="1"/>
                <c:pt idx="0">
                  <c:v>≥5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Sheet6!$S$3:$S$13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თბილისი</c:v>
                </c:pt>
                <c:pt idx="3">
                  <c:v>იმერეთი</c:v>
                </c:pt>
                <c:pt idx="4">
                  <c:v>კახეთი</c:v>
                </c:pt>
                <c:pt idx="5">
                  <c:v>მცხეთა - მთიანეთი</c:v>
                </c:pt>
                <c:pt idx="6">
                  <c:v>სამეგრელო, ზემო სვანეთი</c:v>
                </c:pt>
                <c:pt idx="7">
                  <c:v>სამცხე - ჯავახეთი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საქართველო</c:v>
                </c:pt>
              </c:strCache>
            </c:strRef>
          </c:cat>
          <c:val>
            <c:numRef>
              <c:f>Sheet6!$T$3:$T$13</c:f>
              <c:numCache>
                <c:formatCode>General</c:formatCode>
                <c:ptCount val="11"/>
                <c:pt idx="0">
                  <c:v>85</c:v>
                </c:pt>
                <c:pt idx="1">
                  <c:v>73</c:v>
                </c:pt>
                <c:pt idx="2">
                  <c:v>30</c:v>
                </c:pt>
                <c:pt idx="3">
                  <c:v>61</c:v>
                </c:pt>
                <c:pt idx="4">
                  <c:v>25</c:v>
                </c:pt>
                <c:pt idx="5">
                  <c:v>20</c:v>
                </c:pt>
                <c:pt idx="6">
                  <c:v>71</c:v>
                </c:pt>
                <c:pt idx="7">
                  <c:v>32</c:v>
                </c:pt>
                <c:pt idx="8">
                  <c:v>18</c:v>
                </c:pt>
                <c:pt idx="9">
                  <c:v>21</c:v>
                </c:pt>
                <c:pt idx="10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F5-4E3E-B872-A654D85FB7E6}"/>
            </c:ext>
          </c:extLst>
        </c:ser>
        <c:ser>
          <c:idx val="1"/>
          <c:order val="1"/>
          <c:tx>
            <c:strRef>
              <c:f>Sheet6!$U$2</c:f>
              <c:strCache>
                <c:ptCount val="1"/>
                <c:pt idx="0">
                  <c:v>≥10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Sheet6!$S$3:$S$13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თბილისი</c:v>
                </c:pt>
                <c:pt idx="3">
                  <c:v>იმერეთი</c:v>
                </c:pt>
                <c:pt idx="4">
                  <c:v>კახეთი</c:v>
                </c:pt>
                <c:pt idx="5">
                  <c:v>მცხეთა - მთიანეთი</c:v>
                </c:pt>
                <c:pt idx="6">
                  <c:v>სამეგრელო, ზემო სვანეთი</c:v>
                </c:pt>
                <c:pt idx="7">
                  <c:v>სამცხე - ჯავახეთი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საქართველო</c:v>
                </c:pt>
              </c:strCache>
            </c:strRef>
          </c:cat>
          <c:val>
            <c:numRef>
              <c:f>Sheet6!$U$3:$U$13</c:f>
              <c:numCache>
                <c:formatCode>General</c:formatCode>
                <c:ptCount val="11"/>
                <c:pt idx="0">
                  <c:v>50</c:v>
                </c:pt>
                <c:pt idx="1">
                  <c:v>44</c:v>
                </c:pt>
                <c:pt idx="2">
                  <c:v>7</c:v>
                </c:pt>
                <c:pt idx="3">
                  <c:v>23</c:v>
                </c:pt>
                <c:pt idx="4">
                  <c:v>4</c:v>
                </c:pt>
                <c:pt idx="5">
                  <c:v>6</c:v>
                </c:pt>
                <c:pt idx="6">
                  <c:v>29</c:v>
                </c:pt>
                <c:pt idx="7">
                  <c:v>12</c:v>
                </c:pt>
                <c:pt idx="8">
                  <c:v>6</c:v>
                </c:pt>
                <c:pt idx="9">
                  <c:v>4</c:v>
                </c:pt>
                <c:pt idx="1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F5-4E3E-B872-A654D85FB7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-5"/>
        <c:axId val="181886160"/>
        <c:axId val="181884528"/>
      </c:barChart>
      <c:catAx>
        <c:axId val="18188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4528"/>
        <c:crosses val="autoZero"/>
        <c:auto val="1"/>
        <c:lblAlgn val="ctr"/>
        <c:lblOffset val="100"/>
        <c:noMultiLvlLbl val="0"/>
      </c:catAx>
      <c:valAx>
        <c:axId val="18188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6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Sheet4!$L$2</c:f>
              <c:strCache>
                <c:ptCount val="1"/>
                <c:pt idx="0">
                  <c:v>ქალაქად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Sheet4!$K$3:$K$13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თბილისი</c:v>
                </c:pt>
                <c:pt idx="3">
                  <c:v>იმერეთი</c:v>
                </c:pt>
                <c:pt idx="4">
                  <c:v>კახეთი</c:v>
                </c:pt>
                <c:pt idx="5">
                  <c:v>მცხეთა - მთიანეთი</c:v>
                </c:pt>
                <c:pt idx="6">
                  <c:v>სამეგრელო, ზემო სვანეთი</c:v>
                </c:pt>
                <c:pt idx="7">
                  <c:v>სამცხე - ჯავახეთი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საქართველო</c:v>
                </c:pt>
              </c:strCache>
            </c:strRef>
          </c:cat>
          <c:val>
            <c:numRef>
              <c:f>Sheet4!$L$3:$L$13</c:f>
              <c:numCache>
                <c:formatCode>0</c:formatCode>
                <c:ptCount val="11"/>
                <c:pt idx="0">
                  <c:v>76.923122057423143</c:v>
                </c:pt>
                <c:pt idx="1">
                  <c:v>61.86504809838425</c:v>
                </c:pt>
                <c:pt idx="2">
                  <c:v>30.267491434434319</c:v>
                </c:pt>
                <c:pt idx="3">
                  <c:v>57.445171155074952</c:v>
                </c:pt>
                <c:pt idx="4">
                  <c:v>21.690347017906937</c:v>
                </c:pt>
                <c:pt idx="5">
                  <c:v>30.13479771505127</c:v>
                </c:pt>
                <c:pt idx="6">
                  <c:v>71.127606039984343</c:v>
                </c:pt>
                <c:pt idx="7">
                  <c:v>33.257361467733602</c:v>
                </c:pt>
                <c:pt idx="8">
                  <c:v>16.040753773390687</c:v>
                </c:pt>
                <c:pt idx="9">
                  <c:v>27.192801058054915</c:v>
                </c:pt>
                <c:pt idx="10">
                  <c:v>39.169657811538862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7B-4799-A265-63CE267469AE}"/>
            </c:ext>
          </c:extLst>
        </c:ser>
        <c:ser>
          <c:idx val="1"/>
          <c:order val="1"/>
          <c:tx>
            <c:strRef>
              <c:f>Sheet4!$M$2</c:f>
              <c:strCache>
                <c:ptCount val="1"/>
                <c:pt idx="0">
                  <c:v>სოფლად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417293049975935E-2"/>
                  <c:y val="-3.4741134013351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8615838378345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0083484038532456E-3"/>
                  <c:y val="-6.60114681931602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0166968077064913E-3"/>
                  <c:y val="-4.9508601144870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Sheet4!$K$3:$K$13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თბილისი</c:v>
                </c:pt>
                <c:pt idx="3">
                  <c:v>იმერეთი</c:v>
                </c:pt>
                <c:pt idx="4">
                  <c:v>კახეთი</c:v>
                </c:pt>
                <c:pt idx="5">
                  <c:v>მცხეთა - მთიანეთი</c:v>
                </c:pt>
                <c:pt idx="6">
                  <c:v>სამეგრელო, ზემო სვანეთი</c:v>
                </c:pt>
                <c:pt idx="7">
                  <c:v>სამცხე - ჯავახეთი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საქართველო</c:v>
                </c:pt>
              </c:strCache>
            </c:strRef>
          </c:cat>
          <c:val>
            <c:numRef>
              <c:f>Sheet4!$M$3:$M$13</c:f>
              <c:numCache>
                <c:formatCode>0</c:formatCode>
                <c:ptCount val="11"/>
                <c:pt idx="0">
                  <c:v>95.686292323916589</c:v>
                </c:pt>
                <c:pt idx="1">
                  <c:v>76.478437370997526</c:v>
                </c:pt>
                <c:pt idx="2">
                  <c:v>36.292375872370236</c:v>
                </c:pt>
                <c:pt idx="3">
                  <c:v>65.616321577390806</c:v>
                </c:pt>
                <c:pt idx="4">
                  <c:v>26.005432273624866</c:v>
                </c:pt>
                <c:pt idx="5">
                  <c:v>17.596325212733461</c:v>
                </c:pt>
                <c:pt idx="6">
                  <c:v>71.218288178700064</c:v>
                </c:pt>
                <c:pt idx="7">
                  <c:v>30.864442807328572</c:v>
                </c:pt>
                <c:pt idx="8">
                  <c:v>18.906281191284481</c:v>
                </c:pt>
                <c:pt idx="9">
                  <c:v>16.915232321639582</c:v>
                </c:pt>
                <c:pt idx="10">
                  <c:v>44.254807044502819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7B-4799-A265-63CE267469AE}"/>
            </c:ext>
          </c:extLst>
        </c:ser>
        <c:ser>
          <c:idx val="2"/>
          <c:order val="2"/>
          <c:tx>
            <c:strRef>
              <c:f>Sheet4!$N$2</c:f>
              <c:strCache>
                <c:ptCount val="1"/>
                <c:pt idx="0">
                  <c:v>სულ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Sheet4!$K$3:$K$13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თბილისი</c:v>
                </c:pt>
                <c:pt idx="3">
                  <c:v>იმერეთი</c:v>
                </c:pt>
                <c:pt idx="4">
                  <c:v>კახეთი</c:v>
                </c:pt>
                <c:pt idx="5">
                  <c:v>მცხეთა - მთიანეთი</c:v>
                </c:pt>
                <c:pt idx="6">
                  <c:v>სამეგრელო, ზემო სვანეთი</c:v>
                </c:pt>
                <c:pt idx="7">
                  <c:v>სამცხე - ჯავახეთი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საქართველო</c:v>
                </c:pt>
              </c:strCache>
            </c:strRef>
          </c:cat>
          <c:val>
            <c:numRef>
              <c:f>Sheet4!$N$3:$N$13</c:f>
              <c:numCache>
                <c:formatCode>0</c:formatCode>
                <c:ptCount val="11"/>
                <c:pt idx="0">
                  <c:v>85.419271904628886</c:v>
                </c:pt>
                <c:pt idx="1">
                  <c:v>73.236229328183967</c:v>
                </c:pt>
                <c:pt idx="2">
                  <c:v>30.479264037644995</c:v>
                </c:pt>
                <c:pt idx="3">
                  <c:v>60.761887591399237</c:v>
                </c:pt>
                <c:pt idx="4">
                  <c:v>25.045094785400455</c:v>
                </c:pt>
                <c:pt idx="5">
                  <c:v>20.030275238745247</c:v>
                </c:pt>
                <c:pt idx="6">
                  <c:v>71.172492430029223</c:v>
                </c:pt>
                <c:pt idx="7">
                  <c:v>31.552368997562478</c:v>
                </c:pt>
                <c:pt idx="8">
                  <c:v>17.888232119582895</c:v>
                </c:pt>
                <c:pt idx="9">
                  <c:v>21.400177206164884</c:v>
                </c:pt>
                <c:pt idx="10">
                  <c:v>41.098984442759672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7B-4799-A265-63CE267469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9"/>
        <c:axId val="181879632"/>
        <c:axId val="181880176"/>
      </c:barChart>
      <c:catAx>
        <c:axId val="18187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0176"/>
        <c:crosses val="autoZero"/>
        <c:auto val="1"/>
        <c:lblAlgn val="ctr"/>
        <c:lblOffset val="100"/>
        <c:noMultiLvlLbl val="0"/>
      </c:catAx>
      <c:valAx>
        <c:axId val="181880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796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Sheet3!$N$3</c:f>
              <c:strCache>
                <c:ptCount val="1"/>
                <c:pt idx="0">
                  <c:v>სულ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B539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Sheet3!$M$4:$M$14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თბილისი</c:v>
                </c:pt>
                <c:pt idx="3">
                  <c:v>იმერეთი</c:v>
                </c:pt>
                <c:pt idx="4">
                  <c:v>კახეთი</c:v>
                </c:pt>
                <c:pt idx="5">
                  <c:v>მცხეთა - მთიანეთი</c:v>
                </c:pt>
                <c:pt idx="6">
                  <c:v>სამეგრელო, ზემო სვანეთი</c:v>
                </c:pt>
                <c:pt idx="7">
                  <c:v>სამცხე - ჯავახეთი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საქართველო</c:v>
                </c:pt>
              </c:strCache>
            </c:strRef>
          </c:cat>
          <c:val>
            <c:numRef>
              <c:f>Sheet3!$N$4:$N$14</c:f>
              <c:numCache>
                <c:formatCode>0.0</c:formatCode>
                <c:ptCount val="11"/>
                <c:pt idx="0">
                  <c:v>9.9028449525240596</c:v>
                </c:pt>
                <c:pt idx="1">
                  <c:v>9.3584593223502885</c:v>
                </c:pt>
                <c:pt idx="2">
                  <c:v>3.2168118967816093</c:v>
                </c:pt>
                <c:pt idx="3">
                  <c:v>5.6996042850046704</c:v>
                </c:pt>
                <c:pt idx="4">
                  <c:v>3.1207964636156187</c:v>
                </c:pt>
                <c:pt idx="5">
                  <c:v>3.3408387556123125</c:v>
                </c:pt>
                <c:pt idx="6">
                  <c:v>6.9911012790271156</c:v>
                </c:pt>
                <c:pt idx="7">
                  <c:v>3.8232142516723355</c:v>
                </c:pt>
                <c:pt idx="8">
                  <c:v>3.2074397785150266</c:v>
                </c:pt>
                <c:pt idx="9">
                  <c:v>3.0290845406795337</c:v>
                </c:pt>
                <c:pt idx="10">
                  <c:v>4.1728644436322675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40-4AEA-B0FF-EE904AC2A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5"/>
        <c:axId val="181882896"/>
        <c:axId val="181887792"/>
      </c:barChart>
      <c:catAx>
        <c:axId val="18188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B539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7792"/>
        <c:crosses val="autoZero"/>
        <c:auto val="1"/>
        <c:lblAlgn val="ctr"/>
        <c:lblOffset val="100"/>
        <c:noMultiLvlLbl val="0"/>
      </c:catAx>
      <c:valAx>
        <c:axId val="18188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B539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289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Sheet2!$F$2</c:f>
              <c:strCache>
                <c:ptCount val="1"/>
                <c:pt idx="0">
                  <c:v>სულ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B539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Sheet2!$E$3:$E$13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თბილისი</c:v>
                </c:pt>
                <c:pt idx="3">
                  <c:v>იმერეთი</c:v>
                </c:pt>
                <c:pt idx="4">
                  <c:v>კახეთი</c:v>
                </c:pt>
                <c:pt idx="5">
                  <c:v>მცხეთა - მთიანეთი</c:v>
                </c:pt>
                <c:pt idx="6">
                  <c:v>სამეგრელო, ზემო სვანეთი</c:v>
                </c:pt>
                <c:pt idx="7">
                  <c:v>სამცხე - ჯავახეთი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საქართველო</c:v>
                </c:pt>
              </c:strCache>
            </c:strRef>
          </c:cat>
          <c:val>
            <c:numRef>
              <c:f>Sheet2!$F$3:$F$13</c:f>
              <c:numCache>
                <c:formatCode>0.0</c:formatCode>
                <c:ptCount val="11"/>
                <c:pt idx="0">
                  <c:v>12.7972677315943</c:v>
                </c:pt>
                <c:pt idx="1">
                  <c:v>10.513324160019389</c:v>
                </c:pt>
                <c:pt idx="2">
                  <c:v>4.4937804419614604</c:v>
                </c:pt>
                <c:pt idx="3">
                  <c:v>8.4010703804036559</c:v>
                </c:pt>
                <c:pt idx="4">
                  <c:v>3.8860446990688624</c:v>
                </c:pt>
                <c:pt idx="5">
                  <c:v>4.3138766253578567</c:v>
                </c:pt>
                <c:pt idx="6">
                  <c:v>8.4231899597004265</c:v>
                </c:pt>
                <c:pt idx="7">
                  <c:v>5.2191486515929482</c:v>
                </c:pt>
                <c:pt idx="8">
                  <c:v>4.1860814832880475</c:v>
                </c:pt>
                <c:pt idx="9">
                  <c:v>4.0102479818787362</c:v>
                </c:pt>
                <c:pt idx="10">
                  <c:v>6.1898937996830679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BF-48BC-ABEB-09BB1DABB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-9"/>
        <c:axId val="181885072"/>
        <c:axId val="181888336"/>
      </c:barChart>
      <c:catAx>
        <c:axId val="18188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B539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8336"/>
        <c:crosses val="autoZero"/>
        <c:auto val="1"/>
        <c:lblAlgn val="ctr"/>
        <c:lblOffset val="100"/>
        <c:noMultiLvlLbl val="0"/>
      </c:catAx>
      <c:valAx>
        <c:axId val="18188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B539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850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88136-59ED-428E-ADA1-AC9057397488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ka-GE"/>
        </a:p>
      </dgm:t>
    </dgm:pt>
    <dgm:pt modelId="{40DAE163-87B2-4B55-B0BC-74687082DD84}">
      <dgm:prSet phldrT="[Text]"/>
      <dgm:spPr>
        <a:solidFill>
          <a:srgbClr val="00B0F0"/>
        </a:solidFill>
      </dgm:spPr>
      <dgm:t>
        <a:bodyPr/>
        <a:lstStyle/>
        <a:p>
          <a:r>
            <a:rPr lang="ka-GE" b="1" dirty="0">
              <a:solidFill>
                <a:schemeClr val="tx1"/>
              </a:solidFill>
            </a:rPr>
            <a:t>შინამეურნეობის კითხვარი</a:t>
          </a:r>
          <a:endParaRPr lang="ka-GE" dirty="0">
            <a:solidFill>
              <a:schemeClr val="tx1"/>
            </a:solidFill>
          </a:endParaRPr>
        </a:p>
      </dgm:t>
    </dgm:pt>
    <dgm:pt modelId="{AF202FCE-489D-470E-8D74-77BC19A2D5E9}" type="parTrans" cxnId="{AA84EE68-8078-4E5E-8205-7F0D7C4753D7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8C8A1A60-8D76-49BC-89F1-ACB74FDD0080}" type="sibTrans" cxnId="{AA84EE68-8078-4E5E-8205-7F0D7C4753D7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846D40EB-B334-45AB-A503-396DBE45AD8F}">
      <dgm:prSet phldrT="[Text]"/>
      <dgm:spPr/>
      <dgm:t>
        <a:bodyPr/>
        <a:lstStyle/>
        <a:p>
          <a:r>
            <a:rPr lang="ka-GE" b="1" dirty="0">
              <a:solidFill>
                <a:schemeClr val="tx1"/>
              </a:solidFill>
              <a:latin typeface="Sylfaen" pitchFamily="18" charset="0"/>
            </a:rPr>
            <a:t>პერსონალური კითხვარი 15-49 წლის ქალებისთვის</a:t>
          </a:r>
          <a:endParaRPr lang="ka-GE" dirty="0">
            <a:solidFill>
              <a:schemeClr val="tx1"/>
            </a:solidFill>
          </a:endParaRPr>
        </a:p>
      </dgm:t>
    </dgm:pt>
    <dgm:pt modelId="{677A825D-22CB-452D-AAC7-8102267A2323}" type="parTrans" cxnId="{1776D9A0-91B6-4D0D-A12E-C818C62E02AA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5450409C-941E-4A50-9CB5-924500E1BB70}" type="sibTrans" cxnId="{1776D9A0-91B6-4D0D-A12E-C818C62E02AA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10B3C2DB-BC42-4D78-B2A1-69EAFEECD8D8}">
      <dgm:prSet phldrT="[Text]"/>
      <dgm:spPr/>
      <dgm:t>
        <a:bodyPr/>
        <a:lstStyle/>
        <a:p>
          <a:r>
            <a:rPr lang="ka-GE" b="1" dirty="0">
              <a:solidFill>
                <a:schemeClr val="tx1"/>
              </a:solidFill>
              <a:latin typeface="Sylfaen" pitchFamily="18" charset="0"/>
            </a:rPr>
            <a:t>5-17 წლის ასაკის ბავშვების კითხვარი</a:t>
          </a:r>
          <a:endParaRPr lang="ka-GE" dirty="0">
            <a:solidFill>
              <a:schemeClr val="tx1"/>
            </a:solidFill>
          </a:endParaRPr>
        </a:p>
      </dgm:t>
    </dgm:pt>
    <dgm:pt modelId="{301A8345-0AF2-4E02-B73E-7EBDFAFF492C}" type="parTrans" cxnId="{47684CE8-F7AA-4B58-BB7C-355CFBAEDD2E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F5E6161D-609C-48DF-A009-363811CCBB7B}" type="sibTrans" cxnId="{47684CE8-F7AA-4B58-BB7C-355CFBAEDD2E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7A6BA107-B574-4402-94FD-AE255239D11A}">
      <dgm:prSet phldrT="[Text]"/>
      <dgm:spPr/>
      <dgm:t>
        <a:bodyPr/>
        <a:lstStyle/>
        <a:p>
          <a:r>
            <a:rPr lang="ka-GE" b="1" dirty="0">
              <a:solidFill>
                <a:schemeClr val="tx1"/>
              </a:solidFill>
              <a:latin typeface="Sylfaen" pitchFamily="18" charset="0"/>
            </a:rPr>
            <a:t>5 წლამდე ასაკის ბავშვების კითხვარი</a:t>
          </a:r>
          <a:endParaRPr lang="ka-GE" dirty="0">
            <a:solidFill>
              <a:schemeClr val="tx1"/>
            </a:solidFill>
          </a:endParaRPr>
        </a:p>
      </dgm:t>
    </dgm:pt>
    <dgm:pt modelId="{2E7B2150-B858-43C6-B9C2-EA63FA28E628}" type="parTrans" cxnId="{82B18A20-A74D-4F4A-998A-132E57D72630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A4412FE7-07D5-4963-806A-CFF1C5DA00AE}" type="sibTrans" cxnId="{82B18A20-A74D-4F4A-998A-132E57D72630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9AAAE61F-EC6C-4537-82BC-346BE802DF04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a-GE" b="1" dirty="0">
              <a:solidFill>
                <a:schemeClr val="tx1"/>
              </a:solidFill>
            </a:rPr>
            <a:t>2-7 წლის ასაკის ბავშვებში ტყვიის  ტესტირების კითხვარი</a:t>
          </a:r>
          <a:endParaRPr lang="ka-GE" dirty="0">
            <a:solidFill>
              <a:schemeClr val="tx1"/>
            </a:solidFill>
          </a:endParaRPr>
        </a:p>
      </dgm:t>
    </dgm:pt>
    <dgm:pt modelId="{D3EE2A12-9DAF-45F2-BD13-7BD3EDD41C14}" type="parTrans" cxnId="{007749A5-E6DF-4659-90C8-BE1C6535E954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A3C7B026-9E40-47CA-92E5-AD781E51A6CB}" type="sibTrans" cxnId="{007749A5-E6DF-4659-90C8-BE1C6535E954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EA9B3C83-B41E-4E1B-8B35-0E1333466CED}">
      <dgm:prSet phldrT="[Text]"/>
      <dgm:spPr/>
      <dgm:t>
        <a:bodyPr/>
        <a:lstStyle/>
        <a:p>
          <a:r>
            <a:rPr lang="ka-GE" b="1" dirty="0">
              <a:solidFill>
                <a:schemeClr val="tx1"/>
              </a:solidFill>
              <a:latin typeface="Sylfaen" pitchFamily="18" charset="0"/>
            </a:rPr>
            <a:t>პერსონალური კითხვარი 15-49 წლის კაცებისთვის</a:t>
          </a:r>
          <a:endParaRPr lang="ka-GE" dirty="0">
            <a:solidFill>
              <a:schemeClr val="tx1"/>
            </a:solidFill>
          </a:endParaRPr>
        </a:p>
      </dgm:t>
    </dgm:pt>
    <dgm:pt modelId="{26DC3F29-755A-496B-AA5E-4CA71D414DAC}" type="parTrans" cxnId="{8FC81A0E-D0A8-48EA-B1DA-6D37A068E3B1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0A7A6346-EF5D-4502-97D1-C0DB3FBBD8B4}" type="sibTrans" cxnId="{8FC81A0E-D0A8-48EA-B1DA-6D37A068E3B1}">
      <dgm:prSet/>
      <dgm:spPr/>
      <dgm:t>
        <a:bodyPr/>
        <a:lstStyle/>
        <a:p>
          <a:endParaRPr lang="ka-GE">
            <a:solidFill>
              <a:schemeClr val="tx1"/>
            </a:solidFill>
          </a:endParaRPr>
        </a:p>
      </dgm:t>
    </dgm:pt>
    <dgm:pt modelId="{D94D388F-9985-4BC0-944D-735BF0FE4452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ka-GE" b="1" dirty="0">
              <a:solidFill>
                <a:schemeClr val="tx1"/>
              </a:solidFill>
            </a:rPr>
            <a:t>წყლის ხარისხის შეფასების კითხვარი</a:t>
          </a:r>
          <a:endParaRPr lang="ka-GE" dirty="0">
            <a:solidFill>
              <a:schemeClr val="tx1"/>
            </a:solidFill>
          </a:endParaRPr>
        </a:p>
      </dgm:t>
    </dgm:pt>
    <dgm:pt modelId="{92F7B6C6-8FAD-435E-9B8F-8FB687A8506D}" type="parTrans" cxnId="{D739184F-9F9F-4579-8D21-09DBA987F7A1}">
      <dgm:prSet/>
      <dgm:spPr/>
      <dgm:t>
        <a:bodyPr/>
        <a:lstStyle/>
        <a:p>
          <a:endParaRPr lang="en-US"/>
        </a:p>
      </dgm:t>
    </dgm:pt>
    <dgm:pt modelId="{18FD7507-46DF-4ED3-BE05-704CCC1E8CBC}" type="sibTrans" cxnId="{D739184F-9F9F-4579-8D21-09DBA987F7A1}">
      <dgm:prSet/>
      <dgm:spPr/>
      <dgm:t>
        <a:bodyPr/>
        <a:lstStyle/>
        <a:p>
          <a:endParaRPr lang="en-US"/>
        </a:p>
      </dgm:t>
    </dgm:pt>
    <dgm:pt modelId="{E1D921E5-FDD4-40A0-92B7-0A13660665E5}" type="pres">
      <dgm:prSet presAssocID="{6C288136-59ED-428E-ADA1-AC90573974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82730F-D969-47BE-9A97-B6ABD1487DAD}" type="pres">
      <dgm:prSet presAssocID="{6C288136-59ED-428E-ADA1-AC9057397488}" presName="Name1" presStyleCnt="0"/>
      <dgm:spPr/>
    </dgm:pt>
    <dgm:pt modelId="{279A71A9-FE7C-4114-B034-E5F67933D0EC}" type="pres">
      <dgm:prSet presAssocID="{6C288136-59ED-428E-ADA1-AC9057397488}" presName="cycle" presStyleCnt="0"/>
      <dgm:spPr/>
    </dgm:pt>
    <dgm:pt modelId="{2B1FC59B-D400-4319-9206-0FD5C6B601E6}" type="pres">
      <dgm:prSet presAssocID="{6C288136-59ED-428E-ADA1-AC9057397488}" presName="srcNode" presStyleLbl="node1" presStyleIdx="0" presStyleCnt="7"/>
      <dgm:spPr/>
    </dgm:pt>
    <dgm:pt modelId="{FB725A11-A588-4CA3-B38D-6E95A559EB57}" type="pres">
      <dgm:prSet presAssocID="{6C288136-59ED-428E-ADA1-AC9057397488}" presName="conn" presStyleLbl="parChTrans1D2" presStyleIdx="0" presStyleCnt="1"/>
      <dgm:spPr/>
      <dgm:t>
        <a:bodyPr/>
        <a:lstStyle/>
        <a:p>
          <a:endParaRPr lang="en-US"/>
        </a:p>
      </dgm:t>
    </dgm:pt>
    <dgm:pt modelId="{E7DFDF30-70FD-4A99-9352-D29EA13216F0}" type="pres">
      <dgm:prSet presAssocID="{6C288136-59ED-428E-ADA1-AC9057397488}" presName="extraNode" presStyleLbl="node1" presStyleIdx="0" presStyleCnt="7"/>
      <dgm:spPr/>
    </dgm:pt>
    <dgm:pt modelId="{1C3C8FBF-B558-4D17-960B-6FBA51BDF068}" type="pres">
      <dgm:prSet presAssocID="{6C288136-59ED-428E-ADA1-AC9057397488}" presName="dstNode" presStyleLbl="node1" presStyleIdx="0" presStyleCnt="7"/>
      <dgm:spPr/>
    </dgm:pt>
    <dgm:pt modelId="{FD7AAFA4-9730-495C-B45A-D3F8EA574441}" type="pres">
      <dgm:prSet presAssocID="{40DAE163-87B2-4B55-B0BC-74687082DD84}" presName="text_1" presStyleLbl="node1" presStyleIdx="0" presStyleCnt="7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E6C6E-6973-428E-A623-2EE278F759EF}" type="pres">
      <dgm:prSet presAssocID="{40DAE163-87B2-4B55-B0BC-74687082DD84}" presName="accent_1" presStyleCnt="0"/>
      <dgm:spPr/>
    </dgm:pt>
    <dgm:pt modelId="{F62D9755-4FA7-44B3-B6F6-66DF882F06F5}" type="pres">
      <dgm:prSet presAssocID="{40DAE163-87B2-4B55-B0BC-74687082DD84}" presName="accentRepeatNode" presStyleLbl="solidFgAcc1" presStyleIdx="0" presStyleCnt="7"/>
      <dgm:spPr/>
    </dgm:pt>
    <dgm:pt modelId="{CB9D22F4-AF76-41DB-86B5-6FB7B0F03844}" type="pres">
      <dgm:prSet presAssocID="{846D40EB-B334-45AB-A503-396DBE45AD8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0F796-946D-47CD-A3CA-A4F091E445DD}" type="pres">
      <dgm:prSet presAssocID="{846D40EB-B334-45AB-A503-396DBE45AD8F}" presName="accent_2" presStyleCnt="0"/>
      <dgm:spPr/>
    </dgm:pt>
    <dgm:pt modelId="{21C92B0E-929D-4643-984E-CF524C9323B9}" type="pres">
      <dgm:prSet presAssocID="{846D40EB-B334-45AB-A503-396DBE45AD8F}" presName="accentRepeatNode" presStyleLbl="solidFgAcc1" presStyleIdx="1" presStyleCnt="7"/>
      <dgm:spPr/>
    </dgm:pt>
    <dgm:pt modelId="{8587629F-D026-426C-A720-FEF260754A7B}" type="pres">
      <dgm:prSet presAssocID="{EA9B3C83-B41E-4E1B-8B35-0E1333466CE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5C6B-2792-445B-A25E-7D3043591FBD}" type="pres">
      <dgm:prSet presAssocID="{EA9B3C83-B41E-4E1B-8B35-0E1333466CED}" presName="accent_3" presStyleCnt="0"/>
      <dgm:spPr/>
    </dgm:pt>
    <dgm:pt modelId="{3C2FE0FD-D9A4-4BDA-86FE-0667A1C90751}" type="pres">
      <dgm:prSet presAssocID="{EA9B3C83-B41E-4E1B-8B35-0E1333466CED}" presName="accentRepeatNode" presStyleLbl="solidFgAcc1" presStyleIdx="2" presStyleCnt="7"/>
      <dgm:spPr/>
    </dgm:pt>
    <dgm:pt modelId="{2EB4AA89-BDC8-4B69-83E0-D41DEB29E4E3}" type="pres">
      <dgm:prSet presAssocID="{10B3C2DB-BC42-4D78-B2A1-69EAFEECD8D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2D67A-87B4-4A9F-A06E-E56C56EABF4A}" type="pres">
      <dgm:prSet presAssocID="{10B3C2DB-BC42-4D78-B2A1-69EAFEECD8D8}" presName="accent_4" presStyleCnt="0"/>
      <dgm:spPr/>
    </dgm:pt>
    <dgm:pt modelId="{D5E982F8-4559-401C-BC94-A40DCA7E9543}" type="pres">
      <dgm:prSet presAssocID="{10B3C2DB-BC42-4D78-B2A1-69EAFEECD8D8}" presName="accentRepeatNode" presStyleLbl="solidFgAcc1" presStyleIdx="3" presStyleCnt="7"/>
      <dgm:spPr/>
    </dgm:pt>
    <dgm:pt modelId="{715FE1AD-9D04-4DA2-8813-9C4DC50AF2C3}" type="pres">
      <dgm:prSet presAssocID="{7A6BA107-B574-4402-94FD-AE255239D11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EB584-6E14-4ACF-B496-9F74C58D9977}" type="pres">
      <dgm:prSet presAssocID="{7A6BA107-B574-4402-94FD-AE255239D11A}" presName="accent_5" presStyleCnt="0"/>
      <dgm:spPr/>
    </dgm:pt>
    <dgm:pt modelId="{475439E2-D3C1-4E18-84D5-57A996E05288}" type="pres">
      <dgm:prSet presAssocID="{7A6BA107-B574-4402-94FD-AE255239D11A}" presName="accentRepeatNode" presStyleLbl="solidFgAcc1" presStyleIdx="4" presStyleCnt="7"/>
      <dgm:spPr/>
    </dgm:pt>
    <dgm:pt modelId="{5C93EBB2-C7AF-4355-A669-FED4F6476EBD}" type="pres">
      <dgm:prSet presAssocID="{9AAAE61F-EC6C-4537-82BC-346BE802DF0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83C32-DB32-439E-A711-2F1FE0F16E79}" type="pres">
      <dgm:prSet presAssocID="{9AAAE61F-EC6C-4537-82BC-346BE802DF04}" presName="accent_6" presStyleCnt="0"/>
      <dgm:spPr/>
    </dgm:pt>
    <dgm:pt modelId="{8E5D75DB-1969-4137-8533-7CB023C49465}" type="pres">
      <dgm:prSet presAssocID="{9AAAE61F-EC6C-4537-82BC-346BE802DF04}" presName="accentRepeatNode" presStyleLbl="solidFgAcc1" presStyleIdx="5" presStyleCnt="7"/>
      <dgm:spPr/>
    </dgm:pt>
    <dgm:pt modelId="{D9DAE14D-2DDB-40A2-99A0-51EC4F3D3590}" type="pres">
      <dgm:prSet presAssocID="{D94D388F-9985-4BC0-944D-735BF0FE445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48CA9-0852-4ACA-8918-A9840FC01199}" type="pres">
      <dgm:prSet presAssocID="{D94D388F-9985-4BC0-944D-735BF0FE4452}" presName="accent_7" presStyleCnt="0"/>
      <dgm:spPr/>
    </dgm:pt>
    <dgm:pt modelId="{1DB94E6F-15C8-454B-8250-0ACF15F90EF9}" type="pres">
      <dgm:prSet presAssocID="{D94D388F-9985-4BC0-944D-735BF0FE4452}" presName="accentRepeatNode" presStyleLbl="solidFgAcc1" presStyleIdx="6" presStyleCnt="7"/>
      <dgm:spPr/>
    </dgm:pt>
  </dgm:ptLst>
  <dgm:cxnLst>
    <dgm:cxn modelId="{AA84EE68-8078-4E5E-8205-7F0D7C4753D7}" srcId="{6C288136-59ED-428E-ADA1-AC9057397488}" destId="{40DAE163-87B2-4B55-B0BC-74687082DD84}" srcOrd="0" destOrd="0" parTransId="{AF202FCE-489D-470E-8D74-77BC19A2D5E9}" sibTransId="{8C8A1A60-8D76-49BC-89F1-ACB74FDD0080}"/>
    <dgm:cxn modelId="{703F3466-9A66-4B64-A4CC-FF9B7E368F9A}" type="presOf" srcId="{8C8A1A60-8D76-49BC-89F1-ACB74FDD0080}" destId="{FB725A11-A588-4CA3-B38D-6E95A559EB57}" srcOrd="0" destOrd="0" presId="urn:microsoft.com/office/officeart/2008/layout/VerticalCurvedList"/>
    <dgm:cxn modelId="{8FC81A0E-D0A8-48EA-B1DA-6D37A068E3B1}" srcId="{6C288136-59ED-428E-ADA1-AC9057397488}" destId="{EA9B3C83-B41E-4E1B-8B35-0E1333466CED}" srcOrd="2" destOrd="0" parTransId="{26DC3F29-755A-496B-AA5E-4CA71D414DAC}" sibTransId="{0A7A6346-EF5D-4502-97D1-C0DB3FBBD8B4}"/>
    <dgm:cxn modelId="{701DD14B-693C-4D38-9C00-3887B342598A}" type="presOf" srcId="{40DAE163-87B2-4B55-B0BC-74687082DD84}" destId="{FD7AAFA4-9730-495C-B45A-D3F8EA574441}" srcOrd="0" destOrd="0" presId="urn:microsoft.com/office/officeart/2008/layout/VerticalCurvedList"/>
    <dgm:cxn modelId="{1776D9A0-91B6-4D0D-A12E-C818C62E02AA}" srcId="{6C288136-59ED-428E-ADA1-AC9057397488}" destId="{846D40EB-B334-45AB-A503-396DBE45AD8F}" srcOrd="1" destOrd="0" parTransId="{677A825D-22CB-452D-AAC7-8102267A2323}" sibTransId="{5450409C-941E-4A50-9CB5-924500E1BB70}"/>
    <dgm:cxn modelId="{57E549FD-1E1C-4518-9E80-D2169DD7D409}" type="presOf" srcId="{D94D388F-9985-4BC0-944D-735BF0FE4452}" destId="{D9DAE14D-2DDB-40A2-99A0-51EC4F3D3590}" srcOrd="0" destOrd="0" presId="urn:microsoft.com/office/officeart/2008/layout/VerticalCurvedList"/>
    <dgm:cxn modelId="{F4E632E6-2301-432D-A94C-00C50C54607A}" type="presOf" srcId="{846D40EB-B334-45AB-A503-396DBE45AD8F}" destId="{CB9D22F4-AF76-41DB-86B5-6FB7B0F03844}" srcOrd="0" destOrd="0" presId="urn:microsoft.com/office/officeart/2008/layout/VerticalCurvedList"/>
    <dgm:cxn modelId="{007749A5-E6DF-4659-90C8-BE1C6535E954}" srcId="{6C288136-59ED-428E-ADA1-AC9057397488}" destId="{9AAAE61F-EC6C-4537-82BC-346BE802DF04}" srcOrd="5" destOrd="0" parTransId="{D3EE2A12-9DAF-45F2-BD13-7BD3EDD41C14}" sibTransId="{A3C7B026-9E40-47CA-92E5-AD781E51A6CB}"/>
    <dgm:cxn modelId="{B76A83A7-36BA-4ED6-BC37-66780B863CCE}" type="presOf" srcId="{6C288136-59ED-428E-ADA1-AC9057397488}" destId="{E1D921E5-FDD4-40A0-92B7-0A13660665E5}" srcOrd="0" destOrd="0" presId="urn:microsoft.com/office/officeart/2008/layout/VerticalCurvedList"/>
    <dgm:cxn modelId="{D739184F-9F9F-4579-8D21-09DBA987F7A1}" srcId="{6C288136-59ED-428E-ADA1-AC9057397488}" destId="{D94D388F-9985-4BC0-944D-735BF0FE4452}" srcOrd="6" destOrd="0" parTransId="{92F7B6C6-8FAD-435E-9B8F-8FB687A8506D}" sibTransId="{18FD7507-46DF-4ED3-BE05-704CCC1E8CBC}"/>
    <dgm:cxn modelId="{47684CE8-F7AA-4B58-BB7C-355CFBAEDD2E}" srcId="{6C288136-59ED-428E-ADA1-AC9057397488}" destId="{10B3C2DB-BC42-4D78-B2A1-69EAFEECD8D8}" srcOrd="3" destOrd="0" parTransId="{301A8345-0AF2-4E02-B73E-7EBDFAFF492C}" sibTransId="{F5E6161D-609C-48DF-A009-363811CCBB7B}"/>
    <dgm:cxn modelId="{82B18A20-A74D-4F4A-998A-132E57D72630}" srcId="{6C288136-59ED-428E-ADA1-AC9057397488}" destId="{7A6BA107-B574-4402-94FD-AE255239D11A}" srcOrd="4" destOrd="0" parTransId="{2E7B2150-B858-43C6-B9C2-EA63FA28E628}" sibTransId="{A4412FE7-07D5-4963-806A-CFF1C5DA00AE}"/>
    <dgm:cxn modelId="{F56C3F88-D946-479A-AF4B-0E215BF42066}" type="presOf" srcId="{EA9B3C83-B41E-4E1B-8B35-0E1333466CED}" destId="{8587629F-D026-426C-A720-FEF260754A7B}" srcOrd="0" destOrd="0" presId="urn:microsoft.com/office/officeart/2008/layout/VerticalCurvedList"/>
    <dgm:cxn modelId="{44745B60-0DE9-4C2A-93C3-ECAE86BA5C90}" type="presOf" srcId="{10B3C2DB-BC42-4D78-B2A1-69EAFEECD8D8}" destId="{2EB4AA89-BDC8-4B69-83E0-D41DEB29E4E3}" srcOrd="0" destOrd="0" presId="urn:microsoft.com/office/officeart/2008/layout/VerticalCurvedList"/>
    <dgm:cxn modelId="{1255EBEE-F811-4383-AF97-0BA69DE60856}" type="presOf" srcId="{7A6BA107-B574-4402-94FD-AE255239D11A}" destId="{715FE1AD-9D04-4DA2-8813-9C4DC50AF2C3}" srcOrd="0" destOrd="0" presId="urn:microsoft.com/office/officeart/2008/layout/VerticalCurvedList"/>
    <dgm:cxn modelId="{530E44AA-BACA-44F4-A0E9-7C0595E0CDC6}" type="presOf" srcId="{9AAAE61F-EC6C-4537-82BC-346BE802DF04}" destId="{5C93EBB2-C7AF-4355-A669-FED4F6476EBD}" srcOrd="0" destOrd="0" presId="urn:microsoft.com/office/officeart/2008/layout/VerticalCurvedList"/>
    <dgm:cxn modelId="{48613B09-4C36-40DF-ADF4-DD37A3F31B12}" type="presParOf" srcId="{E1D921E5-FDD4-40A0-92B7-0A13660665E5}" destId="{7782730F-D969-47BE-9A97-B6ABD1487DAD}" srcOrd="0" destOrd="0" presId="urn:microsoft.com/office/officeart/2008/layout/VerticalCurvedList"/>
    <dgm:cxn modelId="{32477FDC-71D2-4548-8D8A-4CD14CDA3D14}" type="presParOf" srcId="{7782730F-D969-47BE-9A97-B6ABD1487DAD}" destId="{279A71A9-FE7C-4114-B034-E5F67933D0EC}" srcOrd="0" destOrd="0" presId="urn:microsoft.com/office/officeart/2008/layout/VerticalCurvedList"/>
    <dgm:cxn modelId="{94EB652B-FC6F-4A4A-AB0E-E02E26A0D22D}" type="presParOf" srcId="{279A71A9-FE7C-4114-B034-E5F67933D0EC}" destId="{2B1FC59B-D400-4319-9206-0FD5C6B601E6}" srcOrd="0" destOrd="0" presId="urn:microsoft.com/office/officeart/2008/layout/VerticalCurvedList"/>
    <dgm:cxn modelId="{D24FDAE5-0ECF-4931-9CA9-7DA82D7C45E2}" type="presParOf" srcId="{279A71A9-FE7C-4114-B034-E5F67933D0EC}" destId="{FB725A11-A588-4CA3-B38D-6E95A559EB57}" srcOrd="1" destOrd="0" presId="urn:microsoft.com/office/officeart/2008/layout/VerticalCurvedList"/>
    <dgm:cxn modelId="{8FF637AB-671A-4849-994D-EE58A402A368}" type="presParOf" srcId="{279A71A9-FE7C-4114-B034-E5F67933D0EC}" destId="{E7DFDF30-70FD-4A99-9352-D29EA13216F0}" srcOrd="2" destOrd="0" presId="urn:microsoft.com/office/officeart/2008/layout/VerticalCurvedList"/>
    <dgm:cxn modelId="{E3479218-8080-43DD-A404-5655818EBF43}" type="presParOf" srcId="{279A71A9-FE7C-4114-B034-E5F67933D0EC}" destId="{1C3C8FBF-B558-4D17-960B-6FBA51BDF068}" srcOrd="3" destOrd="0" presId="urn:microsoft.com/office/officeart/2008/layout/VerticalCurvedList"/>
    <dgm:cxn modelId="{CBE800C9-57EE-4DB2-AA49-B121C325A84A}" type="presParOf" srcId="{7782730F-D969-47BE-9A97-B6ABD1487DAD}" destId="{FD7AAFA4-9730-495C-B45A-D3F8EA574441}" srcOrd="1" destOrd="0" presId="urn:microsoft.com/office/officeart/2008/layout/VerticalCurvedList"/>
    <dgm:cxn modelId="{8878CFF6-6187-4350-B152-1C0985130FBB}" type="presParOf" srcId="{7782730F-D969-47BE-9A97-B6ABD1487DAD}" destId="{5A2E6C6E-6973-428E-A623-2EE278F759EF}" srcOrd="2" destOrd="0" presId="urn:microsoft.com/office/officeart/2008/layout/VerticalCurvedList"/>
    <dgm:cxn modelId="{425F956C-C05B-4CA6-9246-74314763E5EB}" type="presParOf" srcId="{5A2E6C6E-6973-428E-A623-2EE278F759EF}" destId="{F62D9755-4FA7-44B3-B6F6-66DF882F06F5}" srcOrd="0" destOrd="0" presId="urn:microsoft.com/office/officeart/2008/layout/VerticalCurvedList"/>
    <dgm:cxn modelId="{31A00B2D-8625-4846-A99E-FEB5F93286CB}" type="presParOf" srcId="{7782730F-D969-47BE-9A97-B6ABD1487DAD}" destId="{CB9D22F4-AF76-41DB-86B5-6FB7B0F03844}" srcOrd="3" destOrd="0" presId="urn:microsoft.com/office/officeart/2008/layout/VerticalCurvedList"/>
    <dgm:cxn modelId="{F869076E-3E86-4995-9F91-7F0C73535F21}" type="presParOf" srcId="{7782730F-D969-47BE-9A97-B6ABD1487DAD}" destId="{6210F796-946D-47CD-A3CA-A4F091E445DD}" srcOrd="4" destOrd="0" presId="urn:microsoft.com/office/officeart/2008/layout/VerticalCurvedList"/>
    <dgm:cxn modelId="{CDEC2C0B-867E-4EAA-AF81-31D0129D4E32}" type="presParOf" srcId="{6210F796-946D-47CD-A3CA-A4F091E445DD}" destId="{21C92B0E-929D-4643-984E-CF524C9323B9}" srcOrd="0" destOrd="0" presId="urn:microsoft.com/office/officeart/2008/layout/VerticalCurvedList"/>
    <dgm:cxn modelId="{45B533E6-288C-444C-A5AD-0BA5E098A08B}" type="presParOf" srcId="{7782730F-D969-47BE-9A97-B6ABD1487DAD}" destId="{8587629F-D026-426C-A720-FEF260754A7B}" srcOrd="5" destOrd="0" presId="urn:microsoft.com/office/officeart/2008/layout/VerticalCurvedList"/>
    <dgm:cxn modelId="{45178C33-5A2C-45E7-902E-1B61F1353B8A}" type="presParOf" srcId="{7782730F-D969-47BE-9A97-B6ABD1487DAD}" destId="{7D535C6B-2792-445B-A25E-7D3043591FBD}" srcOrd="6" destOrd="0" presId="urn:microsoft.com/office/officeart/2008/layout/VerticalCurvedList"/>
    <dgm:cxn modelId="{4B4D8249-8F47-41DF-B5F2-5803F75A1CE7}" type="presParOf" srcId="{7D535C6B-2792-445B-A25E-7D3043591FBD}" destId="{3C2FE0FD-D9A4-4BDA-86FE-0667A1C90751}" srcOrd="0" destOrd="0" presId="urn:microsoft.com/office/officeart/2008/layout/VerticalCurvedList"/>
    <dgm:cxn modelId="{F7EC7296-CA5F-458E-BF54-CA7AFAE1633D}" type="presParOf" srcId="{7782730F-D969-47BE-9A97-B6ABD1487DAD}" destId="{2EB4AA89-BDC8-4B69-83E0-D41DEB29E4E3}" srcOrd="7" destOrd="0" presId="urn:microsoft.com/office/officeart/2008/layout/VerticalCurvedList"/>
    <dgm:cxn modelId="{4653EF85-F32D-42A2-AB44-B273FBD160BF}" type="presParOf" srcId="{7782730F-D969-47BE-9A97-B6ABD1487DAD}" destId="{0E02D67A-87B4-4A9F-A06E-E56C56EABF4A}" srcOrd="8" destOrd="0" presId="urn:microsoft.com/office/officeart/2008/layout/VerticalCurvedList"/>
    <dgm:cxn modelId="{348822F2-20B3-49B6-9638-73503DEA48F0}" type="presParOf" srcId="{0E02D67A-87B4-4A9F-A06E-E56C56EABF4A}" destId="{D5E982F8-4559-401C-BC94-A40DCA7E9543}" srcOrd="0" destOrd="0" presId="urn:microsoft.com/office/officeart/2008/layout/VerticalCurvedList"/>
    <dgm:cxn modelId="{63EC93FE-FE31-4D75-A4E3-BE20DDB024B3}" type="presParOf" srcId="{7782730F-D969-47BE-9A97-B6ABD1487DAD}" destId="{715FE1AD-9D04-4DA2-8813-9C4DC50AF2C3}" srcOrd="9" destOrd="0" presId="urn:microsoft.com/office/officeart/2008/layout/VerticalCurvedList"/>
    <dgm:cxn modelId="{84219FB9-C2D9-464E-805B-C6333393EAB0}" type="presParOf" srcId="{7782730F-D969-47BE-9A97-B6ABD1487DAD}" destId="{C9EEB584-6E14-4ACF-B496-9F74C58D9977}" srcOrd="10" destOrd="0" presId="urn:microsoft.com/office/officeart/2008/layout/VerticalCurvedList"/>
    <dgm:cxn modelId="{C4288104-641C-4FEB-B644-13495D0AC2A0}" type="presParOf" srcId="{C9EEB584-6E14-4ACF-B496-9F74C58D9977}" destId="{475439E2-D3C1-4E18-84D5-57A996E05288}" srcOrd="0" destOrd="0" presId="urn:microsoft.com/office/officeart/2008/layout/VerticalCurvedList"/>
    <dgm:cxn modelId="{040074A7-EBF7-4666-9D91-2159D63B1B0F}" type="presParOf" srcId="{7782730F-D969-47BE-9A97-B6ABD1487DAD}" destId="{5C93EBB2-C7AF-4355-A669-FED4F6476EBD}" srcOrd="11" destOrd="0" presId="urn:microsoft.com/office/officeart/2008/layout/VerticalCurvedList"/>
    <dgm:cxn modelId="{2B6E4E85-3E85-4FF3-BF8D-10876DC8DDBC}" type="presParOf" srcId="{7782730F-D969-47BE-9A97-B6ABD1487DAD}" destId="{9F683C32-DB32-439E-A711-2F1FE0F16E79}" srcOrd="12" destOrd="0" presId="urn:microsoft.com/office/officeart/2008/layout/VerticalCurvedList"/>
    <dgm:cxn modelId="{B3182FD4-D85C-42FA-8AC1-3DE5BB15E324}" type="presParOf" srcId="{9F683C32-DB32-439E-A711-2F1FE0F16E79}" destId="{8E5D75DB-1969-4137-8533-7CB023C49465}" srcOrd="0" destOrd="0" presId="urn:microsoft.com/office/officeart/2008/layout/VerticalCurvedList"/>
    <dgm:cxn modelId="{E1FC3991-1DEC-45CD-9FC2-7D49CA3F1603}" type="presParOf" srcId="{7782730F-D969-47BE-9A97-B6ABD1487DAD}" destId="{D9DAE14D-2DDB-40A2-99A0-51EC4F3D3590}" srcOrd="13" destOrd="0" presId="urn:microsoft.com/office/officeart/2008/layout/VerticalCurvedList"/>
    <dgm:cxn modelId="{9B7607E1-BC33-4C4B-8F3A-1620BB414D2F}" type="presParOf" srcId="{7782730F-D969-47BE-9A97-B6ABD1487DAD}" destId="{5C148CA9-0852-4ACA-8918-A9840FC01199}" srcOrd="14" destOrd="0" presId="urn:microsoft.com/office/officeart/2008/layout/VerticalCurvedList"/>
    <dgm:cxn modelId="{884D463E-2DFA-4AC7-A03D-B7DC2BAA3554}" type="presParOf" srcId="{5C148CA9-0852-4ACA-8918-A9840FC01199}" destId="{1DB94E6F-15C8-454B-8250-0ACF15F90E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B8C2876F-5877-4C55-B5AF-7B7CC2D72F8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76C42625-2C2F-452A-BEEE-5BAF27A48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1463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92102" rIns="92102" bIns="9210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893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66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32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975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435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197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305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5445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15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190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7103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0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000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95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88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235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02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2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69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288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03921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8757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28467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34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77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 big posti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85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91145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776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878694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89311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45601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39402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8549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70402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  <p:sldLayoutId id="2147485040" r:id="rId6"/>
    <p:sldLayoutId id="2147485041" r:id="rId7"/>
    <p:sldLayoutId id="2147485042" r:id="rId8"/>
    <p:sldLayoutId id="2147485043" r:id="rId9"/>
    <p:sldLayoutId id="2147485044" r:id="rId10"/>
    <p:sldLayoutId id="2147485045" r:id="rId11"/>
    <p:sldLayoutId id="2147485046" r:id="rId12"/>
    <p:sldLayoutId id="2147485047" r:id="rId13"/>
    <p:sldLayoutId id="2147485052" r:id="rId14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emf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openxmlformats.org/officeDocument/2006/relationships/image" Target="../media/image10.jpe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chart" Target="../charts/chart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3.xm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chart" Target="../charts/chart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chart" Target="../charts/chart5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1530126" y="1923678"/>
            <a:ext cx="5976664" cy="12241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ka-GE" sz="3200" dirty="0">
                <a:latin typeface="+mj-lt"/>
              </a:rPr>
              <a:t>მრავალინდიკატორული კლასტერული კვლევა</a:t>
            </a:r>
            <a:r>
              <a:rPr lang="en-US" sz="3200" dirty="0">
                <a:latin typeface="+mj-lt"/>
              </a:rPr>
              <a:t> (MICS)</a:t>
            </a:r>
            <a:r>
              <a:rPr lang="en-US" sz="2500" dirty="0">
                <a:latin typeface="+mj-lt"/>
              </a:rPr>
              <a:t/>
            </a:r>
            <a:br>
              <a:rPr lang="en-US" sz="2500" dirty="0">
                <a:latin typeface="+mj-lt"/>
              </a:rPr>
            </a:br>
            <a:r>
              <a:rPr lang="ka-GE" sz="2500" dirty="0">
                <a:latin typeface="+mj-lt"/>
              </a:rPr>
              <a:t/>
            </a:r>
            <a:br>
              <a:rPr lang="ka-GE" sz="2500" dirty="0">
                <a:latin typeface="+mj-lt"/>
              </a:rPr>
            </a:br>
            <a:r>
              <a:rPr lang="ka-GE" sz="2500" dirty="0">
                <a:latin typeface="+mj-lt"/>
              </a:rPr>
              <a:t/>
            </a:r>
            <a:br>
              <a:rPr lang="ka-GE" sz="2500" dirty="0">
                <a:latin typeface="+mj-lt"/>
              </a:rPr>
            </a:br>
            <a:endParaRPr sz="25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5886"/>
            <a:ext cx="9144000" cy="8143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5AD1A7A-8DA7-4F0D-9CEB-2801BB26FE92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5" name="Picture 14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92A59190-88B2-465C-9B45-DD580A3C6AD2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D00BD1AE-42E1-47D8-BECB-2AB9CA98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9DB5536-7622-497E-A52F-3984F4D73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6F2DC1B5-1B5E-4CC5-AF38-0A7C1AC3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B95BD5D-6159-456D-AC15-63A648FA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86BC2045-E668-4537-87F1-CA055C23D765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78350" y="1420099"/>
            <a:ext cx="7180415" cy="3520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1650" b="1" dirty="0" err="1">
                <a:solidFill>
                  <a:srgbClr val="0B5394"/>
                </a:solidFill>
              </a:rPr>
              <a:t>ტყვიით</a:t>
            </a:r>
            <a:r>
              <a:rPr lang="en-US" sz="1650" b="1" dirty="0">
                <a:solidFill>
                  <a:srgbClr val="0B5394"/>
                </a:solidFill>
              </a:rPr>
              <a:t> </a:t>
            </a:r>
            <a:r>
              <a:rPr lang="en-US" sz="1650" b="1" dirty="0" err="1">
                <a:solidFill>
                  <a:srgbClr val="0B5394"/>
                </a:solidFill>
              </a:rPr>
              <a:t>მოშხამვის</a:t>
            </a:r>
            <a:r>
              <a:rPr lang="en-US" sz="1650" b="1" dirty="0">
                <a:solidFill>
                  <a:srgbClr val="0B5394"/>
                </a:solidFill>
              </a:rPr>
              <a:t> </a:t>
            </a:r>
            <a:r>
              <a:rPr lang="en-US" sz="1650" b="1" dirty="0" err="1">
                <a:solidFill>
                  <a:srgbClr val="0B5394"/>
                </a:solidFill>
              </a:rPr>
              <a:t>პრევენციის</a:t>
            </a:r>
            <a:r>
              <a:rPr lang="en-US" sz="1650" b="1" dirty="0">
                <a:solidFill>
                  <a:srgbClr val="0B5394"/>
                </a:solidFill>
              </a:rPr>
              <a:t> </a:t>
            </a:r>
            <a:r>
              <a:rPr lang="en-US" sz="1650" b="1" dirty="0" err="1">
                <a:solidFill>
                  <a:srgbClr val="0B5394"/>
                </a:solidFill>
              </a:rPr>
              <a:t>საერთაშორისო</a:t>
            </a:r>
            <a:r>
              <a:rPr lang="en-US" sz="1650" b="1" dirty="0">
                <a:solidFill>
                  <a:srgbClr val="0B5394"/>
                </a:solidFill>
              </a:rPr>
              <a:t> </a:t>
            </a:r>
            <a:r>
              <a:rPr lang="en-US" sz="1650" b="1" dirty="0" err="1">
                <a:solidFill>
                  <a:srgbClr val="0B5394"/>
                </a:solidFill>
              </a:rPr>
              <a:t>კვირეული</a:t>
            </a:r>
            <a:r>
              <a:rPr lang="ka-GE" sz="1650" b="1" dirty="0">
                <a:solidFill>
                  <a:srgbClr val="0B5394"/>
                </a:solidFill>
              </a:rPr>
              <a:t> 2013 წლიდან</a:t>
            </a:r>
            <a:endParaRPr lang="en-US" sz="1650" b="1" dirty="0">
              <a:solidFill>
                <a:srgbClr val="0B5394"/>
              </a:solidFill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n-US" sz="1650" b="1" spc="-38" dirty="0">
              <a:solidFill>
                <a:srgbClr val="0B5394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ka-GE" sz="1650" b="1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31076"/>
            <a:ext cx="2331338" cy="2309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13" y="1420100"/>
            <a:ext cx="1675487" cy="3723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327" y="2085165"/>
            <a:ext cx="2574785" cy="257138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650852A-E2E6-4CA6-AB9B-FFEBA21152A7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9" name="Picture 18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62A9482B-8721-43C2-8F34-5085A48CD78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851B6E6-F763-4E6E-AE74-4D3F6311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0A252F3-4CD5-48C8-9AEF-B21705C6F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2DAF11C0-D79F-43AE-929D-1658A7AA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362EE8E3-D59C-4F9E-8574-81708768E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307477BC-A49E-4FFE-93A8-6EE0B0A5024B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799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78005" y="1102187"/>
            <a:ext cx="8456168" cy="6159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450"/>
              </a:spcAft>
              <a:buClr>
                <a:schemeClr val="dk1"/>
              </a:buClr>
              <a:buSzPts val="1100"/>
              <a:buNone/>
            </a:pPr>
            <a:r>
              <a:rPr lang="ka-GE" b="1" dirty="0">
                <a:solidFill>
                  <a:srgbClr val="0B5394"/>
                </a:solidFill>
              </a:rPr>
              <a:t>ტყვია - საზოგადოებრივი ჯანმრთელობის პრობლემა საქართველოში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Clr>
                <a:schemeClr val="dk1"/>
              </a:buClr>
              <a:buSzPts val="1100"/>
              <a:buNone/>
            </a:pPr>
            <a:r>
              <a:rPr lang="ka-GE" sz="1350" b="1" dirty="0">
                <a:solidFill>
                  <a:srgbClr val="0B5394"/>
                </a:solidFill>
              </a:rPr>
              <a:t>ისტორიული მიმოხილვა</a:t>
            </a: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4207" y="1823645"/>
          <a:ext cx="8847785" cy="287881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719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05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77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7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B5394"/>
                          </a:solidFill>
                          <a:effectLst/>
                        </a:rPr>
                        <a:t>წელი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პროექტის დასახელება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შედეგი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2-5 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წლის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 ბავშვის სისხლში ტყვიის შემცველობის განსაზღვრა;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</a:rPr>
                        <a:t>NCDC-CDC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 მკგ/დლ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% 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საშუალო მაჩვენებელი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 მკგ/დლ 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7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solidFill>
                            <a:srgbClr val="0B5394"/>
                          </a:solidFill>
                          <a:effectLst/>
                        </a:rPr>
                        <a:t>ბოლნისი/დმანისი</a:t>
                      </a:r>
                      <a:endParaRPr lang="en-US" sz="120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 მკგ/დლ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30.5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% 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2017-18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კვლევა იმ ბავშვებში, ვისაც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 წლის კვლევაში დაუფიქსირდათ 5 მკგ/დლ და მეტი მაჩვენებელი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 მკგ/დლ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36.6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% 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</a:rPr>
                        <a:t>ტყვიის დონის გამოკვლევა ჰაერში, წყალში, სუნელებში, ნიადაგში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1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MICS </a:t>
                      </a:r>
                      <a:r>
                        <a:rPr lang="ka-GE" sz="1200" b="1" dirty="0">
                          <a:solidFill>
                            <a:srgbClr val="C00000"/>
                          </a:solidFill>
                        </a:rPr>
                        <a:t>კვლევა - 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1578 </a:t>
                      </a:r>
                      <a:r>
                        <a:rPr lang="ka-GE" sz="1200" dirty="0">
                          <a:solidFill>
                            <a:srgbClr val="C00000"/>
                          </a:solidFill>
                        </a:rPr>
                        <a:t>ბავშვი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dirty="0">
                          <a:solidFill>
                            <a:srgbClr val="C00000"/>
                          </a:solidFill>
                        </a:rPr>
                        <a:t>იტალიის ჯანმრთელობის ეროვნული ინსტიტუტის (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ISS-Italy</a:t>
                      </a:r>
                      <a:r>
                        <a:rPr lang="ka-GE" sz="1200" dirty="0">
                          <a:solidFill>
                            <a:srgbClr val="C00000"/>
                          </a:solidFill>
                        </a:rPr>
                        <a:t>) ტექნიკური და ფინანსური მხარდაჭერა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dirty="0">
                          <a:solidFill>
                            <a:srgbClr val="C00000"/>
                          </a:solidFill>
                        </a:rPr>
                        <a:t>სისხლის აღების პროტოკოლი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a-GE" sz="1200" dirty="0">
                          <a:solidFill>
                            <a:srgbClr val="C00000"/>
                          </a:solidFill>
                        </a:rPr>
                        <a:t>ცივი ჯაჭვი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ICP-MS</a:t>
                      </a:r>
                      <a:endParaRPr lang="ka-GE" sz="1200" dirty="0">
                        <a:solidFill>
                          <a:srgbClr val="C00000"/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A995D06-942A-4759-8C19-E9E8F7B13835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6" name="Picture 15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053C5A96-625C-4286-BD06-BF69666654F7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763F141A-E767-4D09-8E3A-8047E539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BA981D79-6411-4649-B8C8-F13B71C9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23C2A810-29B0-4EC2-9750-D9FE237B1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BDB3DE92-4CC0-4B20-ABC1-02ED4291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08C4F7D-1A12-4F6E-BD3C-32D84AA4D5D2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1594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34409" y="1571594"/>
            <a:ext cx="2935922" cy="41552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ka-GE" sz="1200" b="1" dirty="0">
                <a:solidFill>
                  <a:srgbClr val="0B5394"/>
                </a:solidFill>
              </a:rPr>
              <a:t>ტყვიის შემცველობის გავრცელება (%)</a:t>
            </a:r>
            <a:endParaRPr lang="en-US" sz="1200" b="1" spc="-38" dirty="0">
              <a:solidFill>
                <a:srgbClr val="0B5394"/>
              </a:solidFill>
              <a:latin typeface="+mj-lt"/>
              <a:ea typeface="Pangolin"/>
              <a:cs typeface="Pangolin"/>
              <a:sym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15" name="Google Shape;73;p18"/>
          <p:cNvSpPr txBox="1">
            <a:spLocks/>
          </p:cNvSpPr>
          <p:nvPr/>
        </p:nvSpPr>
        <p:spPr>
          <a:xfrm>
            <a:off x="2346227" y="1201114"/>
            <a:ext cx="3719715" cy="3069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ka-GE" sz="1800" b="1" dirty="0">
                <a:solidFill>
                  <a:srgbClr val="0B5394"/>
                </a:solidFill>
              </a:rPr>
              <a:t>ძირითადი შედეგები</a:t>
            </a:r>
            <a:endParaRPr lang="en-US" sz="1800" b="1" spc="-38" dirty="0">
              <a:solidFill>
                <a:srgbClr val="0B5394"/>
              </a:solidFill>
              <a:latin typeface="+mj-lt"/>
              <a:ea typeface="Pangolin"/>
              <a:cs typeface="Pangolin"/>
              <a:sym typeface="Pangolin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327442"/>
              </p:ext>
            </p:extLst>
          </p:nvPr>
        </p:nvGraphicFramePr>
        <p:xfrm>
          <a:off x="179511" y="1923678"/>
          <a:ext cx="3708797" cy="275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4206085" y="1625972"/>
            <a:ext cx="4723990" cy="30677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a-GE" sz="1200" b="1" dirty="0">
                <a:solidFill>
                  <a:srgbClr val="0B5394"/>
                </a:solidFill>
              </a:rPr>
              <a:t>≥5 მკგ/დლ და ≥10 მკგ/დლ ტყვიის შემცველობის გავრცელება (%)</a:t>
            </a:r>
            <a:endParaRPr lang="en-US" sz="1200" b="1" dirty="0">
              <a:solidFill>
                <a:srgbClr val="0B5394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609386"/>
              </p:ext>
            </p:extLst>
          </p:nvPr>
        </p:nvGraphicFramePr>
        <p:xfrm>
          <a:off x="4067944" y="1923678"/>
          <a:ext cx="4896545" cy="275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E6D59A1-2BD1-4651-9E1E-65193CF15D79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0" name="Picture 19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2551F7A6-AC18-4893-984F-72377200845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40170CF3-4378-4F74-B1A3-133638E60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6E959D5C-3F4A-4246-AE0E-143EA4EB4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672059B-DA53-4E65-BBD1-D6DEAD1F4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F3573D37-3C5E-418D-99C5-D1EA0B573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38E89AC3-C28D-4F85-ADA1-1BE46517D13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4344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050879" y="957508"/>
            <a:ext cx="2615986" cy="3069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ka-GE" sz="1800" b="1" dirty="0">
                <a:solidFill>
                  <a:srgbClr val="0B5394"/>
                </a:solidFill>
              </a:rPr>
              <a:t>ძირითადი შედეგები</a:t>
            </a:r>
            <a:endParaRPr lang="en-US" sz="1800" b="1" spc="-38" dirty="0">
              <a:solidFill>
                <a:srgbClr val="0B5394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ka-GE" sz="2500" b="1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63688" y="1249562"/>
            <a:ext cx="5915025" cy="26906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a-GE" sz="1350" b="1" dirty="0">
                <a:solidFill>
                  <a:srgbClr val="0B5394"/>
                </a:solidFill>
              </a:rPr>
              <a:t>≥5 მკგ/დლ ტყვიის შემცველობის გავრცელება რეგიონების მიხედვით (%)</a:t>
            </a:r>
            <a:endParaRPr lang="en-US" sz="1350" b="1" dirty="0">
              <a:solidFill>
                <a:srgbClr val="0B5394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64103"/>
              </p:ext>
            </p:extLst>
          </p:nvPr>
        </p:nvGraphicFramePr>
        <p:xfrm>
          <a:off x="1355109" y="1637165"/>
          <a:ext cx="6323604" cy="307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E199266-8CAD-461F-9A87-579D441765C8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5" name="Picture 24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F1F4AE19-32CE-4C78-B81E-7053C39B9A14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93A4879-F7A8-4060-9C34-D1AE814F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6B9A9F1-7BA9-465E-80C6-412BB16B5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03018587-B412-4981-94BF-9C0CAC5D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538C289-7763-4EE5-BE86-6582EA413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EA56F80E-9964-4276-B571-D41EB83B4B64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0129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9857" y="999332"/>
            <a:ext cx="8456168" cy="30697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ka-GE" sz="1800" b="1" dirty="0">
                <a:solidFill>
                  <a:srgbClr val="0B5394"/>
                </a:solidFill>
              </a:rPr>
              <a:t>ძირითადი შედეგები</a:t>
            </a:r>
            <a:endParaRPr lang="en-US" sz="1800" b="1" spc="-38" dirty="0">
              <a:solidFill>
                <a:srgbClr val="0B5394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ka-GE" sz="2500" b="1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7157" y="1424276"/>
            <a:ext cx="3960254" cy="282497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1200" b="1" dirty="0">
                <a:solidFill>
                  <a:srgbClr val="0B5394"/>
                </a:solidFill>
              </a:rPr>
              <a:t>ტყვიის შემცველობის საშუალო მაჩვენებელი (მკ/დლ)</a:t>
            </a:r>
            <a:endParaRPr lang="en-US" sz="1200" b="1" dirty="0">
              <a:solidFill>
                <a:srgbClr val="0B5394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107886"/>
              </p:ext>
            </p:extLst>
          </p:nvPr>
        </p:nvGraphicFramePr>
        <p:xfrm>
          <a:off x="4716017" y="1706773"/>
          <a:ext cx="4315294" cy="302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343729"/>
              </p:ext>
            </p:extLst>
          </p:nvPr>
        </p:nvGraphicFramePr>
        <p:xfrm>
          <a:off x="257231" y="1746354"/>
          <a:ext cx="4230710" cy="298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4800599" y="2859782"/>
            <a:ext cx="4230710" cy="27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836530" y="1408532"/>
            <a:ext cx="4194779" cy="282497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09585" lvl="0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1200" b="1" dirty="0">
                <a:solidFill>
                  <a:srgbClr val="0B5394"/>
                </a:solidFill>
              </a:rPr>
              <a:t>ტყვიის შემცველობის მედიანური მაჩვენებელი (მკ/დლ)</a:t>
            </a:r>
            <a:endParaRPr lang="en-US" sz="1200" b="1" dirty="0">
              <a:solidFill>
                <a:srgbClr val="0B5394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57416" y="2859782"/>
            <a:ext cx="4230710" cy="27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5184970-569A-47C6-B80D-570A1BA0B024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7" name="Picture 16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01D996FA-5C49-41C4-9266-581CF7E483E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AE26DCDE-9FA0-4C7B-A04E-0A35B901C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03970AA9-3DA8-41E2-89BE-DE1E87AC0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EA0CEE0A-AD5F-47D5-A708-0D1072C33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C98846D-E0D1-4F05-A99F-3AC253973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710EDFBA-A60C-4BB1-8260-8535C5E281C2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71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11560" y="1241812"/>
            <a:ext cx="7920880" cy="334259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39697" indent="0" algn="ctr">
              <a:lnSpc>
                <a:spcPct val="125000"/>
              </a:lnSpc>
              <a:spcAft>
                <a:spcPts val="450"/>
              </a:spcAft>
              <a:buNone/>
            </a:pPr>
            <a:r>
              <a:rPr lang="ka-GE" sz="1800" b="1" dirty="0">
                <a:solidFill>
                  <a:srgbClr val="0B5394"/>
                </a:solidFill>
              </a:rPr>
              <a:t>სახელმწიფოს პასუხი</a:t>
            </a:r>
            <a:endParaRPr lang="en-US" sz="1800" b="1" dirty="0">
              <a:solidFill>
                <a:srgbClr val="0B5394"/>
              </a:solidFill>
            </a:endParaRPr>
          </a:p>
          <a:p>
            <a:pPr marL="139697" indent="0">
              <a:lnSpc>
                <a:spcPct val="125000"/>
              </a:lnSpc>
              <a:spcAft>
                <a:spcPts val="450"/>
              </a:spcAft>
              <a:buNone/>
            </a:pPr>
            <a:r>
              <a:rPr lang="ka-GE" b="1" dirty="0">
                <a:solidFill>
                  <a:srgbClr val="0B5394"/>
                </a:solidFill>
              </a:rPr>
              <a:t>ხანგრძლივვადიანი სტრატეგიული რეაგირება</a:t>
            </a:r>
            <a:endParaRPr lang="en-US" b="1" dirty="0">
              <a:solidFill>
                <a:srgbClr val="0B5394"/>
              </a:solidFill>
            </a:endParaRPr>
          </a:p>
          <a:p>
            <a:pPr marL="482597" indent="-342900">
              <a:lnSpc>
                <a:spcPct val="125000"/>
              </a:lnSpc>
              <a:spcAft>
                <a:spcPts val="450"/>
              </a:spcAft>
              <a:buAutoNum type="arabicPeriod"/>
            </a:pPr>
            <a:r>
              <a:rPr lang="ka-GE" sz="1400" b="1" dirty="0">
                <a:solidFill>
                  <a:srgbClr val="0B5394"/>
                </a:solidFill>
              </a:rPr>
              <a:t>მთავრობის ხედვა გარემოსდაცვის პოლიტიკასთან დაკავშირებით - „მწვანე ეკონომიკის“ სტრატეგია</a:t>
            </a:r>
            <a:endParaRPr lang="en-US" sz="1400" b="1" dirty="0">
              <a:solidFill>
                <a:srgbClr val="0B5394"/>
              </a:solidFill>
            </a:endParaRPr>
          </a:p>
          <a:p>
            <a:pPr marL="139697" indent="0">
              <a:lnSpc>
                <a:spcPct val="125000"/>
              </a:lnSpc>
              <a:spcAft>
                <a:spcPts val="450"/>
              </a:spcAft>
              <a:buNone/>
            </a:pPr>
            <a:r>
              <a:rPr lang="en-US" sz="1200" dirty="0">
                <a:solidFill>
                  <a:srgbClr val="2AAEE2"/>
                </a:solidFill>
              </a:rPr>
              <a:t>	</a:t>
            </a:r>
            <a:r>
              <a:rPr lang="en-US" sz="1400" dirty="0">
                <a:solidFill>
                  <a:srgbClr val="2AAEE2"/>
                </a:solidFill>
              </a:rPr>
              <a:t>1. </a:t>
            </a:r>
            <a:r>
              <a:rPr lang="ka-GE" sz="1400" dirty="0">
                <a:solidFill>
                  <a:srgbClr val="0B5394"/>
                </a:solidFill>
              </a:rPr>
              <a:t>მწვანე პოლიტიკის მთავარი ფოკუსი - გარემოს დაცვა, რათა მოხდეს ქვეყნის </a:t>
            </a:r>
            <a:r>
              <a:rPr lang="en-US" sz="1400" dirty="0">
                <a:solidFill>
                  <a:srgbClr val="0B5394"/>
                </a:solidFill>
              </a:rPr>
              <a:t>	</a:t>
            </a:r>
            <a:r>
              <a:rPr lang="ka-GE" sz="1400" dirty="0">
                <a:solidFill>
                  <a:srgbClr val="0B5394"/>
                </a:solidFill>
              </a:rPr>
              <a:t>ეკოლოგიის </a:t>
            </a:r>
            <a:r>
              <a:rPr lang="en-US" sz="1400" dirty="0">
                <a:solidFill>
                  <a:srgbClr val="0B5394"/>
                </a:solidFill>
              </a:rPr>
              <a:t>	</a:t>
            </a:r>
            <a:r>
              <a:rPr lang="ka-GE" sz="1400" dirty="0">
                <a:solidFill>
                  <a:srgbClr val="0B5394"/>
                </a:solidFill>
              </a:rPr>
              <a:t>გაჯანსაღება და ბუნებრივი რესურსების შენარჩუნება მომავალი </a:t>
            </a:r>
            <a:r>
              <a:rPr lang="en-US" sz="1400" dirty="0">
                <a:solidFill>
                  <a:srgbClr val="0B5394"/>
                </a:solidFill>
              </a:rPr>
              <a:t>	</a:t>
            </a:r>
            <a:r>
              <a:rPr lang="ka-GE" sz="1400" dirty="0">
                <a:solidFill>
                  <a:srgbClr val="0B5394"/>
                </a:solidFill>
              </a:rPr>
              <a:t>თაობებისთვის.</a:t>
            </a:r>
            <a:endParaRPr lang="en-US" sz="1400" dirty="0">
              <a:solidFill>
                <a:srgbClr val="0B5394"/>
              </a:solidFill>
            </a:endParaRPr>
          </a:p>
          <a:p>
            <a:pPr marL="139697" indent="0">
              <a:lnSpc>
                <a:spcPct val="125000"/>
              </a:lnSpc>
              <a:spcAft>
                <a:spcPts val="450"/>
              </a:spcAft>
              <a:buNone/>
            </a:pPr>
            <a:r>
              <a:rPr lang="en-US" sz="1400" dirty="0">
                <a:solidFill>
                  <a:srgbClr val="2AAEE2"/>
                </a:solidFill>
              </a:rPr>
              <a:t>	2. </a:t>
            </a:r>
            <a:r>
              <a:rPr lang="ka-GE" sz="1400" dirty="0">
                <a:solidFill>
                  <a:srgbClr val="0B5394"/>
                </a:solidFill>
              </a:rPr>
              <a:t>ორი პრიორიტეტი: (1) აღმოვფხვრათ ძალიან მძიმე მემკვიდრეობა და (2) </a:t>
            </a:r>
            <a:r>
              <a:rPr lang="en-US" sz="1400" dirty="0">
                <a:solidFill>
                  <a:srgbClr val="0B5394"/>
                </a:solidFill>
              </a:rPr>
              <a:t>	</a:t>
            </a:r>
            <a:r>
              <a:rPr lang="ka-GE" sz="1400" dirty="0">
                <a:solidFill>
                  <a:srgbClr val="0B5394"/>
                </a:solidFill>
              </a:rPr>
              <a:t>გამოვიყენოთ ქვეყნის </a:t>
            </a:r>
            <a:r>
              <a:rPr lang="ka-GE" sz="1400" dirty="0" smtClean="0">
                <a:solidFill>
                  <a:srgbClr val="0B5394"/>
                </a:solidFill>
              </a:rPr>
              <a:t>უნიკალური </a:t>
            </a:r>
            <a:r>
              <a:rPr lang="ka-GE" sz="1400" dirty="0">
                <a:solidFill>
                  <a:srgbClr val="0B5394"/>
                </a:solidFill>
              </a:rPr>
              <a:t>სიმდიდრე და უახლოეს წლებში მივიღოთ </a:t>
            </a:r>
            <a:r>
              <a:rPr lang="en-US" sz="1400" dirty="0">
                <a:solidFill>
                  <a:srgbClr val="0B5394"/>
                </a:solidFill>
              </a:rPr>
              <a:t>	</a:t>
            </a:r>
            <a:r>
              <a:rPr lang="ka-GE" sz="1400" dirty="0">
                <a:solidFill>
                  <a:srgbClr val="0B5394"/>
                </a:solidFill>
              </a:rPr>
              <a:t>ისეთი შედეგები, რომელიც ხელს შეუწყობს </a:t>
            </a:r>
            <a:r>
              <a:rPr lang="ka-GE" sz="1400" dirty="0" smtClean="0">
                <a:solidFill>
                  <a:srgbClr val="0B5394"/>
                </a:solidFill>
              </a:rPr>
              <a:t>საქართველოს</a:t>
            </a:r>
            <a:r>
              <a:rPr lang="ka-GE" sz="1400" dirty="0">
                <a:solidFill>
                  <a:srgbClr val="0B5394"/>
                </a:solidFill>
              </a:rPr>
              <a:t>, როგორც მწვანე </a:t>
            </a:r>
            <a:r>
              <a:rPr lang="en-US" sz="1400" dirty="0">
                <a:solidFill>
                  <a:srgbClr val="0B5394"/>
                </a:solidFill>
              </a:rPr>
              <a:t>	</a:t>
            </a:r>
            <a:r>
              <a:rPr lang="ka-GE" sz="1400" dirty="0">
                <a:solidFill>
                  <a:srgbClr val="0B5394"/>
                </a:solidFill>
              </a:rPr>
              <a:t>ეკონომიკის მქონე ქვეყნის პოზიციონირებას.</a:t>
            </a:r>
            <a:endParaRPr lang="ka-GE" sz="1050" b="1" dirty="0">
              <a:solidFill>
                <a:srgbClr val="0B5394"/>
              </a:solidFill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FBE2C4D-2995-426F-B9AE-5CF8191AE1FA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6" name="Picture 15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3721D844-A7FE-4AD9-B2A8-B5F5FC3659F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AB370C95-74F3-4D98-BF70-9C9A6D840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3C96044-4D5D-4EF9-80C4-66EFC90E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B35DFDD3-7652-4D08-BDD2-D5C815BC3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3EA30990-8E1D-4737-BAAC-DDC4E884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FA1DB805-23DC-4BC5-81D8-8908F732F75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417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17872" y="1275605"/>
            <a:ext cx="8818959" cy="34007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39697" indent="0" algn="ctr">
              <a:lnSpc>
                <a:spcPct val="125000"/>
              </a:lnSpc>
              <a:spcAft>
                <a:spcPts val="450"/>
              </a:spcAft>
              <a:buNone/>
            </a:pPr>
            <a:r>
              <a:rPr lang="ka-GE" sz="1800" b="1" dirty="0">
                <a:solidFill>
                  <a:srgbClr val="0B5394"/>
                </a:solidFill>
              </a:rPr>
              <a:t>სახელმწიფოს პასუხი</a:t>
            </a:r>
          </a:p>
          <a:p>
            <a:pPr marL="139697" indent="0">
              <a:lnSpc>
                <a:spcPct val="125000"/>
              </a:lnSpc>
              <a:spcAft>
                <a:spcPts val="450"/>
              </a:spcAft>
              <a:buNone/>
            </a:pPr>
            <a:r>
              <a:rPr lang="ka-GE" b="1" dirty="0">
                <a:solidFill>
                  <a:srgbClr val="0B5394"/>
                </a:solidFill>
              </a:rPr>
              <a:t>ხანგრძლივვადიანი სტრატეგიული რეაგირება</a:t>
            </a:r>
          </a:p>
          <a:p>
            <a:pPr marL="939785" lvl="1" indent="-342900">
              <a:lnSpc>
                <a:spcPct val="125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B5394"/>
                </a:solidFill>
              </a:rPr>
              <a:t>„</a:t>
            </a:r>
            <a:r>
              <a:rPr lang="en-US" sz="1200" dirty="0" err="1">
                <a:solidFill>
                  <a:srgbClr val="0B5394"/>
                </a:solidFill>
              </a:rPr>
              <a:t>გარემოს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და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ჯანმრთელობის</a:t>
            </a:r>
            <a:r>
              <a:rPr lang="en-US" sz="1200" dirty="0">
                <a:solidFill>
                  <a:srgbClr val="0B5394"/>
                </a:solidFill>
              </a:rPr>
              <a:t> 2018-2022წ </a:t>
            </a:r>
            <a:r>
              <a:rPr lang="en-US" sz="1200" dirty="0" err="1">
                <a:solidFill>
                  <a:srgbClr val="0B5394"/>
                </a:solidFill>
              </a:rPr>
              <a:t>ეროვნული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სამოქმედო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გეგმა</a:t>
            </a:r>
            <a:r>
              <a:rPr lang="en-US" sz="1200" dirty="0">
                <a:solidFill>
                  <a:srgbClr val="0B5394"/>
                </a:solidFill>
              </a:rPr>
              <a:t> NEHAP 2</a:t>
            </a:r>
            <a:r>
              <a:rPr lang="ka-GE" sz="1200" dirty="0">
                <a:solidFill>
                  <a:srgbClr val="0B5394"/>
                </a:solidFill>
              </a:rPr>
              <a:t>“</a:t>
            </a:r>
            <a:r>
              <a:rPr lang="en-US" sz="1200" dirty="0">
                <a:solidFill>
                  <a:srgbClr val="0B5394"/>
                </a:solidFill>
              </a:rPr>
              <a:t>, </a:t>
            </a:r>
            <a:r>
              <a:rPr lang="en-US" sz="1200" dirty="0" err="1">
                <a:solidFill>
                  <a:srgbClr val="0B5394"/>
                </a:solidFill>
              </a:rPr>
              <a:t>რომელიც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დამტკიცდა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ka-GE" sz="1200" dirty="0">
                <a:solidFill>
                  <a:srgbClr val="0B5394"/>
                </a:solidFill>
              </a:rPr>
              <a:t>საქართველოს მთავრობის </a:t>
            </a:r>
            <a:r>
              <a:rPr lang="en-US" sz="1200" dirty="0">
                <a:solidFill>
                  <a:srgbClr val="0B5394"/>
                </a:solidFill>
              </a:rPr>
              <a:t>2018 </a:t>
            </a:r>
            <a:r>
              <a:rPr lang="en-US" sz="1200" dirty="0" err="1">
                <a:solidFill>
                  <a:srgbClr val="0B5394"/>
                </a:solidFill>
              </a:rPr>
              <a:t>წლის</a:t>
            </a:r>
            <a:r>
              <a:rPr lang="en-US" sz="1200" dirty="0">
                <a:solidFill>
                  <a:srgbClr val="0B5394"/>
                </a:solidFill>
              </a:rPr>
              <a:t> 29 </a:t>
            </a:r>
            <a:r>
              <a:rPr lang="en-US" sz="1200" dirty="0" err="1">
                <a:solidFill>
                  <a:srgbClr val="0B5394"/>
                </a:solidFill>
              </a:rPr>
              <a:t>დეკემბ</a:t>
            </a:r>
            <a:r>
              <a:rPr lang="ka-GE" sz="1200" dirty="0">
                <a:solidFill>
                  <a:srgbClr val="0B5394"/>
                </a:solidFill>
              </a:rPr>
              <a:t>ე</a:t>
            </a:r>
            <a:r>
              <a:rPr lang="en-US" sz="1200" dirty="0" err="1">
                <a:solidFill>
                  <a:srgbClr val="0B5394"/>
                </a:solidFill>
              </a:rPr>
              <a:t>რს</a:t>
            </a:r>
            <a:r>
              <a:rPr lang="en-US" sz="1200" dirty="0">
                <a:solidFill>
                  <a:srgbClr val="0B5394"/>
                </a:solidFill>
              </a:rPr>
              <a:t> N680 </a:t>
            </a:r>
            <a:r>
              <a:rPr lang="en-US" sz="1200" dirty="0" err="1">
                <a:solidFill>
                  <a:srgbClr val="0B5394"/>
                </a:solidFill>
              </a:rPr>
              <a:t>დადგენილებ</a:t>
            </a:r>
            <a:r>
              <a:rPr lang="ka-GE" sz="1200" dirty="0">
                <a:solidFill>
                  <a:srgbClr val="0B5394"/>
                </a:solidFill>
              </a:rPr>
              <a:t>ით</a:t>
            </a:r>
            <a:endParaRPr lang="en-US" sz="1200" dirty="0">
              <a:solidFill>
                <a:srgbClr val="0B5394"/>
              </a:solidFill>
            </a:endParaRPr>
          </a:p>
          <a:p>
            <a:pPr marL="939785" lvl="1" indent="-342900">
              <a:lnSpc>
                <a:spcPct val="125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B5394"/>
                </a:solidFill>
              </a:rPr>
              <a:t>26</a:t>
            </a:r>
            <a:r>
              <a:rPr lang="ka-GE" sz="1200" dirty="0">
                <a:solidFill>
                  <a:srgbClr val="0B5394"/>
                </a:solidFill>
              </a:rPr>
              <a:t> მარტი - გარემოსა და ჯანმრთელობის ეროვნული გეგმის (</a:t>
            </a:r>
            <a:r>
              <a:rPr lang="en-US" sz="1200" dirty="0">
                <a:solidFill>
                  <a:srgbClr val="0B5394"/>
                </a:solidFill>
              </a:rPr>
              <a:t>NEHAP2) </a:t>
            </a:r>
            <a:r>
              <a:rPr lang="en-US" sz="1200" dirty="0" err="1">
                <a:solidFill>
                  <a:srgbClr val="0B5394"/>
                </a:solidFill>
              </a:rPr>
              <a:t>სექტორთაშორისი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საკოორდინაციო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საბჭოს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სხდომა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ka-GE" sz="1200" dirty="0">
                <a:solidFill>
                  <a:srgbClr val="0B5394"/>
                </a:solidFill>
              </a:rPr>
              <a:t>პრემიერ მინისტრის ხელმძღვანელობით, სადაც განისაზღვრა სხვადასხვა უწყებებზე შესაბამისი დავალებები. </a:t>
            </a:r>
          </a:p>
          <a:p>
            <a:pPr marL="939785" lvl="1" indent="-342900">
              <a:lnSpc>
                <a:spcPct val="125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ka-GE" sz="1200" dirty="0">
                <a:solidFill>
                  <a:srgbClr val="0B5394"/>
                </a:solidFill>
              </a:rPr>
              <a:t>19 </a:t>
            </a:r>
            <a:r>
              <a:rPr lang="ka-GE" sz="1200" dirty="0" smtClean="0">
                <a:solidFill>
                  <a:srgbClr val="0B5394"/>
                </a:solidFill>
              </a:rPr>
              <a:t>აპრილი - </a:t>
            </a:r>
            <a:r>
              <a:rPr lang="ka-GE" sz="1200" dirty="0">
                <a:solidFill>
                  <a:srgbClr val="0B5394"/>
                </a:solidFill>
              </a:rPr>
              <a:t>გამოიცა საქართველოს მთავრობის განკარგულება </a:t>
            </a:r>
            <a:r>
              <a:rPr lang="ka-GE" sz="1200" dirty="0" smtClean="0">
                <a:solidFill>
                  <a:srgbClr val="0B5394"/>
                </a:solidFill>
              </a:rPr>
              <a:t>„</a:t>
            </a:r>
            <a:r>
              <a:rPr lang="ka-GE" sz="1200" dirty="0">
                <a:solidFill>
                  <a:srgbClr val="0B5394"/>
                </a:solidFill>
              </a:rPr>
              <a:t>ბავშვებში ტყვიის ტოქსიკური ზემოქმედების ადრეული გამოვლენისა და მართვის ღონისძიებების შესახებ“. </a:t>
            </a:r>
          </a:p>
          <a:p>
            <a:pPr marL="939785" lvl="1" indent="-342900">
              <a:lnSpc>
                <a:spcPct val="125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ka-GE" sz="1200" dirty="0">
                <a:solidFill>
                  <a:srgbClr val="0B5394"/>
                </a:solidFill>
              </a:rPr>
              <a:t>მომზადებულია ცვლილება „</a:t>
            </a:r>
            <a:r>
              <a:rPr lang="en-US" sz="1200" dirty="0">
                <a:solidFill>
                  <a:srgbClr val="0B5394"/>
                </a:solidFill>
              </a:rPr>
              <a:t>2019 </a:t>
            </a:r>
            <a:r>
              <a:rPr lang="en-US" sz="1200" dirty="0" err="1">
                <a:solidFill>
                  <a:srgbClr val="0B5394"/>
                </a:solidFill>
              </a:rPr>
              <a:t>წლის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ჯანმრთელობის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დაცვის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სახელმწიფო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პროგრამების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დამტკიცების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შესახებ</a:t>
            </a:r>
            <a:r>
              <a:rPr lang="en-US" sz="1200" dirty="0">
                <a:solidFill>
                  <a:srgbClr val="0B5394"/>
                </a:solidFill>
              </a:rPr>
              <a:t>“ </a:t>
            </a:r>
            <a:r>
              <a:rPr lang="en-US" sz="1200" dirty="0" err="1">
                <a:solidFill>
                  <a:srgbClr val="0B5394"/>
                </a:solidFill>
              </a:rPr>
              <a:t>საქართველოს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en-US" sz="1200" dirty="0" err="1">
                <a:solidFill>
                  <a:srgbClr val="0B5394"/>
                </a:solidFill>
              </a:rPr>
              <a:t>მთავრობის</a:t>
            </a:r>
            <a:r>
              <a:rPr lang="en-US" sz="1200" dirty="0">
                <a:solidFill>
                  <a:srgbClr val="0B5394"/>
                </a:solidFill>
              </a:rPr>
              <a:t> 2018 </a:t>
            </a:r>
            <a:r>
              <a:rPr lang="en-US" sz="1200" dirty="0" err="1">
                <a:solidFill>
                  <a:srgbClr val="0B5394"/>
                </a:solidFill>
              </a:rPr>
              <a:t>წლის</a:t>
            </a:r>
            <a:r>
              <a:rPr lang="en-US" sz="1200" dirty="0">
                <a:solidFill>
                  <a:srgbClr val="0B5394"/>
                </a:solidFill>
              </a:rPr>
              <a:t> 31 </a:t>
            </a:r>
            <a:r>
              <a:rPr lang="en-US" sz="1200" dirty="0" err="1">
                <a:solidFill>
                  <a:srgbClr val="0B5394"/>
                </a:solidFill>
              </a:rPr>
              <a:t>დეკემბრის</a:t>
            </a:r>
            <a:r>
              <a:rPr lang="en-US" sz="1200" dirty="0">
                <a:solidFill>
                  <a:srgbClr val="0B5394"/>
                </a:solidFill>
              </a:rPr>
              <a:t> №693 </a:t>
            </a:r>
            <a:r>
              <a:rPr lang="en-US" sz="1200" dirty="0" err="1">
                <a:solidFill>
                  <a:srgbClr val="0B5394"/>
                </a:solidFill>
              </a:rPr>
              <a:t>დადგენილებაში</a:t>
            </a:r>
            <a:r>
              <a:rPr lang="en-US" sz="1200" dirty="0">
                <a:solidFill>
                  <a:srgbClr val="0B5394"/>
                </a:solidFill>
              </a:rPr>
              <a:t> </a:t>
            </a:r>
            <a:r>
              <a:rPr lang="ka-GE" sz="1200" dirty="0">
                <a:solidFill>
                  <a:srgbClr val="0B5394"/>
                </a:solidFill>
              </a:rPr>
              <a:t>ტყვიის კომპონენტის </a:t>
            </a:r>
            <a:r>
              <a:rPr lang="ka-GE" sz="1200" dirty="0" smtClean="0">
                <a:solidFill>
                  <a:srgbClr val="0B5394"/>
                </a:solidFill>
              </a:rPr>
              <a:t>გათვალისწინებით</a:t>
            </a:r>
            <a:r>
              <a:rPr lang="ka-GE" sz="1200" dirty="0">
                <a:solidFill>
                  <a:srgbClr val="0B5394"/>
                </a:solidFill>
              </a:rPr>
              <a:t>.</a:t>
            </a:r>
          </a:p>
          <a:p>
            <a:pPr marL="939785" lvl="1" indent="-342900">
              <a:lnSpc>
                <a:spcPct val="125000"/>
              </a:lnSpc>
              <a:spcAft>
                <a:spcPts val="450"/>
              </a:spcAft>
              <a:buFont typeface="+mj-lt"/>
              <a:buAutoNum type="arabicPeriod"/>
            </a:pPr>
            <a:endParaRPr lang="en-US" dirty="0">
              <a:solidFill>
                <a:srgbClr val="0B5394"/>
              </a:solidFill>
            </a:endParaRPr>
          </a:p>
          <a:p>
            <a:pPr marL="1396973" lvl="2" indent="-342900">
              <a:lnSpc>
                <a:spcPct val="125000"/>
              </a:lnSpc>
              <a:spcAft>
                <a:spcPts val="450"/>
              </a:spcAft>
              <a:buAutoNum type="arabicPeriod"/>
            </a:pPr>
            <a:endParaRPr lang="ka-GE" b="1" dirty="0">
              <a:solidFill>
                <a:srgbClr val="0B5394"/>
              </a:solidFill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8B6C512-7B43-480E-B9C5-6879EC3E297D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6" name="Picture 15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C7937CD2-549B-4E3A-9C83-B4FB74B443F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FFAC8813-B834-4516-BE63-B3AE9DF85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E584F615-A0EE-422C-930B-9038E7196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4354199-5442-4B4C-8DE3-5422C4B4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64802EAB-ECF2-45B0-9ADA-E8C00B36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9896DDF-0CA1-4F02-9F5D-3C0B7882CBA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9348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27769" y="1275606"/>
            <a:ext cx="8655543" cy="3312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39697" indent="0" algn="ctr">
              <a:lnSpc>
                <a:spcPct val="150000"/>
              </a:lnSpc>
              <a:spcAft>
                <a:spcPts val="450"/>
              </a:spcAft>
              <a:buNone/>
            </a:pPr>
            <a:r>
              <a:rPr lang="ka-GE" sz="1800" b="1" dirty="0">
                <a:solidFill>
                  <a:srgbClr val="0B5394"/>
                </a:solidFill>
              </a:rPr>
              <a:t>სახელმწიფოს პასუხი</a:t>
            </a:r>
          </a:p>
          <a:p>
            <a:pPr marL="139697" indent="0">
              <a:lnSpc>
                <a:spcPct val="150000"/>
              </a:lnSpc>
              <a:spcAft>
                <a:spcPts val="450"/>
              </a:spcAft>
              <a:buNone/>
            </a:pPr>
            <a:r>
              <a:rPr lang="ka-GE" b="1" dirty="0">
                <a:solidFill>
                  <a:srgbClr val="0B5394"/>
                </a:solidFill>
              </a:rPr>
              <a:t>დაუყოვნებლივი რეაგირება</a:t>
            </a:r>
          </a:p>
          <a:p>
            <a:pPr marL="939785" lvl="1" indent="-342900">
              <a:lnSpc>
                <a:spcPct val="150000"/>
              </a:lnSpc>
              <a:spcAft>
                <a:spcPts val="450"/>
              </a:spcAft>
              <a:buAutoNum type="arabicPeriod"/>
            </a:pPr>
            <a:r>
              <a:rPr lang="ka-GE" sz="1400" dirty="0">
                <a:solidFill>
                  <a:srgbClr val="0B5394"/>
                </a:solidFill>
              </a:rPr>
              <a:t>ჩატარდა 16 ბავშვის (რომელთა სისხლში ტყვიის შემცველობა იყო ≥30 მკგ/დლ) და მათი იჯახის წევრების გამოკვლევა (</a:t>
            </a:r>
            <a:r>
              <a:rPr lang="en-US" sz="1200" dirty="0" err="1">
                <a:solidFill>
                  <a:srgbClr val="0B5394"/>
                </a:solidFill>
              </a:rPr>
              <a:t>NCDC</a:t>
            </a:r>
            <a:r>
              <a:rPr lang="ka-GE" sz="1200" dirty="0">
                <a:solidFill>
                  <a:srgbClr val="0B5394"/>
                </a:solidFill>
              </a:rPr>
              <a:t>, პედიატრი, გარემოს ეროვნული სააგენტო).</a:t>
            </a:r>
          </a:p>
          <a:p>
            <a:pPr marL="939785" lvl="1" indent="-342900">
              <a:lnSpc>
                <a:spcPct val="150000"/>
              </a:lnSpc>
              <a:spcAft>
                <a:spcPts val="450"/>
              </a:spcAft>
              <a:buFont typeface="+mj-lt"/>
              <a:buAutoNum type="arabicPeriod"/>
            </a:pPr>
            <a:r>
              <a:rPr lang="ka-GE" sz="1400" cap="all" dirty="0">
                <a:solidFill>
                  <a:srgbClr val="0B5394"/>
                </a:solidFill>
              </a:rPr>
              <a:t>ჯანდაცვის სამინისტროს მიერ დამტკიცდა ბავშვებში ტყვიის ტოქსიური ზემოქმედების ადრეული გამოვლენისა და მართვის </a:t>
            </a:r>
            <a:r>
              <a:rPr lang="ka-GE" sz="1400" dirty="0">
                <a:solidFill>
                  <a:srgbClr val="0B5394"/>
                </a:solidFill>
              </a:rPr>
              <a:t>კლინიკური პროტოკოლი</a:t>
            </a:r>
            <a:r>
              <a:rPr lang="ka-GE" sz="1400" b="1" dirty="0">
                <a:solidFill>
                  <a:srgbClr val="0B5394"/>
                </a:solidFill>
              </a:rPr>
              <a:t>, </a:t>
            </a:r>
            <a:r>
              <a:rPr lang="ka-GE" sz="1400" dirty="0">
                <a:solidFill>
                  <a:srgbClr val="0B5394"/>
                </a:solidFill>
              </a:rPr>
              <a:t>რომელიც ემყარება აშშ დაავადებათა კონტროლისა და პრევენციის ცენტრებისა და პედიატრიის აკადემიის რეკომენდაციებს და მისი მიზანია ტყვიის დამაზიანებელი ზემოქმედების თავიდან აცილება, ტყვიის დონის მატების დროული გამოვლენა და შემთხვევების ეფექტური მართვა.</a:t>
            </a:r>
            <a:endParaRPr lang="en-US" sz="1400" dirty="0">
              <a:solidFill>
                <a:srgbClr val="0B5394"/>
              </a:solidFill>
            </a:endParaRPr>
          </a:p>
          <a:p>
            <a:pPr marL="939785" lvl="1" indent="-342900">
              <a:lnSpc>
                <a:spcPct val="150000"/>
              </a:lnSpc>
              <a:spcAft>
                <a:spcPts val="450"/>
              </a:spcAft>
              <a:buFont typeface="+mj-lt"/>
              <a:buAutoNum type="arabicPeriod"/>
            </a:pPr>
            <a:endParaRPr lang="ka-GE" sz="1500" dirty="0">
              <a:solidFill>
                <a:srgbClr val="0B5394"/>
              </a:solidFill>
            </a:endParaRPr>
          </a:p>
          <a:p>
            <a:pPr marL="939785" lvl="1" indent="-342900">
              <a:lnSpc>
                <a:spcPct val="150000"/>
              </a:lnSpc>
              <a:spcAft>
                <a:spcPts val="450"/>
              </a:spcAft>
              <a:buFont typeface="+mj-lt"/>
              <a:buAutoNum type="arabicPeriod"/>
            </a:pPr>
            <a:endParaRPr lang="ka-GE" sz="1500" dirty="0">
              <a:solidFill>
                <a:srgbClr val="0B5394"/>
              </a:solidFill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4088D1C-022F-4946-B582-D43D51092AB2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6" name="Picture 15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06806689-BA30-4FCE-93A2-DA0D6950408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7725A71D-532A-4A93-ACEF-DE17C89C4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B7EE7E3-9927-4A8D-B860-44B5E687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C6E4566-397D-42E5-A7CB-77D7C7528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FE875AE2-755E-43F5-B42B-0FCEACC87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58C877E-2C89-452E-A6E8-6D8140E37D4C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5220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192882" y="1275606"/>
            <a:ext cx="8848850" cy="33884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900"/>
              </a:spcAft>
              <a:buNone/>
            </a:pPr>
            <a:r>
              <a:rPr lang="ka-GE" sz="1350" b="1" dirty="0">
                <a:solidFill>
                  <a:srgbClr val="0B5394"/>
                </a:solidFill>
              </a:rPr>
              <a:t>სახელმწიფო პროგრამა 2019</a:t>
            </a:r>
            <a:r>
              <a:rPr lang="en-US" sz="1350" b="1" dirty="0">
                <a:solidFill>
                  <a:srgbClr val="0B5394"/>
                </a:solidFill>
                <a:latin typeface="Calibri" panose="020F0502020204030204" pitchFamily="34" charset="0"/>
              </a:rPr>
              <a:t> </a:t>
            </a:r>
            <a:endParaRPr lang="ka-GE" sz="1350" b="1" dirty="0">
              <a:solidFill>
                <a:srgbClr val="0B5394"/>
              </a:solidFill>
            </a:endParaRPr>
          </a:p>
          <a:p>
            <a:pPr marL="671501" lvl="1" indent="-214313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a-GE" dirty="0">
                <a:solidFill>
                  <a:srgbClr val="0B5394"/>
                </a:solidFill>
              </a:rPr>
              <a:t>კვლევაში მონაწილე ყველა ბავშვს, მათ 18 წლამდე ოჯახის წევრებსა და ორსულებს ჩაუტარდებათ გამოკვლევები, მკურნალობა და მიეცემათ შესაბამისი რეკომენდაციები პროტოკოლის მიხედვით.</a:t>
            </a:r>
          </a:p>
          <a:p>
            <a:pPr marL="671501" lvl="1" indent="-214313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a-GE" dirty="0">
                <a:solidFill>
                  <a:srgbClr val="0B5394"/>
                </a:solidFill>
              </a:rPr>
              <a:t>18 წლამდე რისკის ქვეშ მყოფ ბავშვებს/მოსახლეობას ექიმის დანიშნულებით ჩაუტარდებათ შესაბამისი კვლევები და ინტერვენციები თანახმად ხანგრძლივვადიანი მულტისექტორული პროგრამისა, რომელიც შემუშავდება მომავალი ორი თვის განმავლობასი შესაბამისად მთავრობის განკარგულებისა.</a:t>
            </a:r>
            <a:endParaRPr lang="en-US" dirty="0">
              <a:solidFill>
                <a:srgbClr val="0B5394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ka-GE" sz="1200" b="1" dirty="0">
                <a:solidFill>
                  <a:srgbClr val="0B5394"/>
                </a:solidFill>
              </a:rPr>
              <a:t>ჯანმრთელობის ხელშეწყობის სახელმწიფო პროგრამის</a:t>
            </a:r>
            <a:r>
              <a:rPr lang="ka-GE" sz="1200" dirty="0">
                <a:solidFill>
                  <a:srgbClr val="0B5394"/>
                </a:solidFill>
              </a:rPr>
              <a:t> </a:t>
            </a:r>
            <a:r>
              <a:rPr lang="ka-GE" sz="1200" b="1" dirty="0">
                <a:solidFill>
                  <a:srgbClr val="0B5394"/>
                </a:solidFill>
              </a:rPr>
              <a:t>„გარემო და ჯანმრთელობის“ </a:t>
            </a:r>
            <a:r>
              <a:rPr lang="ka-GE" sz="1200" dirty="0">
                <a:solidFill>
                  <a:srgbClr val="0B5394"/>
                </a:solidFill>
              </a:rPr>
              <a:t>ქვეკომპონენტის დამატება; 2 ძირითადი პრიორიტეტი: ჰაერის დაბინძურება და ტყვია (საგანმანათლებლო და ცნობიერების ამაღლების კამპანია)</a:t>
            </a:r>
            <a:endParaRPr lang="en-US" sz="1200" dirty="0">
              <a:solidFill>
                <a:srgbClr val="0B5394"/>
              </a:solidFill>
              <a:latin typeface="Calibri" panose="020F0502020204030204" pitchFamily="34" charset="0"/>
            </a:endParaRPr>
          </a:p>
          <a:p>
            <a:pPr marL="139697" indent="0">
              <a:lnSpc>
                <a:spcPct val="150000"/>
              </a:lnSpc>
              <a:spcAft>
                <a:spcPts val="900"/>
              </a:spcAft>
              <a:buNone/>
            </a:pPr>
            <a:endParaRPr lang="en-US" sz="1200" dirty="0">
              <a:solidFill>
                <a:srgbClr val="0B5394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F35DA76-E62A-41F8-A8AD-74EE9FB00BAF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16" name="Picture 15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7150DE4F-8D31-4A73-8DDD-06572FBED315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B0E31A15-7245-4DD4-AAE8-BEFD2BD66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A4BCF701-A9C5-40A4-A164-794E66DF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8F519821-9F20-4D91-9C3D-5BA8BEB6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73DA115B-C60E-4B29-87DE-5494CA32F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1326AE9-1C29-4976-A5B7-AFC16EA5FA61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5828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title" idx="4294967295"/>
          </p:nvPr>
        </p:nvSpPr>
        <p:spPr>
          <a:xfrm>
            <a:off x="1297086" y="1707654"/>
            <a:ext cx="6550077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3400" dirty="0">
                <a:solidFill>
                  <a:srgbClr val="0070C0"/>
                </a:solidFill>
              </a:rPr>
              <a:t>გმადლობთ ყურადღებისთვის!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5886"/>
            <a:ext cx="9144000" cy="8143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A119A7B-1B25-4439-8CAA-063394E1E7A1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2" name="Picture 21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DEBD5B11-749D-4C7E-941A-6B73FD56805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4E9B3CB1-1609-41D8-8380-8AFD93703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8BCAD5B-83C6-43F9-B0A1-C3C88BB00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54ECD998-C66F-41A6-86F1-BE2A10B82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39BD71-684D-4224-93CD-0DC790AA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A460EC28-8930-4071-B720-FCD4E9CBD773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9857" y="1347614"/>
            <a:ext cx="8574315" cy="30856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ka-GE" sz="3200" b="1" spc="-38" dirty="0">
                <a:solidFill>
                  <a:srgbClr val="0B5394"/>
                </a:solidFill>
                <a:ea typeface="Pangolin"/>
                <a:cs typeface="Pangolin"/>
              </a:rPr>
              <a:t>რა არის მრავალინდიკატორული </a:t>
            </a:r>
            <a:r>
              <a:rPr lang="en-US" sz="3200" b="1" spc="-38" dirty="0">
                <a:solidFill>
                  <a:srgbClr val="0B5394"/>
                </a:solidFill>
                <a:ea typeface="Pangolin"/>
                <a:cs typeface="Pangolin"/>
              </a:rPr>
              <a:t> </a:t>
            </a:r>
            <a:r>
              <a:rPr lang="ka-GE" sz="3200" b="1" spc="-38" dirty="0">
                <a:solidFill>
                  <a:srgbClr val="0B5394"/>
                </a:solidFill>
                <a:ea typeface="Pangolin"/>
                <a:cs typeface="Pangolin"/>
              </a:rPr>
              <a:t>კლასტერული კვლევა</a:t>
            </a:r>
            <a:r>
              <a:rPr lang="en-US" sz="3200" b="1" spc="-38" dirty="0">
                <a:solidFill>
                  <a:srgbClr val="0B5394"/>
                </a:solidFill>
                <a:ea typeface="Pangolin"/>
                <a:cs typeface="Pangolin"/>
              </a:rPr>
              <a:t> </a:t>
            </a:r>
            <a:r>
              <a:rPr lang="en-US" sz="32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(MICS)</a:t>
            </a:r>
            <a:r>
              <a:rPr lang="ka-GE" sz="3200" b="1" spc="-38" dirty="0">
                <a:solidFill>
                  <a:srgbClr val="0B5394"/>
                </a:solidFill>
                <a:ea typeface="Pangolin"/>
                <a:cs typeface="Pangolin"/>
              </a:rPr>
              <a:t>?</a:t>
            </a:r>
            <a:endParaRPr lang="en-US" sz="3200" b="1" spc="-38" dirty="0">
              <a:solidFill>
                <a:srgbClr val="0B5394"/>
              </a:solidFill>
              <a:ea typeface="Pangolin"/>
              <a:cs typeface="Pangolin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en-US" sz="2500" spc="-38" dirty="0">
              <a:solidFill>
                <a:srgbClr val="0B5394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ka-GE" sz="22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შინამეურნეობათა ერთ-ერთი უდიდესი კვლევა, რომელსაც გაეროს ბავშვთა ფონდი </a:t>
            </a:r>
            <a:r>
              <a:rPr lang="ka-GE" sz="22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(</a:t>
            </a:r>
            <a:r>
              <a:rPr lang="en-US" sz="22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UNICEF)</a:t>
            </a:r>
            <a:r>
              <a:rPr lang="ka-GE" sz="22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 </a:t>
            </a:r>
            <a:r>
              <a:rPr lang="ka-GE" sz="22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სხვადასხვა ქვეყანაში ატარებს</a:t>
            </a:r>
            <a:r>
              <a:rPr lang="en-US" sz="22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 </a:t>
            </a:r>
            <a:r>
              <a:rPr lang="ka-GE" sz="22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ბავშვებისა და ქალების მდგომარეობის შესაფასებლად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ka-GE" sz="2500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2F67566-6368-4D40-9048-07EFC5160462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30" name="Picture 29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12B03128-D6A0-409E-9B2C-44B42B593C9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821D6BA7-E0FC-4279-83EC-5FE3DD5B3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A59244FD-D321-48CF-8CA4-B62F50F4F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3875A5E9-AF41-418A-BD4A-F9434329A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2F78EDB4-7F04-45B2-AD3F-A3BAD3E54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5054D600-F5E0-4AE4-846A-991DA3C5AFFC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0192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9857" y="1359652"/>
            <a:ext cx="8574315" cy="351635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28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MICS</a:t>
            </a:r>
            <a:r>
              <a:rPr lang="ka-GE" sz="28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 საქართველო 2018 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ka-GE" sz="1000" b="1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  <a:p>
            <a:pPr marL="461963" indent="-287338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a-GE" sz="2000" spc="-38" dirty="0">
                <a:solidFill>
                  <a:srgbClr val="0B5394"/>
                </a:solidFill>
                <a:ea typeface="Pangolin"/>
                <a:cs typeface="Pangolin"/>
              </a:rPr>
              <a:t>კვლევა განხორციელდა საქართველოს სტატისტიკის ეროვნული სამსახურის (საქსტატის) მიერ</a:t>
            </a:r>
          </a:p>
          <a:p>
            <a:pPr marL="461963" indent="-287338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ka-GE" sz="2000" spc="-38" dirty="0">
                <a:solidFill>
                  <a:srgbClr val="0B5394"/>
                </a:solidFill>
                <a:ea typeface="Pangolin"/>
                <a:cs typeface="Pangolin"/>
              </a:rPr>
              <a:t>საქსტატს ტექნიკური დახმარება გაუწია გაეროს ბავშვთა ფონდმა</a:t>
            </a:r>
          </a:p>
          <a:p>
            <a:pPr marL="461963" indent="-287338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ka-GE" sz="2000" spc="-38" dirty="0">
              <a:solidFill>
                <a:srgbClr val="0B5394"/>
              </a:solidFill>
              <a:ea typeface="Pangolin"/>
              <a:cs typeface="Pangolin"/>
            </a:endParaRPr>
          </a:p>
          <a:p>
            <a:pPr marL="457200" lvl="1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ka-GE" sz="1850" b="1" spc="-38" dirty="0">
                <a:solidFill>
                  <a:srgbClr val="0B5394"/>
                </a:solidFill>
                <a:ea typeface="Pangolin"/>
                <a:cs typeface="Pangolin"/>
              </a:rPr>
              <a:t>პარტნიორები: 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ka-GE" sz="1850" spc="-38" dirty="0">
                <a:solidFill>
                  <a:srgbClr val="0B5394"/>
                </a:solidFill>
                <a:ea typeface="Pangolin"/>
                <a:cs typeface="Pangolin"/>
              </a:rPr>
              <a:t>საქართველოს მთავრობა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ka-GE" sz="1850" spc="-38" dirty="0">
                <a:solidFill>
                  <a:srgbClr val="0B5394"/>
                </a:solidFill>
                <a:ea typeface="Pangolin"/>
                <a:cs typeface="Pangolin"/>
              </a:rPr>
              <a:t>დაავადებათა კონტროლის ეროვნული ცენტრი</a:t>
            </a:r>
          </a:p>
          <a:p>
            <a:pPr marL="742950" lvl="1" indent="-285750">
              <a:lnSpc>
                <a:spcPct val="100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ka-GE" sz="1850" spc="-38" dirty="0">
                <a:solidFill>
                  <a:srgbClr val="0B5394"/>
                </a:solidFill>
                <a:ea typeface="Pangolin"/>
                <a:cs typeface="Pangolin"/>
              </a:rPr>
              <a:t>სხვა დონორი ორგანიზაციები</a:t>
            </a:r>
          </a:p>
          <a:p>
            <a:pPr marL="800100" indent="-3429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ka-GE" sz="2000" spc="-38" dirty="0">
              <a:solidFill>
                <a:srgbClr val="0B5394"/>
              </a:solidFill>
              <a:ea typeface="Pangolin"/>
              <a:cs typeface="Pangolin"/>
            </a:endParaRPr>
          </a:p>
          <a:p>
            <a:pPr marL="461963" indent="-404813" algn="just">
              <a:buFont typeface="Arial" panose="020B0604020202020204" pitchFamily="34" charset="0"/>
              <a:buChar char="•"/>
            </a:pPr>
            <a:endParaRPr lang="ka-GE" sz="1600" dirty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endParaRPr lang="ka-GE" sz="2500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E043735-8F7B-4720-BE2C-D461D4A71F81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3" name="Picture 22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7013D56D-7803-43AC-80CF-C3A3517454E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67F80FD-7155-4BD8-88BF-6AA37286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2AC332B-EC0F-43A6-B993-80DF6F60B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EACD2299-8025-438C-8EA9-34E6FCE5B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03B7C08B-90F3-4E62-9435-A921FD1F2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2D84B74E-5D91-429C-B99B-D644C4561D01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1489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9858" y="1863708"/>
            <a:ext cx="8456168" cy="30843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ka-GE" sz="1800" b="1" spc="-38" dirty="0">
                <a:solidFill>
                  <a:srgbClr val="0B5394"/>
                </a:solidFill>
                <a:ea typeface="Pangolin"/>
                <a:cs typeface="Pangolin"/>
              </a:rPr>
              <a:t>მონაცემთა შეგროვება</a:t>
            </a:r>
            <a:r>
              <a:rPr lang="ka-GE" sz="1800" spc="-38" dirty="0">
                <a:solidFill>
                  <a:schemeClr val="tx1"/>
                </a:solidFill>
                <a:ea typeface="Pangolin"/>
                <a:cs typeface="Pangolin"/>
              </a:rPr>
              <a:t>: </a:t>
            </a:r>
            <a:r>
              <a:rPr lang="ka-GE" sz="18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21 სექტემბრიდან - 20 დეკემბრის ჩათვლით</a:t>
            </a:r>
          </a:p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ka-GE" sz="1800" b="1" spc="-38" dirty="0">
                <a:solidFill>
                  <a:srgbClr val="0B5394"/>
                </a:solidFill>
                <a:ea typeface="Pangolin"/>
                <a:cs typeface="Pangolin"/>
              </a:rPr>
              <a:t>შერჩევის ზომა</a:t>
            </a:r>
            <a:r>
              <a:rPr lang="ka-GE" sz="1800" spc="-38" dirty="0">
                <a:solidFill>
                  <a:srgbClr val="0B5394"/>
                </a:solidFill>
                <a:ea typeface="Pangolin"/>
                <a:cs typeface="Pangolin"/>
              </a:rPr>
              <a:t>: 14 120 შინამეურნეობა</a:t>
            </a:r>
          </a:p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ka-GE" sz="1800" b="1" spc="-38" dirty="0">
                <a:solidFill>
                  <a:srgbClr val="0B5394"/>
                </a:solidFill>
                <a:ea typeface="Pangolin"/>
                <a:cs typeface="Pangolin"/>
              </a:rPr>
              <a:t>სამიზნე ერთობლიობა: </a:t>
            </a:r>
            <a:r>
              <a:rPr lang="ka-GE" sz="18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15-49 წლის ქალი/კაცი, 5-17 წლის და 5 წლამდე ასაკის ბავშვები</a:t>
            </a:r>
          </a:p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ka-GE" sz="18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სისხლში ტყვიის შემცველობის დადგენა</a:t>
            </a:r>
            <a:r>
              <a:rPr lang="ka-GE" sz="18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: 2-7 წლის ბავშვი შერჩეული შინამეურნეობიდან (სულ 1578 ბავშვი)</a:t>
            </a:r>
          </a:p>
          <a:p>
            <a:pPr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ka-GE" sz="1800" b="1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სასმელი წყლის ხარისხის შემოწმება</a:t>
            </a:r>
            <a:r>
              <a:rPr lang="ka-GE" sz="1800" spc="-38" dirty="0">
                <a:solidFill>
                  <a:srgbClr val="0B5394"/>
                </a:solidFill>
                <a:latin typeface="+mj-lt"/>
                <a:ea typeface="Pangolin"/>
                <a:cs typeface="Pangolin"/>
              </a:rPr>
              <a:t>: შემოწმდა ყოველი მეოთხე ოჯახი სასმელ წყალში ნაწლავის ჩხირის არსებობაზე</a:t>
            </a:r>
          </a:p>
          <a:p>
            <a:pPr indent="0">
              <a:lnSpc>
                <a:spcPct val="100000"/>
              </a:lnSpc>
              <a:buNone/>
            </a:pPr>
            <a:endParaRPr lang="ka-GE" sz="2000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3568" y="987574"/>
            <a:ext cx="7416824" cy="40324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 pitchFamily="34" charset="0"/>
              <a:buChar char="✗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Calibri" panose="020F0502020204030204" pitchFamily="34" charset="0"/>
              <a:buNone/>
            </a:pPr>
            <a:endParaRPr lang="ka-GE" sz="16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2960" y="1412602"/>
            <a:ext cx="6917392" cy="439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en-US" sz="2500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MICS </a:t>
            </a:r>
            <a:r>
              <a:rPr lang="ka-GE" sz="2500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საქართველო 2018</a:t>
            </a:r>
            <a:endParaRPr lang="en-US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C6B7631-A54D-4693-A743-E782BEA10D0C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5" name="Picture 24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8F46F8CE-8FD0-4BB7-B2E2-318F2CD01A6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F345AFC-BBAF-4525-BC8D-1097303D0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B8EA3968-EA5D-4DC1-8FB5-23F03409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945F2DC8-FCB1-4563-BDF2-091AD57A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13E6C81A-C668-460E-819C-7B1AEAE74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25B2F641-60BB-42BA-9D41-4BFE120ED40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877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41061" y="1693616"/>
            <a:ext cx="3952102" cy="3014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ka-GE" sz="2000" b="1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13 გუნდი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თბილისი (4 გუნდი)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ea typeface="Pangolin"/>
                <a:cs typeface="Pangolin"/>
              </a:rPr>
              <a:t>ქ. </a:t>
            </a: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მარნეული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თელავი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გორი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ახალციხე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ქუთაისი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სამტრედია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ზუგდიდი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ბათუმი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ka-GE" sz="1600" spc="-38" dirty="0">
                <a:solidFill>
                  <a:srgbClr val="002060"/>
                </a:solidFill>
                <a:latin typeface="+mj-lt"/>
                <a:ea typeface="Pangolin"/>
                <a:cs typeface="Pangolin"/>
              </a:rPr>
              <a:t>ქ. ოზურგეთი</a:t>
            </a:r>
          </a:p>
          <a:p>
            <a:pPr indent="0">
              <a:lnSpc>
                <a:spcPct val="100000"/>
              </a:lnSpc>
              <a:buNone/>
            </a:pPr>
            <a:endParaRPr lang="en-US" sz="1400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  <a:p>
            <a:pPr indent="0">
              <a:lnSpc>
                <a:spcPct val="100000"/>
              </a:lnSpc>
              <a:buNone/>
            </a:pPr>
            <a:endParaRPr lang="ka-GE" sz="2000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3568" y="987574"/>
            <a:ext cx="7416824" cy="40324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 pitchFamily="34" charset="0"/>
              <a:buChar char="✗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Calibri" panose="020F0502020204030204" pitchFamily="34" charset="0"/>
              <a:buNone/>
            </a:pPr>
            <a:endParaRPr lang="ka-GE" sz="16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2960" y="2060674"/>
            <a:ext cx="7349440" cy="439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MICS </a:t>
            </a:r>
            <a:r>
              <a:rPr lang="ka-GE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საქართველო 2018 - მონაცემების </a:t>
            </a:r>
            <a:r>
              <a:rPr lang="ka-GE" b="1" dirty="0">
                <a:solidFill>
                  <a:srgbClr val="0B5394"/>
                </a:solidFill>
                <a:ea typeface="Pangolin"/>
                <a:cs typeface="Pangolin"/>
              </a:rPr>
              <a:t>შეგროვება</a:t>
            </a:r>
            <a:endParaRPr lang="en-US" b="1" dirty="0">
              <a:solidFill>
                <a:srgbClr val="0B5394"/>
              </a:solidFill>
              <a:ea typeface="Pangolin"/>
              <a:cs typeface="Pangolin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ka-GE" sz="2500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 </a:t>
            </a:r>
            <a:endParaRPr lang="en-US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</p:txBody>
      </p:sp>
      <p:sp>
        <p:nvSpPr>
          <p:cNvPr id="18" name="Google Shape;73;p18"/>
          <p:cNvSpPr txBox="1">
            <a:spLocks/>
          </p:cNvSpPr>
          <p:nvPr/>
        </p:nvSpPr>
        <p:spPr>
          <a:xfrm>
            <a:off x="4555541" y="1693616"/>
            <a:ext cx="3952102" cy="3014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 pitchFamily="34" charset="0"/>
              <a:buChar char="✗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None/>
              <a:defRPr/>
            </a:pPr>
            <a:r>
              <a:rPr lang="ka-GE" sz="1800" b="1" spc="-38" dirty="0">
                <a:solidFill>
                  <a:srgbClr val="002060"/>
                </a:solidFill>
                <a:ea typeface="Pangolin"/>
                <a:cs typeface="Pangolin"/>
              </a:rPr>
              <a:t>გუნდის შემადგენლობა</a:t>
            </a:r>
            <a:endParaRPr lang="en-US" sz="1800" b="1" spc="-38" dirty="0">
              <a:solidFill>
                <a:srgbClr val="002060"/>
              </a:solidFill>
              <a:ea typeface="Pangolin"/>
              <a:cs typeface="Pangolin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ka-GE" sz="1400" spc="-38" dirty="0">
              <a:solidFill>
                <a:srgbClr val="002060"/>
              </a:solidFill>
              <a:ea typeface="Pangolin"/>
              <a:cs typeface="Pangolin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ka-GE" sz="1800" spc="-38" dirty="0">
              <a:solidFill>
                <a:srgbClr val="002060"/>
              </a:solidFill>
              <a:ea typeface="Pangolin"/>
              <a:cs typeface="Pangolin"/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ka-GE" sz="1800" spc="-38" dirty="0">
                <a:solidFill>
                  <a:srgbClr val="002060"/>
                </a:solidFill>
                <a:ea typeface="Pangolin"/>
                <a:cs typeface="Pangolin"/>
              </a:rPr>
              <a:t>ზედამხედველი - 1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ka-GE" sz="1800" spc="-38" dirty="0">
                <a:solidFill>
                  <a:srgbClr val="002060"/>
                </a:solidFill>
                <a:ea typeface="Pangolin"/>
                <a:cs typeface="Pangolin"/>
              </a:rPr>
              <a:t>ინტერვიუერი - 4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ka-GE" sz="1800" spc="-38" dirty="0">
                <a:solidFill>
                  <a:srgbClr val="002060"/>
                </a:solidFill>
                <a:ea typeface="Pangolin"/>
                <a:cs typeface="Pangolin"/>
              </a:rPr>
              <a:t>მზომავი -1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ka-GE" sz="1800" spc="-38" dirty="0">
                <a:solidFill>
                  <a:srgbClr val="002060"/>
                </a:solidFill>
                <a:ea typeface="Pangolin"/>
                <a:cs typeface="Pangolin"/>
              </a:rPr>
              <a:t>ფლებოტომისტი -1</a:t>
            </a:r>
          </a:p>
          <a:p>
            <a:pPr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ka-GE" sz="2000" spc="-38" dirty="0">
              <a:solidFill>
                <a:srgbClr val="0B5394"/>
              </a:solidFill>
              <a:latin typeface="+mj-lt"/>
              <a:ea typeface="Pangolin"/>
              <a:cs typeface="Pangolin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D51F3B8-32A1-4350-BFB2-B1D5FBE78D08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6" name="Picture 25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E00E4886-6150-421E-AD6C-1B7457A4451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3592FAE0-8170-42EC-BCFD-A65BC1B69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B0AD3F51-E2D5-456D-8A29-4A888E70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F4DDDF4B-CB2C-4832-A280-D16329FCF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F321401A-40D3-4B0B-BF93-C7A6847A7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E01025CE-F1C7-4C58-BC60-F977A351568D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0069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683568" y="987574"/>
            <a:ext cx="7416824" cy="40324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anose="020F0502020204030204" pitchFamily="34" charset="0"/>
              <a:buChar char="✗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itchFamily="34" charset="0"/>
              <a:buChar char="✗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Calibri" panose="020F0502020204030204" pitchFamily="34" charset="0"/>
              <a:buNone/>
            </a:pPr>
            <a:endParaRPr lang="ka-GE" sz="16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22960" y="2060674"/>
            <a:ext cx="7349440" cy="4390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MICS </a:t>
            </a:r>
            <a:r>
              <a:rPr lang="ka-GE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საქართველო 2018 - მონაცემების </a:t>
            </a:r>
            <a:r>
              <a:rPr lang="ka-GE" b="1" dirty="0">
                <a:solidFill>
                  <a:srgbClr val="0B5394"/>
                </a:solidFill>
                <a:ea typeface="Pangolin"/>
                <a:cs typeface="Pangolin"/>
              </a:rPr>
              <a:t>შეგროვება</a:t>
            </a:r>
            <a:endParaRPr lang="en-US" b="1" dirty="0">
              <a:solidFill>
                <a:srgbClr val="0B5394"/>
              </a:solidFill>
              <a:ea typeface="Pangolin"/>
              <a:cs typeface="Pangolin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endParaRPr lang="ka-GE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  <a:p>
            <a:pPr algn="ctr">
              <a:lnSpc>
                <a:spcPct val="100000"/>
              </a:lnSpc>
              <a:buClr>
                <a:srgbClr val="000000"/>
              </a:buClr>
              <a:buFont typeface="Arial"/>
              <a:buNone/>
            </a:pPr>
            <a:r>
              <a:rPr lang="ka-GE" sz="2500" b="1" dirty="0">
                <a:solidFill>
                  <a:srgbClr val="0B5394"/>
                </a:solidFill>
                <a:latin typeface="+mn-lt"/>
                <a:ea typeface="Pangolin"/>
                <a:cs typeface="Pangolin"/>
                <a:sym typeface="Arial"/>
              </a:rPr>
              <a:t> </a:t>
            </a:r>
            <a:endParaRPr lang="en-US" sz="2500" b="1" dirty="0">
              <a:solidFill>
                <a:srgbClr val="0B5394"/>
              </a:solidFill>
              <a:latin typeface="+mn-lt"/>
              <a:ea typeface="Pangolin"/>
              <a:cs typeface="Pangolin"/>
              <a:sym typeface="Arial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725697293"/>
              </p:ext>
            </p:extLst>
          </p:nvPr>
        </p:nvGraphicFramePr>
        <p:xfrm>
          <a:off x="1259632" y="1691542"/>
          <a:ext cx="6696743" cy="3112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5884AFB-B361-445E-BCFC-4ED2D03BDBA7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6" name="Picture 25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9F19724E-8AFD-4FF7-88A0-7AB0A311E449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0FB925BE-C10C-4E9F-88EB-2B54E6D9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F413E2AE-38ED-4259-955E-934CB590E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A666C307-38A5-48A8-92B1-047AEE809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B723E186-4195-4B6E-84C1-4E7513A9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B3E2F5C5-0006-4A88-A47C-EBDDBEC98EEE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03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B725A11-A588-4CA3-B38D-6E95A559E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FB725A11-A588-4CA3-B38D-6E95A559E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62D9755-4FA7-44B3-B6F6-66DF882F0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dgm id="{F62D9755-4FA7-44B3-B6F6-66DF882F0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D7AAFA4-9730-495C-B45A-D3F8EA574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graphicEl>
                                              <a:dgm id="{FD7AAFA4-9730-495C-B45A-D3F8EA574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1C92B0E-929D-4643-984E-CF524C932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graphicEl>
                                              <a:dgm id="{21C92B0E-929D-4643-984E-CF524C932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B9D22F4-AF76-41DB-86B5-6FB7B0F03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graphicEl>
                                              <a:dgm id="{CB9D22F4-AF76-41DB-86B5-6FB7B0F03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C2FE0FD-D9A4-4BDA-86FE-0667A1C90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graphicEl>
                                              <a:dgm id="{3C2FE0FD-D9A4-4BDA-86FE-0667A1C90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587629F-D026-426C-A720-FEF26075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graphicEl>
                                              <a:dgm id="{8587629F-D026-426C-A720-FEF260754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5E982F8-4559-401C-BC94-A40DCA7E9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graphicEl>
                                              <a:dgm id="{D5E982F8-4559-401C-BC94-A40DCA7E9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EB4AA89-BDC8-4B69-83E0-D41DEB29E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graphicEl>
                                              <a:dgm id="{2EB4AA89-BDC8-4B69-83E0-D41DEB29E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75439E2-D3C1-4E18-84D5-57A996E05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graphicEl>
                                              <a:dgm id="{475439E2-D3C1-4E18-84D5-57A996E05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15FE1AD-9D04-4DA2-8813-9C4DC50AF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graphicEl>
                                              <a:dgm id="{715FE1AD-9D04-4DA2-8813-9C4DC50AF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E5D75DB-1969-4137-8533-7CB023C49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graphicEl>
                                              <a:dgm id="{8E5D75DB-1969-4137-8533-7CB023C49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C93EBB2-C7AF-4355-A669-FED4F6476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>
                                            <p:graphicEl>
                                              <a:dgm id="{5C93EBB2-C7AF-4355-A669-FED4F6476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DB94E6F-15C8-454B-8250-0ACF15F90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graphicEl>
                                              <a:dgm id="{1DB94E6F-15C8-454B-8250-0ACF15F90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9DAE14D-2DDB-40A2-99A0-51EC4F3D3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graphicEl>
                                              <a:dgm id="{D9DAE14D-2DDB-40A2-99A0-51EC4F3D3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3078386" y="1254643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500" b="1" kern="1200" spc="-38" dirty="0">
                <a:solidFill>
                  <a:srgbClr val="0B5394"/>
                </a:solidFill>
                <a:latin typeface="+mn-lt"/>
                <a:ea typeface="Pangolin"/>
                <a:cs typeface="Pangolin"/>
              </a:rPr>
              <a:t>გამოპასუხება</a:t>
            </a:r>
            <a:endParaRPr lang="en-US" sz="2500" b="1" kern="1200" spc="-38" dirty="0">
              <a:solidFill>
                <a:srgbClr val="0B5394"/>
              </a:solidFill>
              <a:latin typeface="+mn-lt"/>
              <a:ea typeface="Pangolin"/>
              <a:cs typeface="Pangoli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9038" y="1778133"/>
            <a:ext cx="7495801" cy="2662809"/>
            <a:chOff x="554036" y="2057401"/>
            <a:chExt cx="8399881" cy="2355341"/>
          </a:xfrm>
        </p:grpSpPr>
        <p:cxnSp>
          <p:nvCxnSpPr>
            <p:cNvPr id="44" name="Straight Arrow Connector 43"/>
            <p:cNvCxnSpPr>
              <a:cxnSpLocks/>
              <a:stCxn id="54" idx="2"/>
              <a:endCxn id="47" idx="0"/>
            </p:cNvCxnSpPr>
            <p:nvPr/>
          </p:nvCxnSpPr>
          <p:spPr>
            <a:xfrm flipH="1">
              <a:off x="1413906" y="2857037"/>
              <a:ext cx="1545145" cy="571963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921821" y="2844449"/>
              <a:ext cx="1889390" cy="566513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cxnSpLocks/>
              <a:stCxn id="54" idx="3"/>
              <a:endCxn id="51" idx="0"/>
            </p:cNvCxnSpPr>
            <p:nvPr/>
          </p:nvCxnSpPr>
          <p:spPr>
            <a:xfrm>
              <a:off x="5308502" y="2457219"/>
              <a:ext cx="2878027" cy="983742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554036" y="3429000"/>
              <a:ext cx="1719739" cy="965419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600" b="1" dirty="0">
                  <a:solidFill>
                    <a:schemeClr val="tx1"/>
                  </a:solidFill>
                  <a:latin typeface="Sylfaen" pitchFamily="18" charset="0"/>
                </a:rPr>
                <a:t>15-49 წლის ქალები </a:t>
              </a:r>
            </a:p>
            <a:p>
              <a:pPr algn="ctr">
                <a:defRPr/>
              </a:pPr>
              <a:r>
                <a:rPr lang="ka-GE" sz="1600" b="1" dirty="0">
                  <a:solidFill>
                    <a:schemeClr val="tx1"/>
                  </a:solidFill>
                  <a:latin typeface="Sylfaen" pitchFamily="18" charset="0"/>
                </a:rPr>
                <a:t>(80%)</a:t>
              </a:r>
              <a:endParaRPr lang="en-US" sz="1600" b="1" dirty="0">
                <a:solidFill>
                  <a:schemeClr val="tx1"/>
                </a:solidFill>
                <a:latin typeface="Sylfaen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63343" y="3444269"/>
              <a:ext cx="1570194" cy="950150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600" b="1" dirty="0">
                  <a:solidFill>
                    <a:schemeClr val="tx1"/>
                  </a:solidFill>
                  <a:latin typeface="Sylfaen" pitchFamily="18" charset="0"/>
                </a:rPr>
                <a:t>5-17  წლის ბავშვები (89%)</a:t>
              </a:r>
              <a:endParaRPr lang="en-GB" sz="1600" b="1" dirty="0">
                <a:solidFill>
                  <a:schemeClr val="tx1"/>
                </a:solidFill>
                <a:latin typeface="Sylfaen" pitchFamily="18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373596" y="3429000"/>
              <a:ext cx="1589924" cy="983742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sz="1600" b="1" dirty="0">
                  <a:solidFill>
                    <a:schemeClr val="tx1"/>
                  </a:solidFill>
                  <a:latin typeface="Sylfaen" pitchFamily="18" charset="0"/>
                </a:rPr>
                <a:t>15-49 წლის მამაკაცები (61%)  </a:t>
              </a:r>
              <a:endParaRPr lang="en-US" sz="1600" b="1" dirty="0">
                <a:solidFill>
                  <a:schemeClr val="tx1"/>
                </a:solidFill>
                <a:latin typeface="Sylfaen" pitchFamily="18" charset="0"/>
              </a:endParaRPr>
            </a:p>
          </p:txBody>
        </p:sp>
        <p:cxnSp>
          <p:nvCxnSpPr>
            <p:cNvPr id="50" name="Straight Arrow Connector 49"/>
            <p:cNvCxnSpPr>
              <a:cxnSpLocks/>
              <a:stCxn id="54" idx="2"/>
              <a:endCxn id="49" idx="0"/>
            </p:cNvCxnSpPr>
            <p:nvPr/>
          </p:nvCxnSpPr>
          <p:spPr>
            <a:xfrm>
              <a:off x="2959051" y="2857037"/>
              <a:ext cx="209507" cy="571963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7419140" y="3440961"/>
              <a:ext cx="1534777" cy="95345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a-GE" b="1" dirty="0">
                  <a:solidFill>
                    <a:schemeClr val="tx1"/>
                  </a:solidFill>
                  <a:latin typeface="Sylfaen" pitchFamily="18" charset="0"/>
                </a:rPr>
                <a:t>წყლის ხარისხის ტესტირება (</a:t>
              </a:r>
              <a:r>
                <a:rPr lang="ka-GE" sz="1000" b="1" dirty="0">
                  <a:solidFill>
                    <a:schemeClr val="tx1"/>
                  </a:solidFill>
                  <a:latin typeface="Sylfaen" pitchFamily="18" charset="0"/>
                </a:rPr>
                <a:t>ჭიქიდან - 76% ; წყაროდან - 69%)</a:t>
              </a:r>
              <a:endParaRPr lang="en-GB" sz="1000" b="1" dirty="0">
                <a:solidFill>
                  <a:schemeClr val="tx1"/>
                </a:solidFill>
                <a:latin typeface="Sylfaen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419140" y="2057401"/>
              <a:ext cx="1527409" cy="9182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a-GE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ka-GE" b="1" dirty="0">
                  <a:solidFill>
                    <a:schemeClr val="tx1"/>
                  </a:solidFill>
                </a:rPr>
                <a:t>2-7 წლის ბავშვების ტყვიაზე ტესტირება (60</a:t>
              </a:r>
              <a:r>
                <a:rPr lang="en-US" b="1" dirty="0">
                  <a:solidFill>
                    <a:schemeClr val="tx1"/>
                  </a:solidFill>
                </a:rPr>
                <a:t>%</a:t>
              </a:r>
              <a:r>
                <a:rPr lang="ka-GE" b="1" dirty="0">
                  <a:solidFill>
                    <a:schemeClr val="tx1"/>
                  </a:solidFill>
                </a:rPr>
                <a:t>)</a:t>
              </a:r>
              <a:endParaRPr lang="en-GB" b="1" dirty="0">
                <a:solidFill>
                  <a:schemeClr val="tx1"/>
                </a:solidFill>
                <a:latin typeface="Sylfaen" pitchFamily="18" charset="0"/>
              </a:endParaRPr>
            </a:p>
            <a:p>
              <a:pPr algn="ctr">
                <a:defRPr/>
              </a:pPr>
              <a:endParaRPr lang="en-GB" b="1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Arrow Connector 52"/>
            <p:cNvCxnSpPr>
              <a:stCxn id="54" idx="3"/>
              <a:endCxn id="52" idx="1"/>
            </p:cNvCxnSpPr>
            <p:nvPr/>
          </p:nvCxnSpPr>
          <p:spPr>
            <a:xfrm>
              <a:off x="5308501" y="2457220"/>
              <a:ext cx="2110639" cy="59323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/>
            <p:cNvSpPr/>
            <p:nvPr/>
          </p:nvSpPr>
          <p:spPr>
            <a:xfrm>
              <a:off x="609600" y="2057401"/>
              <a:ext cx="4698901" cy="79963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a-GE" sz="2800" b="1" dirty="0">
                  <a:solidFill>
                    <a:schemeClr val="tx1"/>
                  </a:solidFill>
                </a:rPr>
                <a:t>შინამეურნეობა - 12 270 (87%)</a:t>
              </a:r>
              <a:endParaRPr lang="en-GB" sz="28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4" name="Straight Arrow Connector 93"/>
          <p:cNvCxnSpPr>
            <a:cxnSpLocks/>
          </p:cNvCxnSpPr>
          <p:nvPr/>
        </p:nvCxnSpPr>
        <p:spPr>
          <a:xfrm>
            <a:off x="3092255" y="2695676"/>
            <a:ext cx="2529368" cy="60559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5247498" y="3342303"/>
            <a:ext cx="1369590" cy="107792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a-GE" sz="1600" b="1" dirty="0">
                <a:solidFill>
                  <a:schemeClr val="tx1"/>
                </a:solidFill>
                <a:latin typeface="Sylfaen" pitchFamily="18" charset="0"/>
              </a:rPr>
              <a:t>5 წლამდე ბავშვები (90%)</a:t>
            </a:r>
            <a:endParaRPr lang="en-GB" sz="16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6543B0C-6393-4599-B01F-F79463E11D62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37" name="Picture 36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35BF2DA6-59D3-4C9F-995F-7DF6D424181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24AC54BF-59CD-44F6-A3D3-26C83F1D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A88EB716-EEC3-4C93-BAE8-2F06F7A1B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F38A43CC-E6ED-445E-8512-83A57075B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A8DB0D23-6A3E-4E3B-81DE-2A93324E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BD8AAF53-F4FD-4901-9340-CBBBE331E639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7424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9858" y="1275605"/>
            <a:ext cx="8456168" cy="345214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39697" indent="0">
              <a:lnSpc>
                <a:spcPct val="125000"/>
              </a:lnSpc>
              <a:spcAft>
                <a:spcPts val="900"/>
              </a:spcAft>
              <a:buNone/>
            </a:pPr>
            <a:r>
              <a:rPr lang="ka-GE" b="1" dirty="0">
                <a:solidFill>
                  <a:srgbClr val="0B5394"/>
                </a:solidFill>
              </a:rPr>
              <a:t>ტყვია - საზოგადოებრივი ჯანმრთელობის გლობალური პრობლემა</a:t>
            </a:r>
          </a:p>
          <a:p>
            <a:pPr>
              <a:lnSpc>
                <a:spcPct val="12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a-GE" sz="1350" dirty="0">
                <a:solidFill>
                  <a:srgbClr val="0B5394"/>
                </a:solidFill>
              </a:rPr>
              <a:t>ჯანმრთელობის მაჩვენებლებისა და შეფასების (IHME) ინსტიტუტის გამოთვლებით, 2016 წელს ტყვიისადმი ექსპოზიციის ხარჯზე მოდიოდა ადამიანის სიკვდილის 540 000 შემთხვევა და 13.9 მილიონი წელი ჯანმრთელი წლების დანაკარგი (DALYs)</a:t>
            </a:r>
          </a:p>
          <a:p>
            <a:pPr>
              <a:lnSpc>
                <a:spcPct val="12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a-GE" sz="1350" dirty="0">
                <a:solidFill>
                  <a:srgbClr val="0B5394"/>
                </a:solidFill>
              </a:rPr>
              <a:t>სიკვდილიანობის ყველაზე მაღალი ტვირთი დაბალი და საშუალო შემოსავლების მქონე ქვეყნებზე მოდის. </a:t>
            </a:r>
            <a:endParaRPr lang="en-US" sz="1350" dirty="0">
              <a:solidFill>
                <a:srgbClr val="0B5394"/>
              </a:solidFill>
            </a:endParaRPr>
          </a:p>
          <a:p>
            <a:pPr>
              <a:lnSpc>
                <a:spcPct val="125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ka-GE" sz="1350" dirty="0">
                <a:solidFill>
                  <a:srgbClr val="0B5394"/>
                </a:solidFill>
              </a:rPr>
              <a:t>ტყვიის ექსპოზიცია განაპირობებს იდიოპათიური ინტელექტუალური ინვალიდობის გლობალური ტვირთის 63.8%-ს, გულის იშემიური დაავადების გლობალური ტვირთის 3%-სა და ინსულტის გლობალური ტვირთის 3.1%-ს. </a:t>
            </a:r>
            <a:endParaRPr lang="en-US" sz="1350" dirty="0">
              <a:solidFill>
                <a:srgbClr val="0B5394"/>
              </a:solidFill>
            </a:endParaRP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F616FC1-1468-49EB-AEE9-6C595AB16DEA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35" name="Picture 34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2B2019A2-5A0A-435A-B9E6-1E7113D1E51F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09653B88-8230-4C5F-8B1D-F2D909C6D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AE4E183A-8892-4B58-920F-1A4491BA1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7E57DB2-7C79-437C-A272-8E37D6F1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CA367276-D5F4-4298-BE7F-C429037E2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5C65E687-B312-4825-85CC-7F61C61FA4DB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8432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78005" y="996668"/>
            <a:ext cx="8456168" cy="6715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450"/>
              </a:spcAft>
              <a:buClr>
                <a:schemeClr val="dk1"/>
              </a:buClr>
              <a:buSzPts val="1100"/>
              <a:buNone/>
            </a:pPr>
            <a:r>
              <a:rPr lang="ka-GE" b="1" dirty="0">
                <a:solidFill>
                  <a:srgbClr val="0B5394"/>
                </a:solidFill>
              </a:rPr>
              <a:t>ტყვია - საზოგადოებრივი ჯანმრთელობის პრობლემა საქართველოში</a:t>
            </a:r>
          </a:p>
          <a:p>
            <a:pPr marL="0" indent="0" algn="ctr">
              <a:lnSpc>
                <a:spcPct val="100000"/>
              </a:lnSpc>
              <a:spcAft>
                <a:spcPts val="450"/>
              </a:spcAft>
              <a:buClr>
                <a:schemeClr val="dk1"/>
              </a:buClr>
              <a:buSzPts val="1100"/>
              <a:buNone/>
            </a:pPr>
            <a:r>
              <a:rPr lang="ka-GE" b="1" dirty="0">
                <a:solidFill>
                  <a:srgbClr val="0B5394"/>
                </a:solidFill>
              </a:rPr>
              <a:t>ისტორიული მიმოხილვა</a:t>
            </a:r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8207" y="1680497"/>
          <a:ext cx="8764807" cy="334186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588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2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83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წელი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პროექტის დასახელება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შედეგი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10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1979-86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კახეთის რეგიონში (თელავი) ტყვიისშემცველი სეტყვასაწინააღმდეგო  რაკეტების გაშვების შედეგად ტყვიის ექსპოზიციის შესახებ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ძირითადი წყარო - საკვები პროდუქტები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4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ტყვიის მონიტორინგი და ეპიდემიოლოგია</a:t>
                      </a:r>
                      <a:endParaRPr lang="en-US" sz="120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ტყვიის საშუალო დონე სისხლში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 მკგ/დლ და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 მკგ/დლ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95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ტყვიის საწარმო ზემოქმედების პროფილაქტიკა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პოლიგრაფიული სტამბის მუშაკებში გამოკვლეულთა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38.3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% დაფიქსირდა ტყვიის ზომიერი მატება,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62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%-ში შესამჩნევი მატება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9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B539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1998-2000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„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GEO-2110 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საქართველოში ტყვიაშემცველი ბენზინის ხმარებიდან ამოღების შესაძლებლობების შესწავლა“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მათემატიკური მოდელირების საფუძველზე: ჩვილებში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21.0 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მკგ/დლ; ბავშვებში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14.2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 მკგ/დლ; მოზრდილებში - 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9.4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 მკგ/დლ; ხანდაზმულებში -</a:t>
                      </a:r>
                      <a:r>
                        <a:rPr lang="en-US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 12.7</a:t>
                      </a:r>
                      <a:r>
                        <a:rPr lang="ka-GE" sz="1200" dirty="0">
                          <a:solidFill>
                            <a:srgbClr val="0B5394"/>
                          </a:solidFill>
                          <a:effectLst/>
                          <a:latin typeface="+mn-lt"/>
                        </a:rPr>
                        <a:t> მკგ/დლ; სავარაუდო წყარო - ეთილირებული ბენზინი </a:t>
                      </a:r>
                      <a:endParaRPr lang="en-US" sz="1200" dirty="0">
                        <a:solidFill>
                          <a:srgbClr val="0B5394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9B69CA6-D6D4-47DC-8F28-5A633F75965B}"/>
              </a:ext>
            </a:extLst>
          </p:cNvPr>
          <p:cNvGrpSpPr/>
          <p:nvPr/>
        </p:nvGrpSpPr>
        <p:grpSpPr>
          <a:xfrm>
            <a:off x="350603" y="257393"/>
            <a:ext cx="8550389" cy="747022"/>
            <a:chOff x="275699" y="272309"/>
            <a:chExt cx="8550389" cy="747022"/>
          </a:xfrm>
        </p:grpSpPr>
        <p:pic>
          <p:nvPicPr>
            <p:cNvPr id="23" name="Picture 22" descr="W:\3_Planning\# MONITORING &amp; EVALUATION\00 MICS\## - MICS\# MICS-4 countries\MICS4 DP workshop - Belgrade\MICS4 DP WS - Belgrade\MICS Logos\MICS Logo\Print\Cyan (CMYK for print)\MICS logo_cyan.png">
              <a:extLst>
                <a:ext uri="{FF2B5EF4-FFF2-40B4-BE49-F238E27FC236}">
                  <a16:creationId xmlns="" xmlns:a16="http://schemas.microsoft.com/office/drawing/2014/main" id="{69996352-F4F1-4F19-A269-C76F7A6FB6CE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898" y="434484"/>
              <a:ext cx="1995422" cy="4573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EFD8E30F-08B3-4E00-9232-19092A84E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6801" y="304281"/>
              <a:ext cx="1149287" cy="65320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64DA093-428F-41B5-ADF7-727EEEACB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04" y="339970"/>
              <a:ext cx="894525" cy="57249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E4178D85-0376-4793-A120-DDAE3619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7867" y="434484"/>
              <a:ext cx="1625138" cy="47798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C79300AD-95FA-4B5E-BF25-07AFDC7B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83968" y="272309"/>
              <a:ext cx="911967" cy="74702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0D25078-B763-4848-80E9-93506D80BE59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99" y="319216"/>
              <a:ext cx="781367" cy="65320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05660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2786</TotalTime>
  <Words>890</Words>
  <Application>Microsoft Office PowerPoint</Application>
  <PresentationFormat>On-screen Show (16:9)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Pangolin</vt:lpstr>
      <vt:lpstr>Sylfaen</vt:lpstr>
      <vt:lpstr>Times New Roman</vt:lpstr>
      <vt:lpstr>Wingdings</vt:lpstr>
      <vt:lpstr>Retrospect</vt:lpstr>
      <vt:lpstr>  მრავალინდიკატორული კლასტერული კვლევა (MICS)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ყურადღებისთვის!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გაეროს ბავშვთა ფონდის მრავალინდიკატორული კლასტერული კვლევა (MICS )  საინფორმაციო შეხვედრა</dc:title>
  <dc:creator>Shorena</dc:creator>
  <cp:lastModifiedBy>Lela Sturua</cp:lastModifiedBy>
  <cp:revision>225</cp:revision>
  <cp:lastPrinted>2019-04-22T12:01:01Z</cp:lastPrinted>
  <dcterms:modified xsi:type="dcterms:W3CDTF">2019-04-23T12:53:13Z</dcterms:modified>
</cp:coreProperties>
</file>