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0" r:id="rId2"/>
    <p:sldId id="267" r:id="rId3"/>
    <p:sldId id="257" r:id="rId4"/>
    <p:sldId id="271" r:id="rId5"/>
    <p:sldId id="264" r:id="rId6"/>
    <p:sldId id="274" r:id="rId7"/>
    <p:sldId id="258" r:id="rId8"/>
    <p:sldId id="265" r:id="rId9"/>
    <p:sldId id="259" r:id="rId10"/>
    <p:sldId id="266" r:id="rId11"/>
    <p:sldId id="261" r:id="rId12"/>
    <p:sldId id="260" r:id="rId13"/>
    <p:sldId id="273" r:id="rId14"/>
    <p:sldId id="268" r:id="rId15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Region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lang="ru-RU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სამცხე-ჯავახეთი</c:v>
                </c:pt>
                <c:pt idx="1">
                  <c:v>გურია</c:v>
                </c:pt>
                <c:pt idx="2">
                  <c:v>რაჭა-ლეჩხუმი</c:v>
                </c:pt>
                <c:pt idx="3">
                  <c:v>კახეთი</c:v>
                </c:pt>
                <c:pt idx="4">
                  <c:v>შიდა ქართლი</c:v>
                </c:pt>
                <c:pt idx="5">
                  <c:v>იმერეთი</c:v>
                </c:pt>
                <c:pt idx="6">
                  <c:v>მცხეთა-მთიანეთი</c:v>
                </c:pt>
                <c:pt idx="7">
                  <c:v>ქვემო ქართლი</c:v>
                </c:pt>
                <c:pt idx="8">
                  <c:v>საქართველო</c:v>
                </c:pt>
                <c:pt idx="9">
                  <c:v>თბილისი</c:v>
                </c:pt>
                <c:pt idx="10">
                  <c:v>აჭარა</c:v>
                </c:pt>
                <c:pt idx="11">
                  <c:v>სამეგრელო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44.8</c:v>
                </c:pt>
                <c:pt idx="1">
                  <c:v>46.9</c:v>
                </c:pt>
                <c:pt idx="2">
                  <c:v>53.9</c:v>
                </c:pt>
                <c:pt idx="3">
                  <c:v>57.4</c:v>
                </c:pt>
                <c:pt idx="4">
                  <c:v>59.8</c:v>
                </c:pt>
                <c:pt idx="5">
                  <c:v>67.5</c:v>
                </c:pt>
                <c:pt idx="6">
                  <c:v>82.8</c:v>
                </c:pt>
                <c:pt idx="7">
                  <c:v>80.400000000000006</c:v>
                </c:pt>
                <c:pt idx="8">
                  <c:v>89.5</c:v>
                </c:pt>
                <c:pt idx="9">
                  <c:v>98.6</c:v>
                </c:pt>
                <c:pt idx="10">
                  <c:v>120.4</c:v>
                </c:pt>
                <c:pt idx="11">
                  <c:v>145.19999999999999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8970624"/>
        <c:axId val="-2048969536"/>
      </c:barChart>
      <c:catAx>
        <c:axId val="-204897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-2048969536"/>
        <c:crosses val="autoZero"/>
        <c:auto val="1"/>
        <c:lblAlgn val="ctr"/>
        <c:lblOffset val="100"/>
        <c:noMultiLvlLbl val="0"/>
      </c:catAx>
      <c:valAx>
        <c:axId val="-204896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-204897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BE2A-CB1C-4D6A-8726-75103AB8F2B8}" type="datetimeFigureOut">
              <a:rPr lang="en-US" smtClean="0"/>
              <a:t>23/03/18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F23B-65E1-41EA-AE7B-0AD6B633E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D9996-80D2-4992-A12B-8F7217A0AB43}" type="datetimeFigureOut">
              <a:rPr lang="en-US" smtClean="0"/>
              <a:t>23/03/18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F8C6-F76E-47C8-A840-C46DBF08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F2BCDD-495B-449D-AE69-A7F4560DD1E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50945" y="9584569"/>
            <a:ext cx="2945199" cy="50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F34D5898-A4A1-4BE4-A01D-03CB4BC916C5}" type="slidenum">
              <a:rPr lang="en-US" sz="1200">
                <a:ea typeface="MS PGothic" pitchFamily="34" charset="-128"/>
              </a:rPr>
              <a:pPr algn="r"/>
              <a:t>1</a:t>
            </a:fld>
            <a:endParaRPr lang="en-US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90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130EAC-DB11-4F00-88B5-4402348869EA}" type="datetime1">
              <a:rPr lang="en-US" smtClean="0"/>
              <a:t>23/03/18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EA8D-E435-4331-A612-A3EEB588F6F5}" type="datetime1">
              <a:rPr lang="en-US" smtClean="0"/>
              <a:t>23/03/18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8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09F-B2F5-4CB7-9E30-02A36F528FBB}" type="datetime1">
              <a:rPr lang="en-US" smtClean="0"/>
              <a:t>23/03/18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324886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93" y="6262006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10739195" y="6447912"/>
            <a:ext cx="1240367" cy="30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258888" y="6318928"/>
            <a:ext cx="415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1400" b="1" dirty="0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8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C527-A96A-44E2-941F-6D9F01B45D50}" type="datetime1">
              <a:rPr lang="en-US" smtClean="0"/>
              <a:t>23/03/18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0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B9B6-6073-4E15-BD74-36E028A22836}" type="datetime1">
              <a:rPr lang="en-US" smtClean="0"/>
              <a:t>23/03/18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68DC-616F-429B-9786-BB5691169BA6}" type="datetime1">
              <a:rPr lang="en-US" smtClean="0"/>
              <a:t>23/03/18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00FA-810D-451D-B184-899CC84E1B89}" type="datetime1">
              <a:rPr lang="en-US" smtClean="0"/>
              <a:t>23/03/18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B41-1389-4E15-8332-72DCA9ECE8EF}" type="datetime1">
              <a:rPr lang="en-US" smtClean="0"/>
              <a:t>23/03/18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8C-7BEF-4ECC-9C1B-1EB145A87714}" type="datetime1">
              <a:rPr lang="en-US" smtClean="0"/>
              <a:t>23/03/18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5A14C6F-C17B-4D09-8C3B-2C4A31316024}" type="datetime1">
              <a:rPr lang="en-US" smtClean="0"/>
              <a:t>23/03/18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FEE89B7-E81C-4B7C-AE0A-71171A86A914}" type="datetime1">
              <a:rPr lang="en-US" smtClean="0"/>
              <a:t>23/03/18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3D2AE87-896E-4875-8D65-B8EA4A25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/>
          </p:cNvSpPr>
          <p:nvPr/>
        </p:nvSpPr>
        <p:spPr bwMode="auto">
          <a:xfrm>
            <a:off x="2208213" y="4149725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ka-GE" sz="1900" b="1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1900" b="1" dirty="0">
              <a:solidFill>
                <a:srgbClr val="FF0000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165850"/>
            <a:ext cx="12192000" cy="692150"/>
            <a:chOff x="0" y="3884"/>
            <a:chExt cx="5760" cy="436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793" y="3929"/>
              <a:ext cx="29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4103" name="Picture 1030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8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www.ncdc.ge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972065" y="228600"/>
            <a:ext cx="9943069" cy="2686050"/>
          </a:xfrm>
        </p:spPr>
        <p:txBody>
          <a:bodyPr>
            <a:noAutofit/>
          </a:bodyPr>
          <a:lstStyle/>
          <a:p>
            <a:pPr algn="ctr"/>
            <a:r>
              <a:rPr lang="ka-GE" sz="4400" b="1" dirty="0" smtClean="0">
                <a:solidFill>
                  <a:schemeClr val="tx1"/>
                </a:solidFill>
              </a:rPr>
              <a:t>ნულოვანი ტუბერკულოზის ინიციატივა აჭარის რეგიონში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5181600" y="5029200"/>
            <a:ext cx="5067300" cy="129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ka-GE" sz="2400" b="1" dirty="0"/>
              <a:t>ირმა </a:t>
            </a:r>
            <a:r>
              <a:rPr lang="ka-GE" sz="2400" b="1" dirty="0" smtClean="0"/>
              <a:t>ხონელიძე</a:t>
            </a:r>
            <a:endParaRPr lang="en-US" sz="2400" b="1" dirty="0" smtClean="0"/>
          </a:p>
          <a:p>
            <a:pPr algn="r"/>
            <a:r>
              <a:rPr lang="ka-GE" sz="2400" b="1" dirty="0" smtClean="0"/>
              <a:t>ბათუმი</a:t>
            </a:r>
            <a:endParaRPr lang="en-US" sz="2400" b="1" dirty="0"/>
          </a:p>
          <a:p>
            <a:pPr algn="r">
              <a:spcBef>
                <a:spcPct val="20000"/>
              </a:spcBef>
              <a:defRPr/>
            </a:pPr>
            <a:r>
              <a:rPr lang="en-US" b="1" dirty="0"/>
              <a:t>24</a:t>
            </a:r>
            <a:r>
              <a:rPr lang="ka-GE" b="1" dirty="0"/>
              <a:t> მარტი,</a:t>
            </a:r>
            <a:r>
              <a:rPr lang="en-US" b="1" dirty="0"/>
              <a:t> 201</a:t>
            </a:r>
            <a:r>
              <a:rPr lang="ka-GE" b="1" dirty="0"/>
              <a:t>8</a:t>
            </a:r>
          </a:p>
          <a:p>
            <a:pPr algn="ctr">
              <a:spcBef>
                <a:spcPct val="20000"/>
              </a:spcBef>
              <a:defRPr/>
            </a:pPr>
            <a:endParaRPr lang="en-US" sz="2400" b="1" dirty="0">
              <a:latin typeface="AcadNusx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61" y="3821889"/>
            <a:ext cx="4983199" cy="11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907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99785-C428-4434-831A-40FF3B79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342034"/>
            <a:ext cx="10515600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დაფინანსება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2FA38-77B0-4117-B727-DDA83E25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967182"/>
            <a:ext cx="5946486" cy="52587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ka-GE" b="1" dirty="0" smtClean="0"/>
              <a:t>გლობალური ფონდის ტუბერკულოზის პროექტის </a:t>
            </a:r>
            <a:r>
              <a:rPr lang="ka-GE" b="1" dirty="0" smtClean="0"/>
              <a:t>ფარგლებში, </a:t>
            </a:r>
            <a:r>
              <a:rPr lang="en-US" b="1" dirty="0" smtClean="0"/>
              <a:t>NCDC</a:t>
            </a:r>
            <a:r>
              <a:rPr lang="en-US" i="1" dirty="0" smtClean="0"/>
              <a:t>: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მობილური დიაგნოსტიკური ლაბორატორია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 smtClean="0"/>
              <a:t>GeneXpert</a:t>
            </a:r>
            <a:r>
              <a:rPr lang="en-GB" dirty="0" smtClean="0"/>
              <a:t> </a:t>
            </a:r>
            <a:r>
              <a:rPr lang="ka-GE" dirty="0" smtClean="0"/>
              <a:t>აპარატები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მანქანები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err="1" smtClean="0"/>
              <a:t>ლეპტოპები</a:t>
            </a:r>
            <a:r>
              <a:rPr lang="ka-GE" dirty="0" smtClean="0"/>
              <a:t> და ტაბლეტები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ტექნიკური დახმარება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ტრენინგი</a:t>
            </a:r>
            <a:endParaRPr lang="en-US" dirty="0" smtClean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8F2FA38-77B0-4117-B727-DDA83E250A32}"/>
              </a:ext>
            </a:extLst>
          </p:cNvPr>
          <p:cNvSpPr txBox="1">
            <a:spLocks/>
          </p:cNvSpPr>
          <p:nvPr/>
        </p:nvSpPr>
        <p:spPr>
          <a:xfrm>
            <a:off x="6245514" y="967182"/>
            <a:ext cx="5946486" cy="525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r>
              <a:rPr lang="ka-GE" b="1" dirty="0" smtClean="0"/>
              <a:t>ადგილობრივი პარტნიორები</a:t>
            </a:r>
            <a:r>
              <a:rPr lang="en-US" b="1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endParaRPr lang="ka-GE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პროგრამის განხორციელების </a:t>
            </a:r>
            <a:r>
              <a:rPr lang="ka-GE" dirty="0"/>
              <a:t>ხელშეწყობა, </a:t>
            </a:r>
            <a:r>
              <a:rPr lang="ka-GE" dirty="0" smtClean="0"/>
              <a:t>მონიტორინგი </a:t>
            </a:r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შემთხვევების მართვა</a:t>
            </a: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მიმდინარე </a:t>
            </a:r>
            <a:r>
              <a:rPr lang="ka-GE" dirty="0" smtClean="0"/>
              <a:t>ხარჯები </a:t>
            </a:r>
            <a:endParaRPr lang="en-GB" dirty="0" smtClean="0"/>
          </a:p>
        </p:txBody>
      </p:sp>
      <p:pic>
        <p:nvPicPr>
          <p:cNvPr id="5" name="Picture 4" descr="Screen Shot 2016-03-20 at 4.07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28" y="127910"/>
            <a:ext cx="2145827" cy="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99785-C428-4434-831A-40FF3B79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3143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მოსალოდნელი შედეგები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2FA38-77B0-4117-B727-DDA83E25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335880"/>
            <a:ext cx="11252200" cy="525870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ka-GE" dirty="0" smtClean="0"/>
              <a:t>პროგრამის მდგრადობის გაუმჯობესება ადგილობრივი მთავრობის ჩართვის გზით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 smtClean="0"/>
              <a:t>დაავადების გავრცელების შემცირება შემთხვევების გამოვლენის და კონტაქტების გამოკვლევის გაუმჯობესების გზით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 smtClean="0"/>
              <a:t>მკურნალობის შედეგების გაუმჯობესება ინოვაციური, პაციენტზე ორიენტირებული მიდგომის დანერგვით - ტუბერკულოზის შემთხვევის ინტენსიური მართვის სისტემის ჩამოყალიბება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ka-G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 smtClean="0"/>
              <a:t>გამოცდილების მიღება და გაზიარება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AFED37-96F9-4FF0-A345-5D60175F37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926" y="5876412"/>
            <a:ext cx="2926080" cy="1397039"/>
          </a:xfrm>
        </p:spPr>
        <p:txBody>
          <a:bodyPr/>
          <a:lstStyle/>
          <a:p>
            <a:fld id="{23D2AE87-896E-4875-8D65-B8EA4A25383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creen Shot 2016-03-20 at 4.07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09" y="442892"/>
            <a:ext cx="2145827" cy="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99785-C428-4434-831A-40FF3B79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23210"/>
            <a:ext cx="10515600" cy="752475"/>
          </a:xfrm>
        </p:spPr>
        <p:txBody>
          <a:bodyPr>
            <a:normAutofit fontScale="90000"/>
          </a:bodyPr>
          <a:lstStyle/>
          <a:p>
            <a:r>
              <a:rPr lang="ka-GE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განმახორციელებელი პარტნიორები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2FA38-77B0-4117-B727-DDA83E25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246" y="900271"/>
            <a:ext cx="11252200" cy="52587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ka-GE" sz="2000" i="1" dirty="0" smtClean="0"/>
              <a:t>ადგილობრივი პარტნიორები</a:t>
            </a:r>
            <a:r>
              <a:rPr lang="en-US" sz="2000" i="1" dirty="0" smtClean="0"/>
              <a:t>:</a:t>
            </a:r>
            <a:endParaRPr lang="en-US" sz="2000" i="1" dirty="0"/>
          </a:p>
          <a:p>
            <a:pPr lvl="1"/>
            <a:r>
              <a:rPr lang="ka-GE" sz="1800" dirty="0" smtClean="0"/>
              <a:t>აჭარის მთავრობა</a:t>
            </a:r>
            <a:endParaRPr lang="en-US" sz="1800" dirty="0"/>
          </a:p>
          <a:p>
            <a:pPr lvl="1"/>
            <a:r>
              <a:rPr lang="ka-GE" sz="1800" dirty="0" smtClean="0"/>
              <a:t>საზოგადოებრივი ჯანდაცვის ცენტრები</a:t>
            </a:r>
            <a:endParaRPr lang="en-US" sz="1800" dirty="0"/>
          </a:p>
          <a:p>
            <a:pPr lvl="1"/>
            <a:r>
              <a:rPr lang="ka-GE" sz="1800" dirty="0" smtClean="0"/>
              <a:t>სამედიცინო სერვისის კერძო პროვაიდერები</a:t>
            </a:r>
            <a:endParaRPr lang="en-US" sz="1800" dirty="0"/>
          </a:p>
          <a:p>
            <a:pPr lvl="1"/>
            <a:r>
              <a:rPr lang="ka-GE" sz="1800" dirty="0" smtClean="0"/>
              <a:t>ადგილობრივი არასამთავრობო ორგანიზაციები</a:t>
            </a:r>
          </a:p>
          <a:p>
            <a:pPr marL="0" indent="0">
              <a:buNone/>
            </a:pPr>
            <a:endParaRPr lang="ka-GE" sz="1800" i="1" dirty="0" smtClean="0"/>
          </a:p>
          <a:p>
            <a:pPr marL="0" indent="0">
              <a:buNone/>
            </a:pPr>
            <a:endParaRPr lang="ka-GE" sz="1800" i="1" dirty="0"/>
          </a:p>
          <a:p>
            <a:pPr marL="0" indent="0">
              <a:buNone/>
            </a:pPr>
            <a:r>
              <a:rPr lang="ka-GE" sz="2000" i="1" dirty="0" smtClean="0"/>
              <a:t>ცენტრალური დონის პარტნიორები</a:t>
            </a:r>
            <a:r>
              <a:rPr lang="en-US" sz="2000" i="1" dirty="0" smtClean="0"/>
              <a:t>:</a:t>
            </a:r>
            <a:endParaRPr lang="en-US" sz="2000" i="1" dirty="0"/>
          </a:p>
          <a:p>
            <a:pPr lvl="1"/>
            <a:r>
              <a:rPr lang="ka-GE" sz="1800" dirty="0" smtClean="0"/>
              <a:t>შრომის, ჯანმრთელობის და სოციალური დაცვის სამინისტრო</a:t>
            </a:r>
            <a:endParaRPr lang="en-US" sz="1800" dirty="0"/>
          </a:p>
          <a:p>
            <a:pPr lvl="1"/>
            <a:r>
              <a:rPr lang="ka-GE" sz="1800" dirty="0" smtClean="0"/>
              <a:t>დაავადებათა კონტროლის და საზოგადოებრივი ჯანმრთელობის ეროვნული ცენტრი</a:t>
            </a:r>
          </a:p>
          <a:p>
            <a:pPr lvl="1"/>
            <a:r>
              <a:rPr lang="ka-GE" sz="1800" dirty="0" smtClean="0"/>
              <a:t>ტუბერკულოზის და ფილტვის დაავადებათა ეროვნული ცენტრი</a:t>
            </a:r>
            <a:endParaRPr lang="en-US" sz="1800" dirty="0"/>
          </a:p>
          <a:p>
            <a:pPr lvl="1"/>
            <a:r>
              <a:rPr lang="ka-GE" sz="1800" dirty="0"/>
              <a:t>არასამთავრობო ორგანიზაციები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74E669-39EC-46DB-AE53-72238E70CD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926" y="5876412"/>
            <a:ext cx="2926080" cy="1397039"/>
          </a:xfrm>
        </p:spPr>
        <p:txBody>
          <a:bodyPr/>
          <a:lstStyle/>
          <a:p>
            <a:fld id="{23D2AE87-896E-4875-8D65-B8EA4A25383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16-03-21 at 11.0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8" y="5468938"/>
            <a:ext cx="3101546" cy="613365"/>
          </a:xfrm>
          <a:prstGeom prst="rect">
            <a:avLst/>
          </a:prstGeom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07" y="2956645"/>
            <a:ext cx="2976480" cy="10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23" y="1196758"/>
            <a:ext cx="1246307" cy="124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39" y="3895594"/>
            <a:ext cx="1202907" cy="1038872"/>
          </a:xfrm>
          <a:prstGeom prst="rect">
            <a:avLst/>
          </a:prstGeom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07" y="5362832"/>
            <a:ext cx="2907957" cy="85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6-03-20 at 4.07.27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60" y="939235"/>
            <a:ext cx="2145827" cy="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926" y="1524901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a-GE" sz="3200" b="1" spc="-1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ka-GE" sz="3200" b="1" spc="-1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წითლად განთებული </a:t>
            </a:r>
            <a:r>
              <a:rPr lang="ka-GE" sz="3200" b="1" spc="-1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სატელევიზიო ანძა </a:t>
            </a:r>
            <a:r>
              <a:rPr lang="ka-GE" sz="3200" b="1" spc="-1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მთაწმინდაზე</a:t>
            </a:r>
          </a:p>
          <a:p>
            <a:endParaRPr lang="ka-GE" sz="3200" b="1" spc="-12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ka-GE" sz="3200" b="1" spc="-1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 </a:t>
            </a:r>
            <a:r>
              <a:rPr lang="ka-GE" sz="3200" b="1" spc="-1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მარტი, </a:t>
            </a:r>
            <a:r>
              <a:rPr lang="ka-GE" sz="3200" b="1" spc="-1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თბილისი</a:t>
            </a:r>
          </a:p>
          <a:p>
            <a:pPr algn="r"/>
            <a:r>
              <a:rPr lang="ka-GE" sz="3200" b="1" spc="-1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</a:t>
            </a:r>
            <a:endParaRPr lang="ka-GE" sz="3200" b="1" spc="-1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7" name="Picture 6" descr="Screen Shot 2016-03-20 at 4.07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58" y="218940"/>
            <a:ext cx="4963605" cy="990599"/>
          </a:xfrm>
          <a:prstGeom prst="rect">
            <a:avLst/>
          </a:prstGeom>
        </p:spPr>
      </p:pic>
      <p:pic>
        <p:nvPicPr>
          <p:cNvPr id="8" name="Picture 2" descr="Image may contain: night, sky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64428" cy="69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165850"/>
            <a:ext cx="12192000" cy="692150"/>
            <a:chOff x="0" y="3884"/>
            <a:chExt cx="5760" cy="436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151" name="Picture 1030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8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www.ncdc.ge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Screen Shot 2016-03-20 at 4.07.2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02" y="23789"/>
            <a:ext cx="4963605" cy="99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01" y="4991021"/>
            <a:ext cx="4983199" cy="1110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1120" y="2143542"/>
            <a:ext cx="79086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/>
              <a:t>ტუბერკულოზის მსოფლიო დღე </a:t>
            </a:r>
          </a:p>
          <a:p>
            <a:pPr algn="ctr"/>
            <a:r>
              <a:rPr lang="ka-GE" sz="2800" dirty="0"/>
              <a:t>24 მარტი 2018</a:t>
            </a:r>
          </a:p>
          <a:p>
            <a:pPr algn="ctr"/>
            <a:endParaRPr lang="ka-GE" sz="2800" dirty="0"/>
          </a:p>
          <a:p>
            <a:pPr algn="ctr"/>
            <a:r>
              <a:rPr lang="ka-GE" sz="3200" b="1" dirty="0"/>
              <a:t>„ვეძებთ: ლიდერებს ტუბერკულოზისგან თავისუფალი </a:t>
            </a:r>
            <a:r>
              <a:rPr lang="ka-GE" sz="3200" b="1" dirty="0" smtClean="0"/>
              <a:t>საქართველოსთვის</a:t>
            </a:r>
            <a:r>
              <a:rPr lang="en-US" sz="3200" b="1" dirty="0" smtClean="0"/>
              <a:t>’’</a:t>
            </a:r>
            <a:endParaRPr lang="ka-GE" sz="3200" b="1" dirty="0"/>
          </a:p>
        </p:txBody>
      </p:sp>
      <p:pic>
        <p:nvPicPr>
          <p:cNvPr id="16386" name="Picture 2" descr="http://www.who.int/entity/tb/WTBD_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39" y="49547"/>
            <a:ext cx="3336925" cy="17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53158" y="6285976"/>
            <a:ext cx="415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1400" b="1" dirty="0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397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7" y="4105276"/>
            <a:ext cx="18192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1" y="2792809"/>
            <a:ext cx="1285875" cy="95250"/>
          </a:xfrm>
          <a:prstGeom prst="rect">
            <a:avLst/>
          </a:prstGeom>
        </p:spPr>
      </p:pic>
      <p:pic>
        <p:nvPicPr>
          <p:cNvPr id="15" name="Picture 14" descr="Screen Shot 2016-03-18 at 8.34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337942"/>
            <a:ext cx="2666999" cy="13462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191722" y="573238"/>
            <a:ext cx="35072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2016-2030</a:t>
            </a:r>
          </a:p>
        </p:txBody>
      </p:sp>
      <p:pic>
        <p:nvPicPr>
          <p:cNvPr id="20" name="Picture 19" descr="Screen Shot 2016-03-18 at 10.50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72" y="85825"/>
            <a:ext cx="1860029" cy="1524791"/>
          </a:xfrm>
          <a:prstGeom prst="rect">
            <a:avLst/>
          </a:prstGeom>
        </p:spPr>
      </p:pic>
      <p:pic>
        <p:nvPicPr>
          <p:cNvPr id="22" name="Picture 21" descr="Screen Shot 2016-03-18 at 10.59.49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2" y="1857554"/>
            <a:ext cx="1192175" cy="1111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956" y="2017794"/>
            <a:ext cx="494578" cy="395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676" y="3903691"/>
            <a:ext cx="8989454" cy="2180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1786" y="1826515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2030 </a:t>
            </a:r>
            <a:r>
              <a:rPr lang="ka-GE" sz="1600" b="1" dirty="0">
                <a:solidFill>
                  <a:schemeClr val="bg1">
                    <a:lumMod val="50000"/>
                  </a:schemeClr>
                </a:solidFill>
              </a:rPr>
              <a:t>წლისათვის შიდსის, ტუბერკულოზის, მალარიის და იშვიათი ტროპიკული დაავადებების ეპიდემიების გავრცელების შეჩერება. ჰეპატიტების, წყლით გადამდები დაავადებების და სხვა ინფექციური დაავადებების წინააღმდეგ ბრძოლის გაგრძელება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8158" y="3138211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გაეროს გენერალურ ასამბლეაზე განხილული </a:t>
            </a:r>
          </a:p>
          <a:p>
            <a:pPr algn="ctr"/>
            <a:r>
              <a:rPr lang="ka-GE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ჯანმრთელობასთან დაკავშირებული საკითხები</a:t>
            </a:r>
            <a:endParaRPr lang="ka-GE" sz="1600" b="1" dirty="0"/>
          </a:p>
        </p:txBody>
      </p:sp>
    </p:spTree>
    <p:extLst>
      <p:ext uri="{BB962C8B-B14F-4D97-AF65-F5344CB8AC3E}">
        <p14:creationId xmlns:p14="http://schemas.microsoft.com/office/powerpoint/2010/main" val="32656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1A9614-C7D9-4153-ADE5-534A0E32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0"/>
            <a:ext cx="9494058" cy="636385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AB1FBD5-409F-49BE-ABE5-650E2E53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672" y="1039429"/>
            <a:ext cx="5671458" cy="55223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900" dirty="0" smtClean="0"/>
              <a:t>ინიციატივის წარდგენა </a:t>
            </a:r>
            <a:r>
              <a:rPr lang="en-US" sz="1900" dirty="0" smtClean="0"/>
              <a:t> </a:t>
            </a:r>
            <a:r>
              <a:rPr lang="en-US" sz="1900" dirty="0" smtClean="0"/>
              <a:t>- 2016</a:t>
            </a:r>
            <a:r>
              <a:rPr lang="ka-GE" sz="1900" dirty="0" smtClean="0"/>
              <a:t> </a:t>
            </a:r>
            <a:r>
              <a:rPr lang="ka-GE" sz="1900" dirty="0" smtClean="0"/>
              <a:t>წლის ივლისში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900" dirty="0" smtClean="0"/>
              <a:t>ინიციატივის პარტნიორები</a:t>
            </a:r>
            <a:r>
              <a:rPr lang="en-US" sz="1900" dirty="0" smtClean="0"/>
              <a:t>:</a:t>
            </a:r>
            <a:endParaRPr lang="en-US" sz="19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ka-GE" sz="1700" dirty="0" smtClean="0"/>
              <a:t>პარტნიორობა „</a:t>
            </a:r>
            <a:r>
              <a:rPr lang="en-US" sz="1700" dirty="0" smtClean="0"/>
              <a:t>Stop TB</a:t>
            </a:r>
            <a:r>
              <a:rPr lang="ka-GE" sz="1700" dirty="0" smtClean="0"/>
              <a:t>“</a:t>
            </a:r>
            <a:endParaRPr lang="en-US" sz="17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ka-GE" sz="1700" dirty="0" smtClean="0"/>
              <a:t>ჰარვარდის სამედიცინო სკოლა, გლობალური ჯანმრთელობის და სოციალური მედიცინის განვითარება</a:t>
            </a:r>
            <a:endParaRPr lang="en-US" sz="1700" dirty="0" smtClean="0"/>
          </a:p>
          <a:p>
            <a:pPr lvl="1">
              <a:spcAft>
                <a:spcPts val="600"/>
              </a:spcAft>
            </a:pPr>
            <a:r>
              <a:rPr lang="ka-GE" sz="1700" dirty="0" smtClean="0"/>
              <a:t>ინტერაქტიური კვლევა და განვითარება </a:t>
            </a:r>
            <a:r>
              <a:rPr lang="en-US" sz="1700" dirty="0" smtClean="0"/>
              <a:t>(</a:t>
            </a:r>
            <a:r>
              <a:rPr lang="en-US" sz="1700" dirty="0"/>
              <a:t>IRD</a:t>
            </a:r>
            <a:r>
              <a:rPr lang="en-US" sz="1700" dirty="0" smtClean="0"/>
              <a:t>)</a:t>
            </a:r>
            <a:r>
              <a:rPr lang="ka-GE" sz="1700" dirty="0" smtClean="0"/>
              <a:t>,</a:t>
            </a:r>
            <a:r>
              <a:rPr lang="en-US" sz="1700" dirty="0" smtClean="0"/>
              <a:t> </a:t>
            </a:r>
            <a:r>
              <a:rPr lang="en-US" sz="1700" dirty="0"/>
              <a:t>Advance Access &amp; Delivery (AA&amp;D</a:t>
            </a:r>
            <a:r>
              <a:rPr lang="en-US" sz="1700" dirty="0" smtClean="0"/>
              <a:t>)</a:t>
            </a:r>
            <a:r>
              <a:rPr lang="ka-GE" sz="1700" dirty="0" smtClean="0"/>
              <a:t> და სხვ.</a:t>
            </a:r>
            <a:endParaRPr lang="en-US" sz="17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7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900" b="1" dirty="0" smtClean="0"/>
              <a:t>მიზანი</a:t>
            </a:r>
            <a:r>
              <a:rPr lang="en-US" sz="1900" b="1" dirty="0" smtClean="0"/>
              <a:t>: </a:t>
            </a:r>
            <a:r>
              <a:rPr lang="ka-GE" sz="1900" b="1" dirty="0"/>
              <a:t>შეიქმნას „</a:t>
            </a:r>
            <a:r>
              <a:rPr lang="ka-GE" sz="1900" b="1" dirty="0" err="1"/>
              <a:t>ელიმინაციის</a:t>
            </a:r>
            <a:r>
              <a:rPr lang="ka-GE" sz="1900" b="1" dirty="0"/>
              <a:t> კუნძულები“, რაც ხელს შეუწყობს ტუბერკულოზის </a:t>
            </a:r>
            <a:r>
              <a:rPr lang="ka-GE" sz="1900" b="1" dirty="0" smtClean="0"/>
              <a:t>შემთხვევების შემცირებას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900" dirty="0" smtClean="0"/>
              <a:t>მონაწილე ქალაქები</a:t>
            </a:r>
            <a:r>
              <a:rPr lang="en-US" sz="1900" dirty="0" smtClean="0"/>
              <a:t>:</a:t>
            </a:r>
            <a:endParaRPr lang="en-US" sz="19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ka-GE" sz="1700" dirty="0" smtClean="0"/>
              <a:t>ჩენაი, </a:t>
            </a:r>
            <a:r>
              <a:rPr lang="ka-GE" sz="1700" dirty="0" smtClean="0"/>
              <a:t>ინდოეთი	ბალტი, მოლდოვა</a:t>
            </a:r>
            <a:r>
              <a:rPr lang="en-US" sz="1700" dirty="0" smtClean="0"/>
              <a:t>…</a:t>
            </a:r>
            <a:endParaRPr lang="en-US" sz="17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ka-GE" sz="1700" dirty="0" smtClean="0"/>
              <a:t>კარაჩი, პაკისტანი</a:t>
            </a:r>
            <a:endParaRPr lang="en-US" sz="17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ka-GE" sz="1700" dirty="0" smtClean="0"/>
              <a:t>ლიმა, პერუ</a:t>
            </a:r>
            <a:endParaRPr lang="en-US" sz="17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ka-GE" sz="1700" dirty="0" smtClean="0"/>
              <a:t>დურბანი, სამხრეთ აფრიკა</a:t>
            </a:r>
            <a:endParaRPr lang="en-US" sz="17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/>
              <a:t>ო</a:t>
            </a:r>
            <a:r>
              <a:rPr lang="ka-GE" sz="1700" dirty="0" smtClean="0"/>
              <a:t>დესა, უკრაინა</a:t>
            </a:r>
            <a:endParaRPr lang="en-US" sz="17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61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202414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ყველა ფორმის ტუბერკულოზის რეგისტრირებული შემთხვევები საქართველოს რეგიონების მიხედვით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000" dirty="0"/>
              <a:t>(2016, </a:t>
            </a:r>
            <a:r>
              <a:rPr lang="en-US" sz="2000" dirty="0" smtClean="0"/>
              <a:t>100,000</a:t>
            </a:r>
            <a:r>
              <a:rPr lang="ka-GE" sz="2000" dirty="0" smtClean="0"/>
              <a:t> მოსახლეზე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xmlns="" id="{22472AA9-B065-4C2C-B0A4-48130C6267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39636" y="1182256"/>
          <a:ext cx="8180675" cy="50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Screen Shot 2016-03-20 at 4.07.2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73" y="1027536"/>
            <a:ext cx="2145827" cy="428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10" y="6082184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900" i="1" dirty="0"/>
              <a:t>წყარო: მომზადდა ტუბერკულოზისა და ფილტვის დაავადებათა ეროვნული ცენტრის მონაცემების</a:t>
            </a:r>
            <a:r>
              <a:rPr lang="en-GB" sz="900" i="1" dirty="0"/>
              <a:t> </a:t>
            </a:r>
            <a:r>
              <a:rPr lang="ka-GE" sz="900" i="1" dirty="0"/>
              <a:t>საფუძველზე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31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202414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ტუბერკულოზის რეგისტრირებული </a:t>
            </a:r>
            <a:r>
              <a:rPr lang="ka-GE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შემთხვევები </a:t>
            </a:r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აჭარის </a:t>
            </a:r>
            <a:r>
              <a:rPr lang="ka-GE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რაონების </a:t>
            </a:r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მიხედვით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51654" y="1738185"/>
            <a:ext cx="4901514" cy="3608172"/>
          </a:xfrm>
          <a:prstGeom prst="rect">
            <a:avLst/>
          </a:prstGeom>
        </p:spPr>
      </p:pic>
      <p:pic>
        <p:nvPicPr>
          <p:cNvPr id="6" name="Picture 5" descr="Screen Shot 2016-03-20 at 4.07.2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60" y="939235"/>
            <a:ext cx="2145827" cy="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chemeClr val="tx1"/>
                </a:solidFill>
              </a:rPr>
              <a:t>ნულოვანი ტუბერკულოზის ინიციატივა აჭარის რეგიონში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E87-896E-4875-8D65-B8EA4A25383A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Screen Shot 2016-03-20 at 4.07.2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60" y="939235"/>
            <a:ext cx="2145827" cy="42824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76" y="3014242"/>
            <a:ext cx="2962910" cy="1551940"/>
          </a:xfrm>
          <a:prstGeom prst="rect">
            <a:avLst/>
          </a:prstGeom>
        </p:spPr>
      </p:pic>
      <p:pic>
        <p:nvPicPr>
          <p:cNvPr id="13" name="Picture 12" descr="E:\User\Desktop\logos\adjara logo - Cop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09" y="3205377"/>
            <a:ext cx="1360805" cy="136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:\User\Desktop\logos\262de8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116521"/>
            <a:ext cx="3221355" cy="110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62" y="5254429"/>
            <a:ext cx="1335405" cy="1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99785-C428-4434-831A-40FF3B79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7" y="313211"/>
            <a:ext cx="10515600" cy="752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მიდგომები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2FA38-77B0-4117-B727-DDA83E25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441450"/>
            <a:ext cx="11252200" cy="508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a-GE" dirty="0"/>
              <a:t>ადგილობრივი მთავრობის, ბიზნესის და სამოქალაქო საზოგადოების </a:t>
            </a:r>
            <a:r>
              <a:rPr lang="ka-GE" dirty="0" smtClean="0"/>
              <a:t>პარტნიორობის </a:t>
            </a:r>
            <a:r>
              <a:rPr lang="ka-GE" dirty="0"/>
              <a:t>ჩამოყალიბება</a:t>
            </a:r>
            <a:r>
              <a:rPr lang="en-US" dirty="0" smtClean="0"/>
              <a:t>;</a:t>
            </a:r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/>
              <a:t>ყოვლისმომცველი მიდგომის გამოყენება - მოძიება-მკურნალობა-პრევენცია</a:t>
            </a:r>
            <a:r>
              <a:rPr lang="en-US" dirty="0" smtClean="0"/>
              <a:t>;</a:t>
            </a:r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/>
              <a:t>ყურადღების გამახვილება ტუბერკულოზის პრევენციასა და მკურნალობაზე იმ ადგილებში, სადაც ადამიანები მიმართავენ სამედიცინო დახმარებისთვის,  მუშაობენ ან ცხოვრობენ. </a:t>
            </a:r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/>
              <a:t>ტუბერკულოზის, აივ და </a:t>
            </a:r>
            <a:r>
              <a:rPr lang="en-US" dirty="0"/>
              <a:t>C </a:t>
            </a:r>
            <a:r>
              <a:rPr lang="ka-GE" dirty="0"/>
              <a:t>ჰეპატიტის სერვისების ინტეგრაცია </a:t>
            </a:r>
            <a:r>
              <a:rPr lang="ka-GE" dirty="0" smtClean="0"/>
              <a:t>პირველადი ჯანდაცვის და თემის დონეზე</a:t>
            </a:r>
            <a:r>
              <a:rPr lang="ka-GE" dirty="0"/>
              <a:t>.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9A40BF-2D81-49E5-B1E5-136506892E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926" y="5876412"/>
            <a:ext cx="2926080" cy="1397039"/>
          </a:xfrm>
        </p:spPr>
        <p:txBody>
          <a:bodyPr/>
          <a:lstStyle/>
          <a:p>
            <a:fld id="{23D2AE87-896E-4875-8D65-B8EA4A25383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6-03-20 at 4.07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62" y="535581"/>
            <a:ext cx="2145827" cy="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99785-C428-4434-831A-40FF3B79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314325"/>
            <a:ext cx="10515600" cy="752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ამოცანები/აქტივობები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2FA38-77B0-4117-B727-DDA83E25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924217"/>
            <a:ext cx="11252200" cy="50800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ka-GE" sz="2000" b="1" dirty="0" smtClean="0"/>
              <a:t>ტუბერკულოზის </a:t>
            </a:r>
            <a:r>
              <a:rPr lang="ka-GE" sz="2000" b="1" dirty="0"/>
              <a:t>შემთხვევების გამოვლენის </a:t>
            </a:r>
            <a:r>
              <a:rPr lang="ka-GE" sz="2000" b="1" dirty="0" smtClean="0"/>
              <a:t>გაძლიერება/“გამორჩენილი“ შემთხვევების იდენტიფიკაცია</a:t>
            </a:r>
            <a:endParaRPr lang="en-US" sz="2000" dirty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 smtClean="0"/>
              <a:t>ადგილობრივი პარტნიორობის ჩამოყალიბება</a:t>
            </a:r>
            <a:endParaRPr lang="en-GB" sz="1800" i="0" dirty="0" smtClean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 err="1" smtClean="0"/>
              <a:t>პჯდ</a:t>
            </a:r>
            <a:r>
              <a:rPr lang="ka-GE" sz="1800" i="0" dirty="0" smtClean="0"/>
              <a:t> პროვაიდერების და მოსაზღვრე სპეციალობის სამედიცინო პერსონალის ტრენინგი</a:t>
            </a:r>
            <a:endParaRPr lang="en-GB" sz="1800" i="0" dirty="0" smtClean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 smtClean="0"/>
              <a:t>ახალი </a:t>
            </a:r>
            <a:r>
              <a:rPr lang="en-US" sz="1800" i="0" dirty="0" err="1" smtClean="0"/>
              <a:t>Xpert</a:t>
            </a:r>
            <a:r>
              <a:rPr lang="en-US" sz="1800" i="0" dirty="0" smtClean="0"/>
              <a:t> </a:t>
            </a:r>
            <a:r>
              <a:rPr lang="en-US" sz="1800" i="0" dirty="0"/>
              <a:t>MTB/RIF </a:t>
            </a:r>
            <a:r>
              <a:rPr lang="ka-GE" sz="1800" i="0" dirty="0" smtClean="0"/>
              <a:t>დიაგნოსტიკური ტექნოლოგიის ფართოდ დანერგვა, ახალი მიდგომების გამოყენება (</a:t>
            </a:r>
            <a:r>
              <a:rPr lang="en-GB" sz="1800" i="0" dirty="0" smtClean="0"/>
              <a:t>VOT, </a:t>
            </a:r>
            <a:r>
              <a:rPr lang="ka-GE" sz="1800" i="0" dirty="0" smtClean="0"/>
              <a:t>მობ. აპლიკაცია)</a:t>
            </a:r>
            <a:endParaRPr lang="en-US" sz="1800" i="0" dirty="0" smtClean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 smtClean="0"/>
              <a:t>მობილური დიაგნოსტიკური ლაბორატორიის შექმნა</a:t>
            </a:r>
            <a:endParaRPr lang="en-US" sz="1800" i="0" dirty="0" smtClean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 smtClean="0"/>
              <a:t>ტბ შემთხვევების აქტიური გამოვლენის დანერგვა რთულად მისაღწევი და რისკის ქვეშ მყოფი მოსახლეობის ჯგუფებისთვის, ასევე აივ ინფექციის და </a:t>
            </a:r>
            <a:r>
              <a:rPr lang="en-US" sz="1800" i="0" dirty="0" smtClean="0"/>
              <a:t>C</a:t>
            </a:r>
            <a:r>
              <a:rPr lang="ka-GE" sz="1800" i="0" dirty="0" smtClean="0"/>
              <a:t> ჰეპატიტის სკრინინგი</a:t>
            </a:r>
            <a:endParaRPr lang="ka-GE" sz="1800" i="0" dirty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/>
              <a:t>მოსახლეობის ცნობიერების ამაღლება</a:t>
            </a:r>
            <a:endParaRPr lang="en-GB" sz="1800" i="0" dirty="0"/>
          </a:p>
          <a:p>
            <a:pPr marL="1172718" lvl="2" indent="-514350">
              <a:buFont typeface="Wingdings" panose="05000000000000000000" pitchFamily="2" charset="2"/>
              <a:buChar char="§"/>
            </a:pPr>
            <a:endParaRPr lang="en-US" sz="1800" i="0" dirty="0" smtClean="0"/>
          </a:p>
          <a:p>
            <a:pPr marL="658368" lvl="2" indent="0">
              <a:buNone/>
            </a:pPr>
            <a:endParaRPr lang="en-US" sz="1800" i="0" dirty="0" smtClean="0"/>
          </a:p>
          <a:p>
            <a:pPr marL="971550" lvl="1" indent="-514350">
              <a:buFont typeface="+mj-lt"/>
              <a:buAutoNum type="arabicPeriod"/>
            </a:pPr>
            <a:r>
              <a:rPr lang="ka-GE" sz="2000" b="1" dirty="0" smtClean="0"/>
              <a:t>მკურნალობის </a:t>
            </a:r>
            <a:r>
              <a:rPr lang="ka-GE" sz="2000" b="1" dirty="0"/>
              <a:t>გამოსავლების გაუმჯობესება ტუბერკულოზის შემთხვევის სრულყოფილი მართვის გზით </a:t>
            </a:r>
            <a:endParaRPr lang="en-US" sz="2000" dirty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 smtClean="0"/>
              <a:t>შემთხვევის ინტენსიური მართვის პროტოკოლის შემუშავება</a:t>
            </a:r>
            <a:endParaRPr lang="en-US" sz="1800" i="0" dirty="0" smtClean="0"/>
          </a:p>
          <a:p>
            <a:pPr marL="1172718" lvl="2" indent="-514350">
              <a:buFont typeface="Wingdings" panose="05000000000000000000" pitchFamily="2" charset="2"/>
              <a:buChar char="§"/>
            </a:pPr>
            <a:r>
              <a:rPr lang="ka-GE" sz="1800" i="0" dirty="0" smtClean="0"/>
              <a:t>საზოგადოებრივი ჯანდაცვის ცენტრებში „შემთხვევის მენეჯერთა“ ტრენინგი, ცენტრების აღჭურვა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9A40BF-2D81-49E5-B1E5-136506892E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926" y="5876412"/>
            <a:ext cx="2926080" cy="1397039"/>
          </a:xfrm>
        </p:spPr>
        <p:txBody>
          <a:bodyPr/>
          <a:lstStyle/>
          <a:p>
            <a:fld id="{23D2AE87-896E-4875-8D65-B8EA4A25383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Screen Shot 2016-03-20 at 4.07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298" y="291191"/>
            <a:ext cx="2145827" cy="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99785-C428-4434-831A-40FF3B79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314325"/>
            <a:ext cx="10515600" cy="752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ბენეფიციარები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ka-G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სამიზნე მოსახლეობა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2FA38-77B0-4117-B727-DDA83E25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441450"/>
            <a:ext cx="11252200" cy="50800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აჭარის მოსახლეობა ზოგადად</a:t>
            </a:r>
            <a:r>
              <a:rPr lang="en-US" dirty="0" smtClean="0"/>
              <a:t>;</a:t>
            </a:r>
            <a:endParaRPr lang="ka-GE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მოსახლეობის ჯგუფები, ვისაც ჯანდაცვის სამსახურები არ არის საკმარისად ხელმისაწვდომი (მაღალმთიანი რაიონების მოსახლეობა, აივ ინფიცირებულები, მიგრანტები და სხვა)</a:t>
            </a:r>
            <a:r>
              <a:rPr lang="en-US" dirty="0" smtClean="0"/>
              <a:t>;</a:t>
            </a:r>
            <a:endParaRPr lang="ka-GE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 smtClean="0"/>
              <a:t>ტუბერკულოზით </a:t>
            </a:r>
            <a:r>
              <a:rPr lang="ka-GE" dirty="0"/>
              <a:t>დაავადებულ პაციენტებთან ახლო კონტაქტში მყოფი პირები; </a:t>
            </a:r>
            <a:endParaRPr lang="ka-GE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პაციენტები აქტიური ტუბერკულოზით, ტუბერკულოზის და </a:t>
            </a:r>
            <a:r>
              <a:rPr lang="ka-GE" dirty="0" smtClean="0"/>
              <a:t>აივ ინფექცია/შიდსის </a:t>
            </a:r>
            <a:r>
              <a:rPr lang="ka-GE" dirty="0"/>
              <a:t>კოინფექციის </a:t>
            </a:r>
            <a:r>
              <a:rPr lang="ka-GE" dirty="0" smtClean="0"/>
              <a:t>ჩათვლით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6-03-20 at 4.07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66" y="825877"/>
            <a:ext cx="2145827" cy="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1158</TotalTime>
  <Words>493</Words>
  <Application>Microsoft Office PowerPoint</Application>
  <PresentationFormat>Widescreen</PresentationFormat>
  <Paragraphs>116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AcadNusx</vt:lpstr>
      <vt:lpstr>Arial</vt:lpstr>
      <vt:lpstr>Calibri</vt:lpstr>
      <vt:lpstr>Calibri Light</vt:lpstr>
      <vt:lpstr>Helvetica</vt:lpstr>
      <vt:lpstr>Sylfaen</vt:lpstr>
      <vt:lpstr>Times New Roman</vt:lpstr>
      <vt:lpstr>Wingdings</vt:lpstr>
      <vt:lpstr>Metropolitan</vt:lpstr>
      <vt:lpstr>ნულოვანი ტუბერკულოზის ინიციატივა აჭარის რეგიონში </vt:lpstr>
      <vt:lpstr>PowerPoint Presentation</vt:lpstr>
      <vt:lpstr>PowerPoint Presentation</vt:lpstr>
      <vt:lpstr>ყველა ფორმის ტუბერკულოზის რეგისტრირებული შემთხვევები საქართველოს რეგიონების მიხედვით  (2016, 100,000 მოსახლეზე)</vt:lpstr>
      <vt:lpstr>ტუბერკულოზის რეგისტრირებული შემთხვევები აჭარის რაონების მიხედვით </vt:lpstr>
      <vt:lpstr>ნულოვანი ტუბერკულოზის ინიციატივა აჭარის რეგიონში </vt:lpstr>
      <vt:lpstr>მიდგომები </vt:lpstr>
      <vt:lpstr>ამოცანები/აქტივობები </vt:lpstr>
      <vt:lpstr>ბენეფიციარები / სამიზნე მოსახლეობა </vt:lpstr>
      <vt:lpstr>დაფინანსება </vt:lpstr>
      <vt:lpstr>მოსალოდნელი შედეგები</vt:lpstr>
      <vt:lpstr>განმახორციელებელი პარტნიორები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TB Ajara</dc:title>
  <dc:creator>Andrei Mosneaga</dc:creator>
  <cp:lastModifiedBy>Irma Khonelidze</cp:lastModifiedBy>
  <cp:revision>50</cp:revision>
  <cp:lastPrinted>2018-03-23T08:50:42Z</cp:lastPrinted>
  <dcterms:created xsi:type="dcterms:W3CDTF">2017-10-27T05:50:30Z</dcterms:created>
  <dcterms:modified xsi:type="dcterms:W3CDTF">2018-03-24T05:09:05Z</dcterms:modified>
</cp:coreProperties>
</file>