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47" r:id="rId3"/>
    <p:sldId id="348" r:id="rId4"/>
    <p:sldId id="356" r:id="rId5"/>
    <p:sldId id="361" r:id="rId6"/>
    <p:sldId id="350" r:id="rId7"/>
    <p:sldId id="351" r:id="rId8"/>
    <p:sldId id="330" r:id="rId9"/>
    <p:sldId id="363" r:id="rId10"/>
    <p:sldId id="362" r:id="rId11"/>
    <p:sldId id="349" r:id="rId12"/>
    <p:sldId id="360" r:id="rId13"/>
    <p:sldId id="354" r:id="rId14"/>
    <p:sldId id="339" r:id="rId15"/>
    <p:sldId id="3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7342" autoAdjust="0"/>
  </p:normalViewPr>
  <p:slideViewPr>
    <p:cSldViewPr>
      <p:cViewPr varScale="1">
        <p:scale>
          <a:sx n="102" d="100"/>
          <a:sy n="102" d="100"/>
        </p:scale>
        <p:origin x="18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9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0"/>
    </p:cViewPr>
  </p:sorterViewPr>
  <p:notesViewPr>
    <p:cSldViewPr>
      <p:cViewPr varScale="1">
        <p:scale>
          <a:sx n="97" d="100"/>
          <a:sy n="97" d="100"/>
        </p:scale>
        <p:origin x="36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2324B-69EC-4431-A4F7-D91B67D06D8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ka-GE"/>
        </a:p>
      </dgm:t>
    </dgm:pt>
    <dgm:pt modelId="{CB520BB5-C471-46C8-AE65-09B9B1191210}">
      <dgm:prSet phldrT="[Text]"/>
      <dgm:spPr/>
      <dgm:t>
        <a:bodyPr/>
        <a:lstStyle/>
        <a:p>
          <a:r>
            <a:rPr lang="ka-GE" dirty="0" smtClean="0"/>
            <a:t>ექვემდებარება სავალდებულო შეტყობინებას</a:t>
          </a:r>
          <a:endParaRPr lang="ka-GE" dirty="0"/>
        </a:p>
      </dgm:t>
    </dgm:pt>
    <dgm:pt modelId="{2E4C9389-4042-4625-A2AA-18E597334ECC}" type="parTrans" cxnId="{797570FF-1C82-4AC5-8573-B4505065B2C0}">
      <dgm:prSet/>
      <dgm:spPr/>
      <dgm:t>
        <a:bodyPr/>
        <a:lstStyle/>
        <a:p>
          <a:endParaRPr lang="ka-GE"/>
        </a:p>
      </dgm:t>
    </dgm:pt>
    <dgm:pt modelId="{A8A544F7-812A-4709-A00A-7AAD424AFF92}" type="sibTrans" cxnId="{797570FF-1C82-4AC5-8573-B4505065B2C0}">
      <dgm:prSet/>
      <dgm:spPr/>
      <dgm:t>
        <a:bodyPr/>
        <a:lstStyle/>
        <a:p>
          <a:endParaRPr lang="ka-GE"/>
        </a:p>
      </dgm:t>
    </dgm:pt>
    <dgm:pt modelId="{EB764806-5EDC-4799-832E-15FDDC0556DE}">
      <dgm:prSet phldrT="[Text]"/>
      <dgm:spPr/>
      <dgm:t>
        <a:bodyPr/>
        <a:lstStyle/>
        <a:p>
          <a:r>
            <a:rPr lang="ka-GE" dirty="0" smtClean="0"/>
            <a:t>დამატებითი შემოსავლის წყარო კლინიკებისთვის (პაციენტის დაყოვნება)</a:t>
          </a:r>
          <a:endParaRPr lang="ka-GE" dirty="0"/>
        </a:p>
      </dgm:t>
    </dgm:pt>
    <dgm:pt modelId="{32784A6C-1F79-4525-9E4B-BA1AFED272B1}" type="parTrans" cxnId="{BE46D4C1-DD59-4DCE-B7D4-5E95889EE2B0}">
      <dgm:prSet/>
      <dgm:spPr/>
      <dgm:t>
        <a:bodyPr/>
        <a:lstStyle/>
        <a:p>
          <a:endParaRPr lang="ka-GE"/>
        </a:p>
      </dgm:t>
    </dgm:pt>
    <dgm:pt modelId="{F4FC4C79-C394-4D3B-A00E-0CAED55A2EBB}" type="sibTrans" cxnId="{BE46D4C1-DD59-4DCE-B7D4-5E95889EE2B0}">
      <dgm:prSet/>
      <dgm:spPr/>
      <dgm:t>
        <a:bodyPr/>
        <a:lstStyle/>
        <a:p>
          <a:endParaRPr lang="ka-GE"/>
        </a:p>
      </dgm:t>
    </dgm:pt>
    <dgm:pt modelId="{73D64646-B71F-4983-A78C-F020888ECAA2}">
      <dgm:prSet phldrT="[Text]"/>
      <dgm:spPr/>
      <dgm:t>
        <a:bodyPr/>
        <a:lstStyle/>
        <a:p>
          <a:r>
            <a:rPr lang="ka-GE" dirty="0" smtClean="0"/>
            <a:t>ცოდნის ნაკლებობა: ადმინისტრაცია, სამედიცინო პერსონალი</a:t>
          </a:r>
          <a:endParaRPr lang="ka-GE" dirty="0"/>
        </a:p>
      </dgm:t>
    </dgm:pt>
    <dgm:pt modelId="{B555726F-C93A-422C-BB46-68C0E14751EF}" type="parTrans" cxnId="{87EBE695-6FE4-4D94-BDE8-0F026B4889F4}">
      <dgm:prSet/>
      <dgm:spPr/>
      <dgm:t>
        <a:bodyPr/>
        <a:lstStyle/>
        <a:p>
          <a:endParaRPr lang="ka-GE"/>
        </a:p>
      </dgm:t>
    </dgm:pt>
    <dgm:pt modelId="{A65AB0A8-C94C-48A0-B6BB-6369A0058C21}" type="sibTrans" cxnId="{87EBE695-6FE4-4D94-BDE8-0F026B4889F4}">
      <dgm:prSet/>
      <dgm:spPr/>
      <dgm:t>
        <a:bodyPr/>
        <a:lstStyle/>
        <a:p>
          <a:endParaRPr lang="ka-GE"/>
        </a:p>
      </dgm:t>
    </dgm:pt>
    <dgm:pt modelId="{FE080F37-1FD9-4149-AEA7-6EB4189DD9E2}">
      <dgm:prSet phldrT="[Text]"/>
      <dgm:spPr/>
      <dgm:t>
        <a:bodyPr/>
        <a:lstStyle/>
        <a:p>
          <a:r>
            <a:rPr lang="ka-GE" dirty="0" smtClean="0"/>
            <a:t>ადმინისტრაციის მხრიდან პრობლემის უგულვებელყოფა</a:t>
          </a:r>
          <a:endParaRPr lang="ka-GE" dirty="0"/>
        </a:p>
      </dgm:t>
    </dgm:pt>
    <dgm:pt modelId="{EE0C9556-619A-4103-B266-D59A966A77DF}" type="sibTrans" cxnId="{536619FA-0EE9-42F9-B701-E5FC0DD80D60}">
      <dgm:prSet/>
      <dgm:spPr/>
      <dgm:t>
        <a:bodyPr/>
        <a:lstStyle/>
        <a:p>
          <a:endParaRPr lang="ka-GE"/>
        </a:p>
      </dgm:t>
    </dgm:pt>
    <dgm:pt modelId="{EBA49651-6E96-481A-B24E-B5CE3719CF7C}" type="parTrans" cxnId="{536619FA-0EE9-42F9-B701-E5FC0DD80D60}">
      <dgm:prSet/>
      <dgm:spPr/>
      <dgm:t>
        <a:bodyPr/>
        <a:lstStyle/>
        <a:p>
          <a:endParaRPr lang="ka-GE"/>
        </a:p>
      </dgm:t>
    </dgm:pt>
    <dgm:pt modelId="{E60359D7-2B1A-45B4-A9D5-1718FA15B2A7}" type="pres">
      <dgm:prSet presAssocID="{C1F2324B-69EC-4431-A4F7-D91B67D06D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ka-GE"/>
        </a:p>
      </dgm:t>
    </dgm:pt>
    <dgm:pt modelId="{7929A3ED-596C-4727-8A19-B577020A2D63}" type="pres">
      <dgm:prSet presAssocID="{CB520BB5-C471-46C8-AE65-09B9B11912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5B7780EA-F4D9-4310-88CA-1B42457C6AA9}" type="pres">
      <dgm:prSet presAssocID="{A8A544F7-812A-4709-A00A-7AAD424AFF92}" presName="spacer" presStyleCnt="0"/>
      <dgm:spPr/>
    </dgm:pt>
    <dgm:pt modelId="{21B4A15F-39FB-4ECC-A3DD-8796F911155A}" type="pres">
      <dgm:prSet presAssocID="{73D64646-B71F-4983-A78C-F020888ECAA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6B90C548-2353-44C3-9416-18D0C12520EB}" type="pres">
      <dgm:prSet presAssocID="{A65AB0A8-C94C-48A0-B6BB-6369A0058C21}" presName="spacer" presStyleCnt="0"/>
      <dgm:spPr/>
    </dgm:pt>
    <dgm:pt modelId="{6AE1FC8C-2855-4FF3-B01A-89E14B78EFCD}" type="pres">
      <dgm:prSet presAssocID="{FE080F37-1FD9-4149-AEA7-6EB4189DD9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47340889-69AE-4EF1-B4C0-6B2DA192F6C8}" type="pres">
      <dgm:prSet presAssocID="{EE0C9556-619A-4103-B266-D59A966A77DF}" presName="spacer" presStyleCnt="0"/>
      <dgm:spPr/>
    </dgm:pt>
    <dgm:pt modelId="{3C085792-D893-40FA-BAD6-E12875553DF8}" type="pres">
      <dgm:prSet presAssocID="{EB764806-5EDC-4799-832E-15FDDC0556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D60B9CAC-0ABD-472D-9077-D1549867AFFF}" type="presOf" srcId="{C1F2324B-69EC-4431-A4F7-D91B67D06D89}" destId="{E60359D7-2B1A-45B4-A9D5-1718FA15B2A7}" srcOrd="0" destOrd="0" presId="urn:microsoft.com/office/officeart/2005/8/layout/vList2"/>
    <dgm:cxn modelId="{39D991FE-6ED4-446C-B682-4E9955E2CF10}" type="presOf" srcId="{FE080F37-1FD9-4149-AEA7-6EB4189DD9E2}" destId="{6AE1FC8C-2855-4FF3-B01A-89E14B78EFCD}" srcOrd="0" destOrd="0" presId="urn:microsoft.com/office/officeart/2005/8/layout/vList2"/>
    <dgm:cxn modelId="{87EBE695-6FE4-4D94-BDE8-0F026B4889F4}" srcId="{C1F2324B-69EC-4431-A4F7-D91B67D06D89}" destId="{73D64646-B71F-4983-A78C-F020888ECAA2}" srcOrd="1" destOrd="0" parTransId="{B555726F-C93A-422C-BB46-68C0E14751EF}" sibTransId="{A65AB0A8-C94C-48A0-B6BB-6369A0058C21}"/>
    <dgm:cxn modelId="{536619FA-0EE9-42F9-B701-E5FC0DD80D60}" srcId="{C1F2324B-69EC-4431-A4F7-D91B67D06D89}" destId="{FE080F37-1FD9-4149-AEA7-6EB4189DD9E2}" srcOrd="2" destOrd="0" parTransId="{EBA49651-6E96-481A-B24E-B5CE3719CF7C}" sibTransId="{EE0C9556-619A-4103-B266-D59A966A77DF}"/>
    <dgm:cxn modelId="{BE46D4C1-DD59-4DCE-B7D4-5E95889EE2B0}" srcId="{C1F2324B-69EC-4431-A4F7-D91B67D06D89}" destId="{EB764806-5EDC-4799-832E-15FDDC0556DE}" srcOrd="3" destOrd="0" parTransId="{32784A6C-1F79-4525-9E4B-BA1AFED272B1}" sibTransId="{F4FC4C79-C394-4D3B-A00E-0CAED55A2EBB}"/>
    <dgm:cxn modelId="{61915CBB-306F-45AB-90BD-4DAB9E1729E5}" type="presOf" srcId="{EB764806-5EDC-4799-832E-15FDDC0556DE}" destId="{3C085792-D893-40FA-BAD6-E12875553DF8}" srcOrd="0" destOrd="0" presId="urn:microsoft.com/office/officeart/2005/8/layout/vList2"/>
    <dgm:cxn modelId="{A936A450-722C-4E87-8231-604DD742D03C}" type="presOf" srcId="{73D64646-B71F-4983-A78C-F020888ECAA2}" destId="{21B4A15F-39FB-4ECC-A3DD-8796F911155A}" srcOrd="0" destOrd="0" presId="urn:microsoft.com/office/officeart/2005/8/layout/vList2"/>
    <dgm:cxn modelId="{37151BB9-F212-428E-8582-0A9CF8656B1C}" type="presOf" srcId="{CB520BB5-C471-46C8-AE65-09B9B1191210}" destId="{7929A3ED-596C-4727-8A19-B577020A2D63}" srcOrd="0" destOrd="0" presId="urn:microsoft.com/office/officeart/2005/8/layout/vList2"/>
    <dgm:cxn modelId="{797570FF-1C82-4AC5-8573-B4505065B2C0}" srcId="{C1F2324B-69EC-4431-A4F7-D91B67D06D89}" destId="{CB520BB5-C471-46C8-AE65-09B9B1191210}" srcOrd="0" destOrd="0" parTransId="{2E4C9389-4042-4625-A2AA-18E597334ECC}" sibTransId="{A8A544F7-812A-4709-A00A-7AAD424AFF92}"/>
    <dgm:cxn modelId="{370B72C6-0A57-4E8E-96D9-0419C5D7FA79}" type="presParOf" srcId="{E60359D7-2B1A-45B4-A9D5-1718FA15B2A7}" destId="{7929A3ED-596C-4727-8A19-B577020A2D63}" srcOrd="0" destOrd="0" presId="urn:microsoft.com/office/officeart/2005/8/layout/vList2"/>
    <dgm:cxn modelId="{F2040BD3-EC63-4A9A-A659-C9EBFD4C9015}" type="presParOf" srcId="{E60359D7-2B1A-45B4-A9D5-1718FA15B2A7}" destId="{5B7780EA-F4D9-4310-88CA-1B42457C6AA9}" srcOrd="1" destOrd="0" presId="urn:microsoft.com/office/officeart/2005/8/layout/vList2"/>
    <dgm:cxn modelId="{2B4EBC38-ACC4-4B97-A97B-140B8B724503}" type="presParOf" srcId="{E60359D7-2B1A-45B4-A9D5-1718FA15B2A7}" destId="{21B4A15F-39FB-4ECC-A3DD-8796F911155A}" srcOrd="2" destOrd="0" presId="urn:microsoft.com/office/officeart/2005/8/layout/vList2"/>
    <dgm:cxn modelId="{03FF66F9-828C-4AF0-980B-69665905F45C}" type="presParOf" srcId="{E60359D7-2B1A-45B4-A9D5-1718FA15B2A7}" destId="{6B90C548-2353-44C3-9416-18D0C12520EB}" srcOrd="3" destOrd="0" presId="urn:microsoft.com/office/officeart/2005/8/layout/vList2"/>
    <dgm:cxn modelId="{43F049A2-D4D6-407C-B14B-A45E1DD94E01}" type="presParOf" srcId="{E60359D7-2B1A-45B4-A9D5-1718FA15B2A7}" destId="{6AE1FC8C-2855-4FF3-B01A-89E14B78EFCD}" srcOrd="4" destOrd="0" presId="urn:microsoft.com/office/officeart/2005/8/layout/vList2"/>
    <dgm:cxn modelId="{CD5B746C-6A5B-4C76-AD07-859240BC5B92}" type="presParOf" srcId="{E60359D7-2B1A-45B4-A9D5-1718FA15B2A7}" destId="{47340889-69AE-4EF1-B4C0-6B2DA192F6C8}" srcOrd="5" destOrd="0" presId="urn:microsoft.com/office/officeart/2005/8/layout/vList2"/>
    <dgm:cxn modelId="{27DE34E0-C243-4206-A994-60781D084025}" type="presParOf" srcId="{E60359D7-2B1A-45B4-A9D5-1718FA15B2A7}" destId="{3C085792-D893-40FA-BAD6-E12875553DF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2324B-69EC-4431-A4F7-D91B67D06D8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ka-GE"/>
        </a:p>
      </dgm:t>
    </dgm:pt>
    <dgm:pt modelId="{CB520BB5-C471-46C8-AE65-09B9B1191210}">
      <dgm:prSet phldrT="[Text]" custT="1"/>
      <dgm:spPr/>
      <dgm:t>
        <a:bodyPr/>
        <a:lstStyle/>
        <a:p>
          <a:r>
            <a:rPr lang="ka-GE" sz="1700" dirty="0" smtClean="0"/>
            <a:t>მომენტალური პრევალენტობის შემსწავლელი კვლევების ჩატარება</a:t>
          </a:r>
          <a:endParaRPr lang="ka-GE" sz="1700" dirty="0"/>
        </a:p>
      </dgm:t>
    </dgm:pt>
    <dgm:pt modelId="{2E4C9389-4042-4625-A2AA-18E597334ECC}" type="parTrans" cxnId="{797570FF-1C82-4AC5-8573-B4505065B2C0}">
      <dgm:prSet/>
      <dgm:spPr/>
      <dgm:t>
        <a:bodyPr/>
        <a:lstStyle/>
        <a:p>
          <a:endParaRPr lang="ka-GE"/>
        </a:p>
      </dgm:t>
    </dgm:pt>
    <dgm:pt modelId="{A8A544F7-812A-4709-A00A-7AAD424AFF92}" type="sibTrans" cxnId="{797570FF-1C82-4AC5-8573-B4505065B2C0}">
      <dgm:prSet/>
      <dgm:spPr/>
      <dgm:t>
        <a:bodyPr/>
        <a:lstStyle/>
        <a:p>
          <a:endParaRPr lang="ka-GE"/>
        </a:p>
      </dgm:t>
    </dgm:pt>
    <dgm:pt modelId="{6F6D25AA-63FE-45E0-92E2-5CA06B148220}">
      <dgm:prSet phldrT="[Text]" custT="1"/>
      <dgm:spPr/>
      <dgm:t>
        <a:bodyPr/>
        <a:lstStyle/>
        <a:p>
          <a:pPr>
            <a:spcAft>
              <a:spcPts val="200"/>
            </a:spcAft>
          </a:pPr>
          <a:r>
            <a:rPr lang="ka-GE" sz="1700" dirty="0" smtClean="0"/>
            <a:t>კარგი პრაქტიკა</a:t>
          </a:r>
        </a:p>
        <a:p>
          <a:pPr>
            <a:spcAft>
              <a:spcPts val="200"/>
            </a:spcAft>
          </a:pPr>
          <a:r>
            <a:rPr lang="ka-GE" sz="1400" dirty="0" smtClean="0">
              <a:solidFill>
                <a:schemeClr val="tx1"/>
              </a:solidFill>
            </a:rPr>
            <a:t>ხელების ჰიგიენა</a:t>
          </a:r>
        </a:p>
        <a:p>
          <a:pPr>
            <a:spcAft>
              <a:spcPts val="200"/>
            </a:spcAft>
          </a:pPr>
          <a:r>
            <a:rPr lang="ka-GE" sz="1400" dirty="0" smtClean="0">
              <a:solidFill>
                <a:schemeClr val="tx1"/>
              </a:solidFill>
            </a:rPr>
            <a:t>უსაფრთხო ინექციები</a:t>
          </a:r>
        </a:p>
        <a:p>
          <a:pPr>
            <a:spcAft>
              <a:spcPts val="200"/>
            </a:spcAft>
          </a:pPr>
          <a:r>
            <a:rPr lang="ka-GE" sz="1400" dirty="0" smtClean="0">
              <a:solidFill>
                <a:schemeClr val="tx1"/>
              </a:solidFill>
            </a:rPr>
            <a:t>სტერილიზაცია და დეზინფექცია</a:t>
          </a:r>
        </a:p>
        <a:p>
          <a:pPr>
            <a:spcAft>
              <a:spcPts val="200"/>
            </a:spcAft>
          </a:pPr>
          <a:r>
            <a:rPr lang="ka-GE" sz="1400" dirty="0" smtClean="0">
              <a:solidFill>
                <a:schemeClr val="tx1"/>
              </a:solidFill>
            </a:rPr>
            <a:t>სამედიცინო ნარჩენების მართვა</a:t>
          </a:r>
          <a:endParaRPr lang="ka-GE" sz="1400" dirty="0">
            <a:solidFill>
              <a:schemeClr val="tx1"/>
            </a:solidFill>
          </a:endParaRPr>
        </a:p>
      </dgm:t>
    </dgm:pt>
    <dgm:pt modelId="{29B6DA8A-2962-4175-BF5D-DCA836F7BE62}" type="parTrans" cxnId="{D7FC67FE-A4E4-41B0-945A-44CF6C7E8814}">
      <dgm:prSet/>
      <dgm:spPr/>
      <dgm:t>
        <a:bodyPr/>
        <a:lstStyle/>
        <a:p>
          <a:endParaRPr lang="ka-GE"/>
        </a:p>
      </dgm:t>
    </dgm:pt>
    <dgm:pt modelId="{98C2FE0E-E98A-4FE7-9A94-736F6A850B86}" type="sibTrans" cxnId="{D7FC67FE-A4E4-41B0-945A-44CF6C7E8814}">
      <dgm:prSet/>
      <dgm:spPr/>
      <dgm:t>
        <a:bodyPr/>
        <a:lstStyle/>
        <a:p>
          <a:endParaRPr lang="ka-GE"/>
        </a:p>
      </dgm:t>
    </dgm:pt>
    <dgm:pt modelId="{EB764806-5EDC-4799-832E-15FDDC0556DE}">
      <dgm:prSet phldrT="[Text]" custT="1"/>
      <dgm:spPr/>
      <dgm:t>
        <a:bodyPr/>
        <a:lstStyle/>
        <a:p>
          <a:r>
            <a:rPr lang="ka-GE" sz="1700" dirty="0" smtClean="0"/>
            <a:t>ქცევებზე ზედამხედველობა</a:t>
          </a:r>
          <a:endParaRPr lang="ka-GE" sz="1700" dirty="0"/>
        </a:p>
      </dgm:t>
    </dgm:pt>
    <dgm:pt modelId="{32784A6C-1F79-4525-9E4B-BA1AFED272B1}" type="parTrans" cxnId="{BE46D4C1-DD59-4DCE-B7D4-5E95889EE2B0}">
      <dgm:prSet/>
      <dgm:spPr/>
      <dgm:t>
        <a:bodyPr/>
        <a:lstStyle/>
        <a:p>
          <a:endParaRPr lang="ka-GE"/>
        </a:p>
      </dgm:t>
    </dgm:pt>
    <dgm:pt modelId="{F4FC4C79-C394-4D3B-A00E-0CAED55A2EBB}" type="sibTrans" cxnId="{BE46D4C1-DD59-4DCE-B7D4-5E95889EE2B0}">
      <dgm:prSet/>
      <dgm:spPr/>
      <dgm:t>
        <a:bodyPr/>
        <a:lstStyle/>
        <a:p>
          <a:endParaRPr lang="ka-GE"/>
        </a:p>
      </dgm:t>
    </dgm:pt>
    <dgm:pt modelId="{E60359D7-2B1A-45B4-A9D5-1718FA15B2A7}" type="pres">
      <dgm:prSet presAssocID="{C1F2324B-69EC-4431-A4F7-D91B67D06D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ka-GE"/>
        </a:p>
      </dgm:t>
    </dgm:pt>
    <dgm:pt modelId="{7929A3ED-596C-4727-8A19-B577020A2D63}" type="pres">
      <dgm:prSet presAssocID="{CB520BB5-C471-46C8-AE65-09B9B11912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5B7780EA-F4D9-4310-88CA-1B42457C6AA9}" type="pres">
      <dgm:prSet presAssocID="{A8A544F7-812A-4709-A00A-7AAD424AFF92}" presName="spacer" presStyleCnt="0"/>
      <dgm:spPr/>
    </dgm:pt>
    <dgm:pt modelId="{5DAD5263-0C11-4021-A6EF-C9749C2F73FF}" type="pres">
      <dgm:prSet presAssocID="{6F6D25AA-63FE-45E0-92E2-5CA06B148220}" presName="parentText" presStyleLbl="node1" presStyleIdx="1" presStyleCnt="3" custScaleY="106248" custLinFactY="-900" custLinFactNeighborX="9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DBCC3922-60E4-404A-B535-4C722382796D}" type="pres">
      <dgm:prSet presAssocID="{98C2FE0E-E98A-4FE7-9A94-736F6A850B86}" presName="spacer" presStyleCnt="0"/>
      <dgm:spPr/>
    </dgm:pt>
    <dgm:pt modelId="{3C085792-D893-40FA-BAD6-E12875553DF8}" type="pres">
      <dgm:prSet presAssocID="{EB764806-5EDC-4799-832E-15FDDC0556DE}" presName="parentText" presStyleLbl="node1" presStyleIdx="2" presStyleCnt="3" custScaleY="39812" custLinFactY="-85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171B4A6D-7DD7-42FE-B5F1-DBFE7CDBBDC7}" type="presOf" srcId="{EB764806-5EDC-4799-832E-15FDDC0556DE}" destId="{3C085792-D893-40FA-BAD6-E12875553DF8}" srcOrd="0" destOrd="0" presId="urn:microsoft.com/office/officeart/2005/8/layout/vList2"/>
    <dgm:cxn modelId="{C5818C98-75E7-4219-ACE3-41AC31176AC9}" type="presOf" srcId="{6F6D25AA-63FE-45E0-92E2-5CA06B148220}" destId="{5DAD5263-0C11-4021-A6EF-C9749C2F73FF}" srcOrd="0" destOrd="0" presId="urn:microsoft.com/office/officeart/2005/8/layout/vList2"/>
    <dgm:cxn modelId="{51314A1B-8CA0-458B-BA40-41E0E9BC075F}" type="presOf" srcId="{CB520BB5-C471-46C8-AE65-09B9B1191210}" destId="{7929A3ED-596C-4727-8A19-B577020A2D63}" srcOrd="0" destOrd="0" presId="urn:microsoft.com/office/officeart/2005/8/layout/vList2"/>
    <dgm:cxn modelId="{379A0398-7435-4F55-B5C5-30531BA618ED}" type="presOf" srcId="{C1F2324B-69EC-4431-A4F7-D91B67D06D89}" destId="{E60359D7-2B1A-45B4-A9D5-1718FA15B2A7}" srcOrd="0" destOrd="0" presId="urn:microsoft.com/office/officeart/2005/8/layout/vList2"/>
    <dgm:cxn modelId="{BE46D4C1-DD59-4DCE-B7D4-5E95889EE2B0}" srcId="{C1F2324B-69EC-4431-A4F7-D91B67D06D89}" destId="{EB764806-5EDC-4799-832E-15FDDC0556DE}" srcOrd="2" destOrd="0" parTransId="{32784A6C-1F79-4525-9E4B-BA1AFED272B1}" sibTransId="{F4FC4C79-C394-4D3B-A00E-0CAED55A2EBB}"/>
    <dgm:cxn modelId="{D7FC67FE-A4E4-41B0-945A-44CF6C7E8814}" srcId="{C1F2324B-69EC-4431-A4F7-D91B67D06D89}" destId="{6F6D25AA-63FE-45E0-92E2-5CA06B148220}" srcOrd="1" destOrd="0" parTransId="{29B6DA8A-2962-4175-BF5D-DCA836F7BE62}" sibTransId="{98C2FE0E-E98A-4FE7-9A94-736F6A850B86}"/>
    <dgm:cxn modelId="{797570FF-1C82-4AC5-8573-B4505065B2C0}" srcId="{C1F2324B-69EC-4431-A4F7-D91B67D06D89}" destId="{CB520BB5-C471-46C8-AE65-09B9B1191210}" srcOrd="0" destOrd="0" parTransId="{2E4C9389-4042-4625-A2AA-18E597334ECC}" sibTransId="{A8A544F7-812A-4709-A00A-7AAD424AFF92}"/>
    <dgm:cxn modelId="{87472690-7FED-45B5-94E3-5605CBB40F75}" type="presParOf" srcId="{E60359D7-2B1A-45B4-A9D5-1718FA15B2A7}" destId="{7929A3ED-596C-4727-8A19-B577020A2D63}" srcOrd="0" destOrd="0" presId="urn:microsoft.com/office/officeart/2005/8/layout/vList2"/>
    <dgm:cxn modelId="{9405FEE3-8EA7-4076-9277-8776B09EC53A}" type="presParOf" srcId="{E60359D7-2B1A-45B4-A9D5-1718FA15B2A7}" destId="{5B7780EA-F4D9-4310-88CA-1B42457C6AA9}" srcOrd="1" destOrd="0" presId="urn:microsoft.com/office/officeart/2005/8/layout/vList2"/>
    <dgm:cxn modelId="{20F2356D-DA8D-45F0-9566-F9A375EAE177}" type="presParOf" srcId="{E60359D7-2B1A-45B4-A9D5-1718FA15B2A7}" destId="{5DAD5263-0C11-4021-A6EF-C9749C2F73FF}" srcOrd="2" destOrd="0" presId="urn:microsoft.com/office/officeart/2005/8/layout/vList2"/>
    <dgm:cxn modelId="{4D52536D-30C3-483B-A090-91A2CA2CAE79}" type="presParOf" srcId="{E60359D7-2B1A-45B4-A9D5-1718FA15B2A7}" destId="{DBCC3922-60E4-404A-B535-4C722382796D}" srcOrd="3" destOrd="0" presId="urn:microsoft.com/office/officeart/2005/8/layout/vList2"/>
    <dgm:cxn modelId="{1457F06D-DA58-4254-A6D8-91CE1BA3FB69}" type="presParOf" srcId="{E60359D7-2B1A-45B4-A9D5-1718FA15B2A7}" destId="{3C085792-D893-40FA-BAD6-E12875553D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F2324B-69EC-4431-A4F7-D91B67D06D89}" type="doc">
      <dgm:prSet loTypeId="urn:microsoft.com/office/officeart/2005/8/layout/arrow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ka-GE"/>
        </a:p>
      </dgm:t>
    </dgm:pt>
    <dgm:pt modelId="{CB520BB5-C471-46C8-AE65-09B9B1191210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სამედიცინო პერსონალის</a:t>
          </a:r>
        </a:p>
        <a:p>
          <a:r>
            <a:rPr lang="ka-GE" sz="1000" dirty="0" smtClean="0">
              <a:ea typeface="Arial" panose="020B0604020202020204" pitchFamily="34" charset="0"/>
            </a:rPr>
            <a:t> ცოდნის ამაღლება</a:t>
          </a:r>
          <a:endParaRPr lang="ka-GE" sz="1000" dirty="0"/>
        </a:p>
      </dgm:t>
    </dgm:pt>
    <dgm:pt modelId="{2E4C9389-4042-4625-A2AA-18E597334ECC}" type="parTrans" cxnId="{797570FF-1C82-4AC5-8573-B4505065B2C0}">
      <dgm:prSet/>
      <dgm:spPr/>
      <dgm:t>
        <a:bodyPr/>
        <a:lstStyle/>
        <a:p>
          <a:endParaRPr lang="ka-GE"/>
        </a:p>
      </dgm:t>
    </dgm:pt>
    <dgm:pt modelId="{A8A544F7-812A-4709-A00A-7AAD424AFF92}" type="sibTrans" cxnId="{797570FF-1C82-4AC5-8573-B4505065B2C0}">
      <dgm:prSet/>
      <dgm:spPr/>
      <dgm:t>
        <a:bodyPr/>
        <a:lstStyle/>
        <a:p>
          <a:endParaRPr lang="ka-GE"/>
        </a:p>
      </dgm:t>
    </dgm:pt>
    <dgm:pt modelId="{6F6D25AA-63FE-45E0-92E2-5CA06B148220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კლინიკების ადმინისტრაციის მხარდაჭერა</a:t>
          </a:r>
          <a:endParaRPr lang="ka-GE" sz="1000" dirty="0"/>
        </a:p>
      </dgm:t>
    </dgm:pt>
    <dgm:pt modelId="{29B6DA8A-2962-4175-BF5D-DCA836F7BE62}" type="parTrans" cxnId="{D7FC67FE-A4E4-41B0-945A-44CF6C7E8814}">
      <dgm:prSet/>
      <dgm:spPr/>
      <dgm:t>
        <a:bodyPr/>
        <a:lstStyle/>
        <a:p>
          <a:endParaRPr lang="ka-GE"/>
        </a:p>
      </dgm:t>
    </dgm:pt>
    <dgm:pt modelId="{98C2FE0E-E98A-4FE7-9A94-736F6A850B86}" type="sibTrans" cxnId="{D7FC67FE-A4E4-41B0-945A-44CF6C7E8814}">
      <dgm:prSet/>
      <dgm:spPr/>
      <dgm:t>
        <a:bodyPr/>
        <a:lstStyle/>
        <a:p>
          <a:endParaRPr lang="ka-GE"/>
        </a:p>
      </dgm:t>
    </dgm:pt>
    <dgm:pt modelId="{EB764806-5EDC-4799-832E-15FDDC0556DE}">
      <dgm:prSet phldrT="[Text]" custT="1"/>
      <dgm:spPr/>
      <dgm:t>
        <a:bodyPr/>
        <a:lstStyle/>
        <a:p>
          <a:r>
            <a:rPr lang="ka-GE" sz="1000" dirty="0" smtClean="0"/>
            <a:t>ანტიბიოტიკების გამოყენებაზე მონიტორინგი </a:t>
          </a:r>
          <a:endParaRPr lang="ka-GE" sz="1000" dirty="0"/>
        </a:p>
      </dgm:t>
    </dgm:pt>
    <dgm:pt modelId="{32784A6C-1F79-4525-9E4B-BA1AFED272B1}" type="parTrans" cxnId="{BE46D4C1-DD59-4DCE-B7D4-5E95889EE2B0}">
      <dgm:prSet/>
      <dgm:spPr/>
      <dgm:t>
        <a:bodyPr/>
        <a:lstStyle/>
        <a:p>
          <a:endParaRPr lang="ka-GE"/>
        </a:p>
      </dgm:t>
    </dgm:pt>
    <dgm:pt modelId="{F4FC4C79-C394-4D3B-A00E-0CAED55A2EBB}" type="sibTrans" cxnId="{BE46D4C1-DD59-4DCE-B7D4-5E95889EE2B0}">
      <dgm:prSet/>
      <dgm:spPr/>
      <dgm:t>
        <a:bodyPr/>
        <a:lstStyle/>
        <a:p>
          <a:endParaRPr lang="ka-GE"/>
        </a:p>
      </dgm:t>
    </dgm:pt>
    <dgm:pt modelId="{6B23DB33-E875-47C4-8361-A8B94F1F52B3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ანტიბიოტიკების დასაბუთებული გამოყენება</a:t>
          </a:r>
          <a:endParaRPr lang="ka-GE" sz="1000" dirty="0"/>
        </a:p>
      </dgm:t>
    </dgm:pt>
    <dgm:pt modelId="{5237E7D6-BDB0-4DE7-9FD7-4F01FEB52895}" type="parTrans" cxnId="{ED2E71ED-B1DD-4E23-8CCA-9403B827F9F0}">
      <dgm:prSet/>
      <dgm:spPr/>
      <dgm:t>
        <a:bodyPr/>
        <a:lstStyle/>
        <a:p>
          <a:endParaRPr lang="ka-GE"/>
        </a:p>
      </dgm:t>
    </dgm:pt>
    <dgm:pt modelId="{25D8BFFE-35A3-4303-8414-7BEB8711DCFB}" type="sibTrans" cxnId="{ED2E71ED-B1DD-4E23-8CCA-9403B827F9F0}">
      <dgm:prSet/>
      <dgm:spPr/>
      <dgm:t>
        <a:bodyPr/>
        <a:lstStyle/>
        <a:p>
          <a:endParaRPr lang="ka-GE"/>
        </a:p>
      </dgm:t>
    </dgm:pt>
    <dgm:pt modelId="{3E49EB97-DBB6-4FDC-A447-05DDB8FEDC40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მიკრობიოლ. ლაბ. შესაძლებლობების გაზრდა</a:t>
          </a:r>
          <a:endParaRPr lang="ka-GE" sz="1000" dirty="0"/>
        </a:p>
      </dgm:t>
    </dgm:pt>
    <dgm:pt modelId="{929A2FCA-60D2-4105-BB12-CE23011EDE32}" type="parTrans" cxnId="{BF9D34AB-632A-4D67-BCA5-132BE3989EE6}">
      <dgm:prSet/>
      <dgm:spPr/>
      <dgm:t>
        <a:bodyPr/>
        <a:lstStyle/>
        <a:p>
          <a:endParaRPr lang="ka-GE"/>
        </a:p>
      </dgm:t>
    </dgm:pt>
    <dgm:pt modelId="{140776E3-D7B8-4567-807C-AE30ACDDC20D}" type="sibTrans" cxnId="{BF9D34AB-632A-4D67-BCA5-132BE3989EE6}">
      <dgm:prSet/>
      <dgm:spPr/>
      <dgm:t>
        <a:bodyPr/>
        <a:lstStyle/>
        <a:p>
          <a:endParaRPr lang="ka-GE"/>
        </a:p>
      </dgm:t>
    </dgm:pt>
    <dgm:pt modelId="{140EA8B0-F096-43F9-A977-3F4936824EDF}">
      <dgm:prSet phldrT="[Text]" custScaleX="217510" custScaleY="14699" custLinFactNeighborX="-8419" custLinFactNeighborY="-28720"/>
      <dgm:spPr/>
      <dgm:t>
        <a:bodyPr/>
        <a:lstStyle/>
        <a:p>
          <a:endParaRPr lang="en-US" dirty="0"/>
        </a:p>
      </dgm:t>
    </dgm:pt>
    <dgm:pt modelId="{A3E35345-C6A6-4426-AC4E-8FC6E8B2F98B}" type="parTrans" cxnId="{E18E1AA5-C2B1-4748-8909-BE9CEF540E63}">
      <dgm:prSet/>
      <dgm:spPr/>
      <dgm:t>
        <a:bodyPr/>
        <a:lstStyle/>
        <a:p>
          <a:endParaRPr lang="ka-GE"/>
        </a:p>
      </dgm:t>
    </dgm:pt>
    <dgm:pt modelId="{1E29D385-3D73-4076-80BF-C9CF0BE5065E}" type="sibTrans" cxnId="{E18E1AA5-C2B1-4748-8909-BE9CEF540E63}">
      <dgm:prSet/>
      <dgm:spPr/>
      <dgm:t>
        <a:bodyPr/>
        <a:lstStyle/>
        <a:p>
          <a:endParaRPr lang="ka-GE"/>
        </a:p>
      </dgm:t>
    </dgm:pt>
    <dgm:pt modelId="{FDE2F96C-3E82-4DEC-BA03-8A4218C30AF8}">
      <dgm:prSet phldrT="[Text]" custScaleX="217510" custScaleY="14699" custLinFactNeighborX="-8419" custLinFactNeighborY="-28720"/>
      <dgm:spPr/>
      <dgm:t>
        <a:bodyPr/>
        <a:lstStyle/>
        <a:p>
          <a:endParaRPr lang="en-US"/>
        </a:p>
      </dgm:t>
    </dgm:pt>
    <dgm:pt modelId="{95A71B19-2FE7-446C-8AB4-6E4D85356355}" type="parTrans" cxnId="{4A724290-7388-4767-94F8-C196E430C1B9}">
      <dgm:prSet/>
      <dgm:spPr/>
      <dgm:t>
        <a:bodyPr/>
        <a:lstStyle/>
        <a:p>
          <a:endParaRPr lang="ka-GE"/>
        </a:p>
      </dgm:t>
    </dgm:pt>
    <dgm:pt modelId="{159A2CF0-21AD-4C35-B9CF-8495E3FE83C4}" type="sibTrans" cxnId="{4A724290-7388-4767-94F8-C196E430C1B9}">
      <dgm:prSet/>
      <dgm:spPr/>
      <dgm:t>
        <a:bodyPr/>
        <a:lstStyle/>
        <a:p>
          <a:endParaRPr lang="ka-GE"/>
        </a:p>
      </dgm:t>
    </dgm:pt>
    <dgm:pt modelId="{8E110135-A6B9-4A47-88F4-6433A088BA8F}" type="pres">
      <dgm:prSet presAssocID="{C1F2324B-69EC-4431-A4F7-D91B67D06D8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ka-GE"/>
        </a:p>
      </dgm:t>
    </dgm:pt>
    <dgm:pt modelId="{FECB646D-FDE7-4EDB-9543-A5131B915D6C}" type="pres">
      <dgm:prSet presAssocID="{C1F2324B-69EC-4431-A4F7-D91B67D06D89}" presName="arrow" presStyleLbl="bgShp" presStyleIdx="0" presStyleCnt="1" custLinFactNeighborX="-1434" custLinFactNeighborY="-4212"/>
      <dgm:spPr/>
    </dgm:pt>
    <dgm:pt modelId="{69954877-8C0D-441E-ACA2-46CCDF23F2A5}" type="pres">
      <dgm:prSet presAssocID="{C1F2324B-69EC-4431-A4F7-D91B67D06D89}" presName="arrowDiagram5" presStyleCnt="0"/>
      <dgm:spPr/>
    </dgm:pt>
    <dgm:pt modelId="{CB661A4C-AE31-43B3-9209-B9B35F7D6476}" type="pres">
      <dgm:prSet presAssocID="{CB520BB5-C471-46C8-AE65-09B9B1191210}" presName="bullet5a" presStyleLbl="node1" presStyleIdx="0" presStyleCnt="5"/>
      <dgm:spPr/>
    </dgm:pt>
    <dgm:pt modelId="{FD0D312A-FE35-4432-9777-D23666DC7C8E}" type="pres">
      <dgm:prSet presAssocID="{CB520BB5-C471-46C8-AE65-09B9B1191210}" presName="textBox5a" presStyleLbl="revTx" presStyleIdx="0" presStyleCnt="5" custScaleX="515715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62E445FE-2DBA-4FF2-8057-294EE6DDF309}" type="pres">
      <dgm:prSet presAssocID="{6F6D25AA-63FE-45E0-92E2-5CA06B148220}" presName="bullet5b" presStyleLbl="node1" presStyleIdx="1" presStyleCnt="5"/>
      <dgm:spPr/>
    </dgm:pt>
    <dgm:pt modelId="{AC0C6D6C-7263-401A-B642-63ADAB827BAE}" type="pres">
      <dgm:prSet presAssocID="{6F6D25AA-63FE-45E0-92E2-5CA06B148220}" presName="textBox5b" presStyleLbl="revTx" presStyleIdx="1" presStyleCnt="5" custScaleX="310624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0429329E-F485-4204-8824-AC5E12DF36E2}" type="pres">
      <dgm:prSet presAssocID="{EB764806-5EDC-4799-832E-15FDDC0556DE}" presName="bullet5c" presStyleLbl="node1" presStyleIdx="2" presStyleCnt="5"/>
      <dgm:spPr/>
    </dgm:pt>
    <dgm:pt modelId="{953503E8-C69B-4167-96CB-2E9ACAB2AD38}" type="pres">
      <dgm:prSet presAssocID="{EB764806-5EDC-4799-832E-15FDDC0556DE}" presName="textBox5c" presStyleLbl="revTx" presStyleIdx="2" presStyleCnt="5" custScaleX="242006" custScaleY="27532" custLinFactX="-44240" custLinFactNeighborX="-100000" custLinFactNeighborY="-69902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9506CA39-5E3E-412F-9C53-0A8EEB005BCA}" type="pres">
      <dgm:prSet presAssocID="{6B23DB33-E875-47C4-8361-A8B94F1F52B3}" presName="bullet5d" presStyleLbl="node1" presStyleIdx="3" presStyleCnt="5"/>
      <dgm:spPr/>
    </dgm:pt>
    <dgm:pt modelId="{EA1FC716-8233-4BB0-BE80-311675E0C08E}" type="pres">
      <dgm:prSet presAssocID="{6B23DB33-E875-47C4-8361-A8B94F1F52B3}" presName="textBox5d" presStyleLbl="revTx" presStyleIdx="3" presStyleCnt="5" custScaleX="217510" custScaleY="14699" custLinFactNeighborX="-8419" custLinFactNeighborY="-28720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DDBC0F6C-5606-45DF-A62E-667B488D502E}" type="pres">
      <dgm:prSet presAssocID="{3E49EB97-DBB6-4FDC-A447-05DDB8FEDC40}" presName="bullet5e" presStyleLbl="node1" presStyleIdx="4" presStyleCnt="5"/>
      <dgm:spPr/>
    </dgm:pt>
    <dgm:pt modelId="{D6E1DC3B-C7AB-4CDF-90B9-67D0323DE25E}" type="pres">
      <dgm:prSet presAssocID="{3E49EB97-DBB6-4FDC-A447-05DDB8FEDC40}" presName="textBox5e" presStyleLbl="revTx" presStyleIdx="4" presStyleCnt="5" custScaleX="214393" custScaleY="24050" custLinFactX="-84676" custLinFactNeighborX="-100000" custLinFactNeighborY="-68855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C924B33C-C2D7-4440-8F64-10309D3B9408}" type="presOf" srcId="{C1F2324B-69EC-4431-A4F7-D91B67D06D89}" destId="{8E110135-A6B9-4A47-88F4-6433A088BA8F}" srcOrd="0" destOrd="0" presId="urn:microsoft.com/office/officeart/2005/8/layout/arrow2"/>
    <dgm:cxn modelId="{797570FF-1C82-4AC5-8573-B4505065B2C0}" srcId="{C1F2324B-69EC-4431-A4F7-D91B67D06D89}" destId="{CB520BB5-C471-46C8-AE65-09B9B1191210}" srcOrd="0" destOrd="0" parTransId="{2E4C9389-4042-4625-A2AA-18E597334ECC}" sibTransId="{A8A544F7-812A-4709-A00A-7AAD424AFF92}"/>
    <dgm:cxn modelId="{4A724290-7388-4767-94F8-C196E430C1B9}" srcId="{C1F2324B-69EC-4431-A4F7-D91B67D06D89}" destId="{FDE2F96C-3E82-4DEC-BA03-8A4218C30AF8}" srcOrd="6" destOrd="0" parTransId="{95A71B19-2FE7-446C-8AB4-6E4D85356355}" sibTransId="{159A2CF0-21AD-4C35-B9CF-8495E3FE83C4}"/>
    <dgm:cxn modelId="{7D3DB157-9B82-439A-A4E3-448C54009656}" type="presOf" srcId="{CB520BB5-C471-46C8-AE65-09B9B1191210}" destId="{FD0D312A-FE35-4432-9777-D23666DC7C8E}" srcOrd="0" destOrd="0" presId="urn:microsoft.com/office/officeart/2005/8/layout/arrow2"/>
    <dgm:cxn modelId="{7B89A4B4-7306-45FC-AEA1-F01077668E73}" type="presOf" srcId="{6F6D25AA-63FE-45E0-92E2-5CA06B148220}" destId="{AC0C6D6C-7263-401A-B642-63ADAB827BAE}" srcOrd="0" destOrd="0" presId="urn:microsoft.com/office/officeart/2005/8/layout/arrow2"/>
    <dgm:cxn modelId="{ED2E71ED-B1DD-4E23-8CCA-9403B827F9F0}" srcId="{C1F2324B-69EC-4431-A4F7-D91B67D06D89}" destId="{6B23DB33-E875-47C4-8361-A8B94F1F52B3}" srcOrd="3" destOrd="0" parTransId="{5237E7D6-BDB0-4DE7-9FD7-4F01FEB52895}" sibTransId="{25D8BFFE-35A3-4303-8414-7BEB8711DCFB}"/>
    <dgm:cxn modelId="{D7FC67FE-A4E4-41B0-945A-44CF6C7E8814}" srcId="{C1F2324B-69EC-4431-A4F7-D91B67D06D89}" destId="{6F6D25AA-63FE-45E0-92E2-5CA06B148220}" srcOrd="1" destOrd="0" parTransId="{29B6DA8A-2962-4175-BF5D-DCA836F7BE62}" sibTransId="{98C2FE0E-E98A-4FE7-9A94-736F6A850B86}"/>
    <dgm:cxn modelId="{BF9D34AB-632A-4D67-BCA5-132BE3989EE6}" srcId="{C1F2324B-69EC-4431-A4F7-D91B67D06D89}" destId="{3E49EB97-DBB6-4FDC-A447-05DDB8FEDC40}" srcOrd="4" destOrd="0" parTransId="{929A2FCA-60D2-4105-BB12-CE23011EDE32}" sibTransId="{140776E3-D7B8-4567-807C-AE30ACDDC20D}"/>
    <dgm:cxn modelId="{61F9D81B-948C-4FD2-AE55-F531D82B62DE}" type="presOf" srcId="{EB764806-5EDC-4799-832E-15FDDC0556DE}" destId="{953503E8-C69B-4167-96CB-2E9ACAB2AD38}" srcOrd="0" destOrd="0" presId="urn:microsoft.com/office/officeart/2005/8/layout/arrow2"/>
    <dgm:cxn modelId="{A556A531-6EF9-454C-B73E-46BC8468DFAC}" type="presOf" srcId="{6B23DB33-E875-47C4-8361-A8B94F1F52B3}" destId="{EA1FC716-8233-4BB0-BE80-311675E0C08E}" srcOrd="0" destOrd="0" presId="urn:microsoft.com/office/officeart/2005/8/layout/arrow2"/>
    <dgm:cxn modelId="{BE46D4C1-DD59-4DCE-B7D4-5E95889EE2B0}" srcId="{C1F2324B-69EC-4431-A4F7-D91B67D06D89}" destId="{EB764806-5EDC-4799-832E-15FDDC0556DE}" srcOrd="2" destOrd="0" parTransId="{32784A6C-1F79-4525-9E4B-BA1AFED272B1}" sibTransId="{F4FC4C79-C394-4D3B-A00E-0CAED55A2EBB}"/>
    <dgm:cxn modelId="{96DC57BB-B373-4BC3-9554-7514E865B492}" type="presOf" srcId="{3E49EB97-DBB6-4FDC-A447-05DDB8FEDC40}" destId="{D6E1DC3B-C7AB-4CDF-90B9-67D0323DE25E}" srcOrd="0" destOrd="0" presId="urn:microsoft.com/office/officeart/2005/8/layout/arrow2"/>
    <dgm:cxn modelId="{E18E1AA5-C2B1-4748-8909-BE9CEF540E63}" srcId="{C1F2324B-69EC-4431-A4F7-D91B67D06D89}" destId="{140EA8B0-F096-43F9-A977-3F4936824EDF}" srcOrd="5" destOrd="0" parTransId="{A3E35345-C6A6-4426-AC4E-8FC6E8B2F98B}" sibTransId="{1E29D385-3D73-4076-80BF-C9CF0BE5065E}"/>
    <dgm:cxn modelId="{0CD3531D-30EE-419E-8876-1E6A61750D4F}" type="presParOf" srcId="{8E110135-A6B9-4A47-88F4-6433A088BA8F}" destId="{FECB646D-FDE7-4EDB-9543-A5131B915D6C}" srcOrd="0" destOrd="0" presId="urn:microsoft.com/office/officeart/2005/8/layout/arrow2"/>
    <dgm:cxn modelId="{0C5F0AD3-F0B3-4517-B9D7-56DE0A51BEAC}" type="presParOf" srcId="{8E110135-A6B9-4A47-88F4-6433A088BA8F}" destId="{69954877-8C0D-441E-ACA2-46CCDF23F2A5}" srcOrd="1" destOrd="0" presId="urn:microsoft.com/office/officeart/2005/8/layout/arrow2"/>
    <dgm:cxn modelId="{C2F8986E-0D6B-457A-A299-971DE723D273}" type="presParOf" srcId="{69954877-8C0D-441E-ACA2-46CCDF23F2A5}" destId="{CB661A4C-AE31-43B3-9209-B9B35F7D6476}" srcOrd="0" destOrd="0" presId="urn:microsoft.com/office/officeart/2005/8/layout/arrow2"/>
    <dgm:cxn modelId="{87B89D96-AB1E-4F25-8BBE-8D35BAFE70AB}" type="presParOf" srcId="{69954877-8C0D-441E-ACA2-46CCDF23F2A5}" destId="{FD0D312A-FE35-4432-9777-D23666DC7C8E}" srcOrd="1" destOrd="0" presId="urn:microsoft.com/office/officeart/2005/8/layout/arrow2"/>
    <dgm:cxn modelId="{4BD228A2-6721-46B0-B305-7ADA4654C340}" type="presParOf" srcId="{69954877-8C0D-441E-ACA2-46CCDF23F2A5}" destId="{62E445FE-2DBA-4FF2-8057-294EE6DDF309}" srcOrd="2" destOrd="0" presId="urn:microsoft.com/office/officeart/2005/8/layout/arrow2"/>
    <dgm:cxn modelId="{2E7810CB-862A-47FF-9A26-38845DB45DD3}" type="presParOf" srcId="{69954877-8C0D-441E-ACA2-46CCDF23F2A5}" destId="{AC0C6D6C-7263-401A-B642-63ADAB827BAE}" srcOrd="3" destOrd="0" presId="urn:microsoft.com/office/officeart/2005/8/layout/arrow2"/>
    <dgm:cxn modelId="{FC588015-8594-41E7-9C6B-250AA35B48FD}" type="presParOf" srcId="{69954877-8C0D-441E-ACA2-46CCDF23F2A5}" destId="{0429329E-F485-4204-8824-AC5E12DF36E2}" srcOrd="4" destOrd="0" presId="urn:microsoft.com/office/officeart/2005/8/layout/arrow2"/>
    <dgm:cxn modelId="{A0959B46-4A96-4D12-A146-950EC45D3DF0}" type="presParOf" srcId="{69954877-8C0D-441E-ACA2-46CCDF23F2A5}" destId="{953503E8-C69B-4167-96CB-2E9ACAB2AD38}" srcOrd="5" destOrd="0" presId="urn:microsoft.com/office/officeart/2005/8/layout/arrow2"/>
    <dgm:cxn modelId="{E054C309-2E64-4D2A-AA7F-1BFAD8DDD46A}" type="presParOf" srcId="{69954877-8C0D-441E-ACA2-46CCDF23F2A5}" destId="{9506CA39-5E3E-412F-9C53-0A8EEB005BCA}" srcOrd="6" destOrd="0" presId="urn:microsoft.com/office/officeart/2005/8/layout/arrow2"/>
    <dgm:cxn modelId="{B66DDADF-727B-4333-98D2-35B8809B637D}" type="presParOf" srcId="{69954877-8C0D-441E-ACA2-46CCDF23F2A5}" destId="{EA1FC716-8233-4BB0-BE80-311675E0C08E}" srcOrd="7" destOrd="0" presId="urn:microsoft.com/office/officeart/2005/8/layout/arrow2"/>
    <dgm:cxn modelId="{CCA44B1F-2447-4E47-A006-62F38A3E1A0F}" type="presParOf" srcId="{69954877-8C0D-441E-ACA2-46CCDF23F2A5}" destId="{DDBC0F6C-5606-45DF-A62E-667B488D502E}" srcOrd="8" destOrd="0" presId="urn:microsoft.com/office/officeart/2005/8/layout/arrow2"/>
    <dgm:cxn modelId="{F3ED969E-91EE-4716-AED3-365CDD58441C}" type="presParOf" srcId="{69954877-8C0D-441E-ACA2-46CCDF23F2A5}" destId="{D6E1DC3B-C7AB-4CDF-90B9-67D0323DE25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F2324B-69EC-4431-A4F7-D91B67D06D89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a-GE"/>
        </a:p>
      </dgm:t>
    </dgm:pt>
    <dgm:pt modelId="{CB520BB5-C471-46C8-AE65-09B9B1191210}">
      <dgm:prSet phldrT="[Text]" custT="1"/>
      <dgm:spPr/>
      <dgm:t>
        <a:bodyPr/>
        <a:lstStyle/>
        <a:p>
          <a:r>
            <a:rPr lang="ka-GE" sz="10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„სარეზერვო“ ანტიბიოტიკების შეუზღუდავი გამოყენება </a:t>
          </a:r>
          <a:endParaRPr lang="ka-GE" sz="1000" dirty="0"/>
        </a:p>
      </dgm:t>
    </dgm:pt>
    <dgm:pt modelId="{2E4C9389-4042-4625-A2AA-18E597334ECC}" type="parTrans" cxnId="{797570FF-1C82-4AC5-8573-B4505065B2C0}">
      <dgm:prSet/>
      <dgm:spPr/>
      <dgm:t>
        <a:bodyPr/>
        <a:lstStyle/>
        <a:p>
          <a:endParaRPr lang="ka-GE"/>
        </a:p>
      </dgm:t>
    </dgm:pt>
    <dgm:pt modelId="{A8A544F7-812A-4709-A00A-7AAD424AFF92}" type="sibTrans" cxnId="{797570FF-1C82-4AC5-8573-B4505065B2C0}">
      <dgm:prSet/>
      <dgm:spPr/>
      <dgm:t>
        <a:bodyPr/>
        <a:lstStyle/>
        <a:p>
          <a:endParaRPr lang="ka-GE"/>
        </a:p>
      </dgm:t>
    </dgm:pt>
    <dgm:pt modelId="{6F6D25AA-63FE-45E0-92E2-5CA06B148220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პრობლემის არასაკმარისი აღქმა </a:t>
          </a:r>
          <a:endParaRPr lang="ka-GE" sz="1000" dirty="0"/>
        </a:p>
      </dgm:t>
    </dgm:pt>
    <dgm:pt modelId="{29B6DA8A-2962-4175-BF5D-DCA836F7BE62}" type="parTrans" cxnId="{D7FC67FE-A4E4-41B0-945A-44CF6C7E8814}">
      <dgm:prSet/>
      <dgm:spPr/>
      <dgm:t>
        <a:bodyPr/>
        <a:lstStyle/>
        <a:p>
          <a:endParaRPr lang="ka-GE"/>
        </a:p>
      </dgm:t>
    </dgm:pt>
    <dgm:pt modelId="{98C2FE0E-E98A-4FE7-9A94-736F6A850B86}" type="sibTrans" cxnId="{D7FC67FE-A4E4-41B0-945A-44CF6C7E8814}">
      <dgm:prSet/>
      <dgm:spPr/>
      <dgm:t>
        <a:bodyPr/>
        <a:lstStyle/>
        <a:p>
          <a:endParaRPr lang="ka-GE"/>
        </a:p>
      </dgm:t>
    </dgm:pt>
    <dgm:pt modelId="{EB764806-5EDC-4799-832E-15FDDC0556DE}">
      <dgm:prSet phldrT="[Text]" custT="1"/>
      <dgm:spPr/>
      <dgm:t>
        <a:bodyPr/>
        <a:lstStyle/>
        <a:p>
          <a:r>
            <a:rPr lang="ka-GE" sz="1000" dirty="0" smtClean="0"/>
            <a:t>არ ხორციელდება ანტიბიოტიკების გამოყენებაზე მონიტორინგი </a:t>
          </a:r>
          <a:endParaRPr lang="ka-GE" sz="1000" dirty="0"/>
        </a:p>
      </dgm:t>
    </dgm:pt>
    <dgm:pt modelId="{32784A6C-1F79-4525-9E4B-BA1AFED272B1}" type="parTrans" cxnId="{BE46D4C1-DD59-4DCE-B7D4-5E95889EE2B0}">
      <dgm:prSet/>
      <dgm:spPr/>
      <dgm:t>
        <a:bodyPr/>
        <a:lstStyle/>
        <a:p>
          <a:endParaRPr lang="ka-GE"/>
        </a:p>
      </dgm:t>
    </dgm:pt>
    <dgm:pt modelId="{F4FC4C79-C394-4D3B-A00E-0CAED55A2EBB}" type="sibTrans" cxnId="{BE46D4C1-DD59-4DCE-B7D4-5E95889EE2B0}">
      <dgm:prSet/>
      <dgm:spPr/>
      <dgm:t>
        <a:bodyPr/>
        <a:lstStyle/>
        <a:p>
          <a:endParaRPr lang="ka-GE"/>
        </a:p>
      </dgm:t>
    </dgm:pt>
    <dgm:pt modelId="{6B23DB33-E875-47C4-8361-A8B94F1F52B3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კვალიფიციური კარდების დეფიციტი. </a:t>
          </a:r>
        </a:p>
        <a:p>
          <a:r>
            <a:rPr lang="ka-GE" sz="1000" dirty="0" smtClean="0">
              <a:ea typeface="Arial" panose="020B0604020202020204" pitchFamily="34" charset="0"/>
            </a:rPr>
            <a:t>სამედიცინო პერსონალის ცოდნის დაბალი დონე </a:t>
          </a:r>
          <a:endParaRPr lang="ka-GE" sz="1000" dirty="0"/>
        </a:p>
      </dgm:t>
    </dgm:pt>
    <dgm:pt modelId="{5237E7D6-BDB0-4DE7-9FD7-4F01FEB52895}" type="parTrans" cxnId="{ED2E71ED-B1DD-4E23-8CCA-9403B827F9F0}">
      <dgm:prSet/>
      <dgm:spPr/>
      <dgm:t>
        <a:bodyPr/>
        <a:lstStyle/>
        <a:p>
          <a:endParaRPr lang="ka-GE"/>
        </a:p>
      </dgm:t>
    </dgm:pt>
    <dgm:pt modelId="{25D8BFFE-35A3-4303-8414-7BEB8711DCFB}" type="sibTrans" cxnId="{ED2E71ED-B1DD-4E23-8CCA-9403B827F9F0}">
      <dgm:prSet/>
      <dgm:spPr/>
      <dgm:t>
        <a:bodyPr/>
        <a:lstStyle/>
        <a:p>
          <a:endParaRPr lang="ka-GE"/>
        </a:p>
      </dgm:t>
    </dgm:pt>
    <dgm:pt modelId="{3E49EB97-DBB6-4FDC-A447-05DDB8FEDC40}">
      <dgm:prSet phldrT="[Text]" custT="1"/>
      <dgm:spPr/>
      <dgm:t>
        <a:bodyPr/>
        <a:lstStyle/>
        <a:p>
          <a:r>
            <a:rPr lang="ka-GE" sz="1000" dirty="0" smtClean="0">
              <a:ea typeface="Arial" panose="020B0604020202020204" pitchFamily="34" charset="0"/>
            </a:rPr>
            <a:t>ბაქტერიოლოგიური კვლევების სიმცირე</a:t>
          </a:r>
          <a:endParaRPr lang="ka-GE" sz="1000" dirty="0"/>
        </a:p>
      </dgm:t>
    </dgm:pt>
    <dgm:pt modelId="{929A2FCA-60D2-4105-BB12-CE23011EDE32}" type="parTrans" cxnId="{BF9D34AB-632A-4D67-BCA5-132BE3989EE6}">
      <dgm:prSet/>
      <dgm:spPr/>
      <dgm:t>
        <a:bodyPr/>
        <a:lstStyle/>
        <a:p>
          <a:endParaRPr lang="ka-GE"/>
        </a:p>
      </dgm:t>
    </dgm:pt>
    <dgm:pt modelId="{140776E3-D7B8-4567-807C-AE30ACDDC20D}" type="sibTrans" cxnId="{BF9D34AB-632A-4D67-BCA5-132BE3989EE6}">
      <dgm:prSet/>
      <dgm:spPr/>
      <dgm:t>
        <a:bodyPr/>
        <a:lstStyle/>
        <a:p>
          <a:endParaRPr lang="ka-GE"/>
        </a:p>
      </dgm:t>
    </dgm:pt>
    <dgm:pt modelId="{AEECF19D-2F78-455A-BEF6-DC4DC935CC97}">
      <dgm:prSet phldrT="[Text]" custT="1"/>
      <dgm:spPr/>
      <dgm:t>
        <a:bodyPr/>
        <a:lstStyle/>
        <a:p>
          <a:r>
            <a:rPr lang="ka-GE" sz="1000" b="1" dirty="0" smtClean="0"/>
            <a:t>რეზისტენტობა უცნობია</a:t>
          </a:r>
          <a:endParaRPr lang="ka-GE" sz="1000" b="1" dirty="0"/>
        </a:p>
      </dgm:t>
    </dgm:pt>
    <dgm:pt modelId="{2225EB56-5CC5-4B71-9820-12A5ED446CB5}" type="parTrans" cxnId="{D420C41B-FC2B-42EA-8E8E-8EC417CCFA15}">
      <dgm:prSet/>
      <dgm:spPr/>
      <dgm:t>
        <a:bodyPr/>
        <a:lstStyle/>
        <a:p>
          <a:endParaRPr lang="ka-GE"/>
        </a:p>
      </dgm:t>
    </dgm:pt>
    <dgm:pt modelId="{C37A1D9F-16DF-44B1-8232-31F77F755BD7}" type="sibTrans" cxnId="{D420C41B-FC2B-42EA-8E8E-8EC417CCFA15}">
      <dgm:prSet/>
      <dgm:spPr/>
      <dgm:t>
        <a:bodyPr/>
        <a:lstStyle/>
        <a:p>
          <a:endParaRPr lang="ka-GE"/>
        </a:p>
      </dgm:t>
    </dgm:pt>
    <dgm:pt modelId="{32CECFC0-18FD-4224-B282-B2A9FFDB26BB}" type="pres">
      <dgm:prSet presAssocID="{C1F2324B-69EC-4431-A4F7-D91B67D06D89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ka-GE"/>
        </a:p>
      </dgm:t>
    </dgm:pt>
    <dgm:pt modelId="{DBE59B4C-B5C6-4251-BA9C-A7B9F0031D9A}" type="pres">
      <dgm:prSet presAssocID="{C1F2324B-69EC-4431-A4F7-D91B67D06D89}" presName="arrowNode" presStyleLbl="node1" presStyleIdx="0" presStyleCnt="1"/>
      <dgm:spPr/>
      <dgm:t>
        <a:bodyPr/>
        <a:lstStyle/>
        <a:p>
          <a:endParaRPr lang="ka-GE"/>
        </a:p>
      </dgm:t>
    </dgm:pt>
    <dgm:pt modelId="{CBD720F1-DC32-450F-9D10-445B0D9DDCD8}" type="pres">
      <dgm:prSet presAssocID="{CB520BB5-C471-46C8-AE65-09B9B1191210}" presName="txNode1" presStyleLbl="revTx" presStyleIdx="0" presStyleCnt="6" custScaleX="132404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A843609C-E81A-4EFC-8174-6790B46B2F4F}" type="pres">
      <dgm:prSet presAssocID="{6F6D25AA-63FE-45E0-92E2-5CA06B148220}" presName="txNode2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5D5FE492-70B0-43A3-99B9-81220A9597EF}" type="pres">
      <dgm:prSet presAssocID="{98C2FE0E-E98A-4FE7-9A94-736F6A850B86}" presName="dotNode2" presStyleCnt="0"/>
      <dgm:spPr/>
      <dgm:t>
        <a:bodyPr/>
        <a:lstStyle/>
        <a:p>
          <a:endParaRPr lang="ka-GE"/>
        </a:p>
      </dgm:t>
    </dgm:pt>
    <dgm:pt modelId="{0FE54AC1-AA6F-4809-AACB-C706AB1DD370}" type="pres">
      <dgm:prSet presAssocID="{98C2FE0E-E98A-4FE7-9A94-736F6A850B86}" presName="dotRepeatNode" presStyleLbl="fgShp" presStyleIdx="0" presStyleCnt="4"/>
      <dgm:spPr/>
      <dgm:t>
        <a:bodyPr/>
        <a:lstStyle/>
        <a:p>
          <a:endParaRPr lang="ka-GE"/>
        </a:p>
      </dgm:t>
    </dgm:pt>
    <dgm:pt modelId="{8B33C959-3E75-46E0-9A6C-47725A3AAA72}" type="pres">
      <dgm:prSet presAssocID="{EB764806-5EDC-4799-832E-15FDDC0556DE}" presName="txNode3" presStyleLbl="revTx" presStyleIdx="2" presStyleCnt="6" custScaleX="143875" custLinFactNeighborX="-11689" custLinFactNeighborY="8795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789C656B-B0A4-4090-B2F8-74EE4DD23E50}" type="pres">
      <dgm:prSet presAssocID="{F4FC4C79-C394-4D3B-A00E-0CAED55A2EBB}" presName="dotNode3" presStyleCnt="0"/>
      <dgm:spPr/>
      <dgm:t>
        <a:bodyPr/>
        <a:lstStyle/>
        <a:p>
          <a:endParaRPr lang="ka-GE"/>
        </a:p>
      </dgm:t>
    </dgm:pt>
    <dgm:pt modelId="{3ABF948B-F2D9-44EC-A13B-16D982FAF940}" type="pres">
      <dgm:prSet presAssocID="{F4FC4C79-C394-4D3B-A00E-0CAED55A2EBB}" presName="dotRepeatNode" presStyleLbl="fgShp" presStyleIdx="1" presStyleCnt="4"/>
      <dgm:spPr/>
      <dgm:t>
        <a:bodyPr/>
        <a:lstStyle/>
        <a:p>
          <a:endParaRPr lang="ka-GE"/>
        </a:p>
      </dgm:t>
    </dgm:pt>
    <dgm:pt modelId="{BCA9B614-2E57-41D1-BC99-C2AE75292FFB}" type="pres">
      <dgm:prSet presAssocID="{6B23DB33-E875-47C4-8361-A8B94F1F52B3}" presName="txNode4" presStyleLbl="revTx" presStyleIdx="3" presStyleCnt="6" custScaleX="110599" custLinFactNeighborX="250" custLinFactNeighborY="-8830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49C0A606-285A-4CFD-AB3E-ED813B71CABC}" type="pres">
      <dgm:prSet presAssocID="{25D8BFFE-35A3-4303-8414-7BEB8711DCFB}" presName="dotNode4" presStyleCnt="0"/>
      <dgm:spPr/>
      <dgm:t>
        <a:bodyPr/>
        <a:lstStyle/>
        <a:p>
          <a:endParaRPr lang="ka-GE"/>
        </a:p>
      </dgm:t>
    </dgm:pt>
    <dgm:pt modelId="{7F48C881-10B9-4CD9-BEC8-1347B8D76322}" type="pres">
      <dgm:prSet presAssocID="{25D8BFFE-35A3-4303-8414-7BEB8711DCFB}" presName="dotRepeatNode" presStyleLbl="fgShp" presStyleIdx="2" presStyleCnt="4"/>
      <dgm:spPr/>
      <dgm:t>
        <a:bodyPr/>
        <a:lstStyle/>
        <a:p>
          <a:endParaRPr lang="ka-GE"/>
        </a:p>
      </dgm:t>
    </dgm:pt>
    <dgm:pt modelId="{93EE8DAA-1BD5-4123-BC2C-AE3622DE756E}" type="pres">
      <dgm:prSet presAssocID="{3E49EB97-DBB6-4FDC-A447-05DDB8FEDC40}" presName="txNode5" presStyleLbl="revTx" presStyleIdx="4" presStyleCnt="6" custScaleX="127219" custLinFactNeighborX="-8679" custLinFactNeighborY="-3413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EA6CFCB9-EC8E-443E-AB67-8C04FB851141}" type="pres">
      <dgm:prSet presAssocID="{140776E3-D7B8-4567-807C-AE30ACDDC20D}" presName="dotNode5" presStyleCnt="0"/>
      <dgm:spPr/>
    </dgm:pt>
    <dgm:pt modelId="{DE5F0D38-87A6-4064-9847-6B7D952B1C42}" type="pres">
      <dgm:prSet presAssocID="{140776E3-D7B8-4567-807C-AE30ACDDC20D}" presName="dotRepeatNode" presStyleLbl="fgShp" presStyleIdx="3" presStyleCnt="4"/>
      <dgm:spPr/>
      <dgm:t>
        <a:bodyPr/>
        <a:lstStyle/>
        <a:p>
          <a:endParaRPr lang="ka-GE"/>
        </a:p>
      </dgm:t>
    </dgm:pt>
    <dgm:pt modelId="{DF1080DC-858C-4F61-9167-DEC772B3581A}" type="pres">
      <dgm:prSet presAssocID="{AEECF19D-2F78-455A-BEF6-DC4DC935CC97}" presName="txNode6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4D9D4F93-7EAF-40B1-9280-B66A72B383E4}" type="presOf" srcId="{6F6D25AA-63FE-45E0-92E2-5CA06B148220}" destId="{A843609C-E81A-4EFC-8174-6790B46B2F4F}" srcOrd="0" destOrd="0" presId="urn:microsoft.com/office/officeart/2009/3/layout/DescendingProcess"/>
    <dgm:cxn modelId="{D420C41B-FC2B-42EA-8E8E-8EC417CCFA15}" srcId="{C1F2324B-69EC-4431-A4F7-D91B67D06D89}" destId="{AEECF19D-2F78-455A-BEF6-DC4DC935CC97}" srcOrd="5" destOrd="0" parTransId="{2225EB56-5CC5-4B71-9820-12A5ED446CB5}" sibTransId="{C37A1D9F-16DF-44B1-8232-31F77F755BD7}"/>
    <dgm:cxn modelId="{797570FF-1C82-4AC5-8573-B4505065B2C0}" srcId="{C1F2324B-69EC-4431-A4F7-D91B67D06D89}" destId="{CB520BB5-C471-46C8-AE65-09B9B1191210}" srcOrd="0" destOrd="0" parTransId="{2E4C9389-4042-4625-A2AA-18E597334ECC}" sibTransId="{A8A544F7-812A-4709-A00A-7AAD424AFF92}"/>
    <dgm:cxn modelId="{7CE84BB1-419A-44F0-8EFC-32F0080E312B}" type="presOf" srcId="{C1F2324B-69EC-4431-A4F7-D91B67D06D89}" destId="{32CECFC0-18FD-4224-B282-B2A9FFDB26BB}" srcOrd="0" destOrd="0" presId="urn:microsoft.com/office/officeart/2009/3/layout/DescendingProcess"/>
    <dgm:cxn modelId="{44A198DB-4566-48B2-A1D4-5ADB6E70E73B}" type="presOf" srcId="{F4FC4C79-C394-4D3B-A00E-0CAED55A2EBB}" destId="{3ABF948B-F2D9-44EC-A13B-16D982FAF940}" srcOrd="0" destOrd="0" presId="urn:microsoft.com/office/officeart/2009/3/layout/DescendingProcess"/>
    <dgm:cxn modelId="{A200A45B-EEF4-46D6-BF35-7E6DDC75EB3B}" type="presOf" srcId="{25D8BFFE-35A3-4303-8414-7BEB8711DCFB}" destId="{7F48C881-10B9-4CD9-BEC8-1347B8D76322}" srcOrd="0" destOrd="0" presId="urn:microsoft.com/office/officeart/2009/3/layout/DescendingProcess"/>
    <dgm:cxn modelId="{ED2E71ED-B1DD-4E23-8CCA-9403B827F9F0}" srcId="{C1F2324B-69EC-4431-A4F7-D91B67D06D89}" destId="{6B23DB33-E875-47C4-8361-A8B94F1F52B3}" srcOrd="3" destOrd="0" parTransId="{5237E7D6-BDB0-4DE7-9FD7-4F01FEB52895}" sibTransId="{25D8BFFE-35A3-4303-8414-7BEB8711DCFB}"/>
    <dgm:cxn modelId="{178DFB64-0C5F-4FDD-A73E-A2B387F9F7C2}" type="presOf" srcId="{AEECF19D-2F78-455A-BEF6-DC4DC935CC97}" destId="{DF1080DC-858C-4F61-9167-DEC772B3581A}" srcOrd="0" destOrd="0" presId="urn:microsoft.com/office/officeart/2009/3/layout/DescendingProcess"/>
    <dgm:cxn modelId="{6BCF761B-7748-4DBA-B0CF-DDE4FB042ECA}" type="presOf" srcId="{CB520BB5-C471-46C8-AE65-09B9B1191210}" destId="{CBD720F1-DC32-450F-9D10-445B0D9DDCD8}" srcOrd="0" destOrd="0" presId="urn:microsoft.com/office/officeart/2009/3/layout/DescendingProcess"/>
    <dgm:cxn modelId="{53619780-2095-46CC-A71D-A21F508344D3}" type="presOf" srcId="{98C2FE0E-E98A-4FE7-9A94-736F6A850B86}" destId="{0FE54AC1-AA6F-4809-AACB-C706AB1DD370}" srcOrd="0" destOrd="0" presId="urn:microsoft.com/office/officeart/2009/3/layout/DescendingProcess"/>
    <dgm:cxn modelId="{D7FC67FE-A4E4-41B0-945A-44CF6C7E8814}" srcId="{C1F2324B-69EC-4431-A4F7-D91B67D06D89}" destId="{6F6D25AA-63FE-45E0-92E2-5CA06B148220}" srcOrd="1" destOrd="0" parTransId="{29B6DA8A-2962-4175-BF5D-DCA836F7BE62}" sibTransId="{98C2FE0E-E98A-4FE7-9A94-736F6A850B86}"/>
    <dgm:cxn modelId="{7FD8CB6E-544B-4C88-9821-3A20151106FE}" type="presOf" srcId="{3E49EB97-DBB6-4FDC-A447-05DDB8FEDC40}" destId="{93EE8DAA-1BD5-4123-BC2C-AE3622DE756E}" srcOrd="0" destOrd="0" presId="urn:microsoft.com/office/officeart/2009/3/layout/DescendingProcess"/>
    <dgm:cxn modelId="{BF9D34AB-632A-4D67-BCA5-132BE3989EE6}" srcId="{C1F2324B-69EC-4431-A4F7-D91B67D06D89}" destId="{3E49EB97-DBB6-4FDC-A447-05DDB8FEDC40}" srcOrd="4" destOrd="0" parTransId="{929A2FCA-60D2-4105-BB12-CE23011EDE32}" sibTransId="{140776E3-D7B8-4567-807C-AE30ACDDC20D}"/>
    <dgm:cxn modelId="{83B1892B-4D76-45B0-88C5-C3C009FBA909}" type="presOf" srcId="{6B23DB33-E875-47C4-8361-A8B94F1F52B3}" destId="{BCA9B614-2E57-41D1-BC99-C2AE75292FFB}" srcOrd="0" destOrd="0" presId="urn:microsoft.com/office/officeart/2009/3/layout/DescendingProcess"/>
    <dgm:cxn modelId="{E1F25503-CCDF-4C19-B886-BC23F6621A92}" type="presOf" srcId="{140776E3-D7B8-4567-807C-AE30ACDDC20D}" destId="{DE5F0D38-87A6-4064-9847-6B7D952B1C42}" srcOrd="0" destOrd="0" presId="urn:microsoft.com/office/officeart/2009/3/layout/DescendingProcess"/>
    <dgm:cxn modelId="{BE46D4C1-DD59-4DCE-B7D4-5E95889EE2B0}" srcId="{C1F2324B-69EC-4431-A4F7-D91B67D06D89}" destId="{EB764806-5EDC-4799-832E-15FDDC0556DE}" srcOrd="2" destOrd="0" parTransId="{32784A6C-1F79-4525-9E4B-BA1AFED272B1}" sibTransId="{F4FC4C79-C394-4D3B-A00E-0CAED55A2EBB}"/>
    <dgm:cxn modelId="{99EC98E7-6E05-4386-B311-35251CCAA239}" type="presOf" srcId="{EB764806-5EDC-4799-832E-15FDDC0556DE}" destId="{8B33C959-3E75-46E0-9A6C-47725A3AAA72}" srcOrd="0" destOrd="0" presId="urn:microsoft.com/office/officeart/2009/3/layout/DescendingProcess"/>
    <dgm:cxn modelId="{81DB1047-72BF-4818-B7E3-636E3874B26D}" type="presParOf" srcId="{32CECFC0-18FD-4224-B282-B2A9FFDB26BB}" destId="{DBE59B4C-B5C6-4251-BA9C-A7B9F0031D9A}" srcOrd="0" destOrd="0" presId="urn:microsoft.com/office/officeart/2009/3/layout/DescendingProcess"/>
    <dgm:cxn modelId="{10FE3138-C82E-4375-B1C6-9274E366F243}" type="presParOf" srcId="{32CECFC0-18FD-4224-B282-B2A9FFDB26BB}" destId="{CBD720F1-DC32-450F-9D10-445B0D9DDCD8}" srcOrd="1" destOrd="0" presId="urn:microsoft.com/office/officeart/2009/3/layout/DescendingProcess"/>
    <dgm:cxn modelId="{01ECE7B5-56ED-47D4-8881-CF9E0676762F}" type="presParOf" srcId="{32CECFC0-18FD-4224-B282-B2A9FFDB26BB}" destId="{A843609C-E81A-4EFC-8174-6790B46B2F4F}" srcOrd="2" destOrd="0" presId="urn:microsoft.com/office/officeart/2009/3/layout/DescendingProcess"/>
    <dgm:cxn modelId="{8ADAD64A-848D-44BE-B907-FD785CF05D57}" type="presParOf" srcId="{32CECFC0-18FD-4224-B282-B2A9FFDB26BB}" destId="{5D5FE492-70B0-43A3-99B9-81220A9597EF}" srcOrd="3" destOrd="0" presId="urn:microsoft.com/office/officeart/2009/3/layout/DescendingProcess"/>
    <dgm:cxn modelId="{EF83D5A4-6E27-4C6F-B299-B808FB175AAB}" type="presParOf" srcId="{5D5FE492-70B0-43A3-99B9-81220A9597EF}" destId="{0FE54AC1-AA6F-4809-AACB-C706AB1DD370}" srcOrd="0" destOrd="0" presId="urn:microsoft.com/office/officeart/2009/3/layout/DescendingProcess"/>
    <dgm:cxn modelId="{2A81F597-12FD-440A-9244-3D601F853B73}" type="presParOf" srcId="{32CECFC0-18FD-4224-B282-B2A9FFDB26BB}" destId="{8B33C959-3E75-46E0-9A6C-47725A3AAA72}" srcOrd="4" destOrd="0" presId="urn:microsoft.com/office/officeart/2009/3/layout/DescendingProcess"/>
    <dgm:cxn modelId="{112441AA-78AD-4E79-90CE-545D98D3CA64}" type="presParOf" srcId="{32CECFC0-18FD-4224-B282-B2A9FFDB26BB}" destId="{789C656B-B0A4-4090-B2F8-74EE4DD23E50}" srcOrd="5" destOrd="0" presId="urn:microsoft.com/office/officeart/2009/3/layout/DescendingProcess"/>
    <dgm:cxn modelId="{8E62115D-9664-4E1D-8B57-820C48973992}" type="presParOf" srcId="{789C656B-B0A4-4090-B2F8-74EE4DD23E50}" destId="{3ABF948B-F2D9-44EC-A13B-16D982FAF940}" srcOrd="0" destOrd="0" presId="urn:microsoft.com/office/officeart/2009/3/layout/DescendingProcess"/>
    <dgm:cxn modelId="{C1E7E177-7E53-446B-9F3B-6D356DD7B8CF}" type="presParOf" srcId="{32CECFC0-18FD-4224-B282-B2A9FFDB26BB}" destId="{BCA9B614-2E57-41D1-BC99-C2AE75292FFB}" srcOrd="6" destOrd="0" presId="urn:microsoft.com/office/officeart/2009/3/layout/DescendingProcess"/>
    <dgm:cxn modelId="{C224F204-4DAE-4536-980A-B392141A8426}" type="presParOf" srcId="{32CECFC0-18FD-4224-B282-B2A9FFDB26BB}" destId="{49C0A606-285A-4CFD-AB3E-ED813B71CABC}" srcOrd="7" destOrd="0" presId="urn:microsoft.com/office/officeart/2009/3/layout/DescendingProcess"/>
    <dgm:cxn modelId="{D624110A-3214-4B60-B0E6-1E6552937735}" type="presParOf" srcId="{49C0A606-285A-4CFD-AB3E-ED813B71CABC}" destId="{7F48C881-10B9-4CD9-BEC8-1347B8D76322}" srcOrd="0" destOrd="0" presId="urn:microsoft.com/office/officeart/2009/3/layout/DescendingProcess"/>
    <dgm:cxn modelId="{2E844C71-45B1-4B43-BC80-C523F2E833C8}" type="presParOf" srcId="{32CECFC0-18FD-4224-B282-B2A9FFDB26BB}" destId="{93EE8DAA-1BD5-4123-BC2C-AE3622DE756E}" srcOrd="8" destOrd="0" presId="urn:microsoft.com/office/officeart/2009/3/layout/DescendingProcess"/>
    <dgm:cxn modelId="{23626124-92A4-4791-995D-BB8D70ACC6B8}" type="presParOf" srcId="{32CECFC0-18FD-4224-B282-B2A9FFDB26BB}" destId="{EA6CFCB9-EC8E-443E-AB67-8C04FB851141}" srcOrd="9" destOrd="0" presId="urn:microsoft.com/office/officeart/2009/3/layout/DescendingProcess"/>
    <dgm:cxn modelId="{9C6B1DF6-FB24-4C37-84FE-F9563573A0B6}" type="presParOf" srcId="{EA6CFCB9-EC8E-443E-AB67-8C04FB851141}" destId="{DE5F0D38-87A6-4064-9847-6B7D952B1C42}" srcOrd="0" destOrd="0" presId="urn:microsoft.com/office/officeart/2009/3/layout/DescendingProcess"/>
    <dgm:cxn modelId="{87D481EA-73BA-499A-98C2-BADC234BC823}" type="presParOf" srcId="{32CECFC0-18FD-4224-B282-B2A9FFDB26BB}" destId="{DF1080DC-858C-4F61-9167-DEC772B3581A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9A3ED-596C-4727-8A19-B577020A2D63}">
      <dsp:nvSpPr>
        <dsp:cNvPr id="0" name=""/>
        <dsp:cNvSpPr/>
      </dsp:nvSpPr>
      <dsp:spPr>
        <a:xfrm>
          <a:off x="0" y="285180"/>
          <a:ext cx="4419011" cy="71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ექვემდებარება სავალდებულო შეტყობინებას</a:t>
          </a:r>
          <a:endParaRPr lang="ka-GE" sz="1700" kern="1200" dirty="0"/>
        </a:p>
      </dsp:txBody>
      <dsp:txXfrm>
        <a:off x="34954" y="320134"/>
        <a:ext cx="4349103" cy="646132"/>
      </dsp:txXfrm>
    </dsp:sp>
    <dsp:sp modelId="{21B4A15F-39FB-4ECC-A3DD-8796F911155A}">
      <dsp:nvSpPr>
        <dsp:cNvPr id="0" name=""/>
        <dsp:cNvSpPr/>
      </dsp:nvSpPr>
      <dsp:spPr>
        <a:xfrm>
          <a:off x="0" y="1050180"/>
          <a:ext cx="4419011" cy="71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ცოდნის ნაკლებობა: ადმინისტრაცია, სამედიცინო პერსონალი</a:t>
          </a:r>
          <a:endParaRPr lang="ka-GE" sz="1700" kern="1200" dirty="0"/>
        </a:p>
      </dsp:txBody>
      <dsp:txXfrm>
        <a:off x="34954" y="1085134"/>
        <a:ext cx="4349103" cy="646132"/>
      </dsp:txXfrm>
    </dsp:sp>
    <dsp:sp modelId="{6AE1FC8C-2855-4FF3-B01A-89E14B78EFCD}">
      <dsp:nvSpPr>
        <dsp:cNvPr id="0" name=""/>
        <dsp:cNvSpPr/>
      </dsp:nvSpPr>
      <dsp:spPr>
        <a:xfrm>
          <a:off x="0" y="1815180"/>
          <a:ext cx="4419011" cy="71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ადმინისტრაციის მხრიდან პრობლემის უგულვებელყოფა</a:t>
          </a:r>
          <a:endParaRPr lang="ka-GE" sz="1700" kern="1200" dirty="0"/>
        </a:p>
      </dsp:txBody>
      <dsp:txXfrm>
        <a:off x="34954" y="1850134"/>
        <a:ext cx="4349103" cy="646132"/>
      </dsp:txXfrm>
    </dsp:sp>
    <dsp:sp modelId="{3C085792-D893-40FA-BAD6-E12875553DF8}">
      <dsp:nvSpPr>
        <dsp:cNvPr id="0" name=""/>
        <dsp:cNvSpPr/>
      </dsp:nvSpPr>
      <dsp:spPr>
        <a:xfrm>
          <a:off x="0" y="2580180"/>
          <a:ext cx="4419011" cy="71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დამატებითი შემოსავლის წყარო კლინიკებისთვის (პაციენტის დაყოვნება)</a:t>
          </a:r>
          <a:endParaRPr lang="ka-GE" sz="1700" kern="1200" dirty="0"/>
        </a:p>
      </dsp:txBody>
      <dsp:txXfrm>
        <a:off x="34954" y="2615134"/>
        <a:ext cx="4349103" cy="646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9A3ED-596C-4727-8A19-B577020A2D63}">
      <dsp:nvSpPr>
        <dsp:cNvPr id="0" name=""/>
        <dsp:cNvSpPr/>
      </dsp:nvSpPr>
      <dsp:spPr>
        <a:xfrm>
          <a:off x="0" y="1561"/>
          <a:ext cx="4270375" cy="12642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მომენტალური პრევალენტობის შემსწავლელი კვლევების ჩატარება</a:t>
          </a:r>
          <a:endParaRPr lang="ka-GE" sz="1700" kern="1200" dirty="0"/>
        </a:p>
      </dsp:txBody>
      <dsp:txXfrm>
        <a:off x="61718" y="63279"/>
        <a:ext cx="4146939" cy="1140858"/>
      </dsp:txXfrm>
    </dsp:sp>
    <dsp:sp modelId="{5DAD5263-0C11-4021-A6EF-C9749C2F73FF}">
      <dsp:nvSpPr>
        <dsp:cNvPr id="0" name=""/>
        <dsp:cNvSpPr/>
      </dsp:nvSpPr>
      <dsp:spPr>
        <a:xfrm>
          <a:off x="0" y="1254476"/>
          <a:ext cx="4270375" cy="13432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ka-GE" sz="1700" kern="1200" dirty="0" smtClean="0"/>
            <a:t>კარგი პრაქტიკა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ka-GE" sz="1400" kern="1200" dirty="0" smtClean="0">
              <a:solidFill>
                <a:schemeClr val="tx1"/>
              </a:solidFill>
            </a:rPr>
            <a:t>ხელების ჰიგიენა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ka-GE" sz="1400" kern="1200" dirty="0" smtClean="0">
              <a:solidFill>
                <a:schemeClr val="tx1"/>
              </a:solidFill>
            </a:rPr>
            <a:t>უსაფრთხო ინექციები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ka-GE" sz="1400" kern="1200" dirty="0" smtClean="0">
              <a:solidFill>
                <a:schemeClr val="tx1"/>
              </a:solidFill>
            </a:rPr>
            <a:t>სტერილიზაცია და დეზინფექცია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ka-GE" sz="1400" kern="1200" dirty="0" smtClean="0">
              <a:solidFill>
                <a:schemeClr val="tx1"/>
              </a:solidFill>
            </a:rPr>
            <a:t>სამედიცინო ნარჩენების მართვა</a:t>
          </a:r>
          <a:endParaRPr lang="ka-GE" sz="1400" kern="1200" dirty="0">
            <a:solidFill>
              <a:schemeClr val="tx1"/>
            </a:solidFill>
          </a:endParaRPr>
        </a:p>
      </dsp:txBody>
      <dsp:txXfrm>
        <a:off x="65574" y="1320050"/>
        <a:ext cx="4139227" cy="1212139"/>
      </dsp:txXfrm>
    </dsp:sp>
    <dsp:sp modelId="{3C085792-D893-40FA-BAD6-E12875553DF8}">
      <dsp:nvSpPr>
        <dsp:cNvPr id="0" name=""/>
        <dsp:cNvSpPr/>
      </dsp:nvSpPr>
      <dsp:spPr>
        <a:xfrm>
          <a:off x="0" y="2505743"/>
          <a:ext cx="4270375" cy="503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ქცევებზე ზედამხედველობა</a:t>
          </a:r>
          <a:endParaRPr lang="ka-GE" sz="1700" kern="1200" dirty="0"/>
        </a:p>
      </dsp:txBody>
      <dsp:txXfrm>
        <a:off x="24571" y="2530314"/>
        <a:ext cx="4221233" cy="454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B646D-FDE7-4EDB-9543-A5131B915D6C}">
      <dsp:nvSpPr>
        <dsp:cNvPr id="0" name=""/>
        <dsp:cNvSpPr/>
      </dsp:nvSpPr>
      <dsp:spPr>
        <a:xfrm>
          <a:off x="38933" y="974428"/>
          <a:ext cx="4051255" cy="253203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61A4C-AE31-43B3-9209-B9B35F7D6476}">
      <dsp:nvSpPr>
        <dsp:cNvPr id="0" name=""/>
        <dsp:cNvSpPr/>
      </dsp:nvSpPr>
      <dsp:spPr>
        <a:xfrm>
          <a:off x="496076" y="2963898"/>
          <a:ext cx="93178" cy="931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D312A-FE35-4432-9777-D23666DC7C8E}">
      <dsp:nvSpPr>
        <dsp:cNvPr id="0" name=""/>
        <dsp:cNvSpPr/>
      </dsp:nvSpPr>
      <dsp:spPr>
        <a:xfrm>
          <a:off x="-560463" y="3010488"/>
          <a:ext cx="2736973" cy="602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7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სამედიცინო პერსონალის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 ცოდნის ამაღლება</a:t>
          </a:r>
          <a:endParaRPr lang="ka-GE" sz="1000" kern="1200" dirty="0"/>
        </a:p>
      </dsp:txBody>
      <dsp:txXfrm>
        <a:off x="-560463" y="3010488"/>
        <a:ext cx="2736973" cy="602624"/>
      </dsp:txXfrm>
    </dsp:sp>
    <dsp:sp modelId="{62E445FE-2DBA-4FF2-8057-294EE6DDF309}">
      <dsp:nvSpPr>
        <dsp:cNvPr id="0" name=""/>
        <dsp:cNvSpPr/>
      </dsp:nvSpPr>
      <dsp:spPr>
        <a:xfrm>
          <a:off x="1000458" y="2479267"/>
          <a:ext cx="145845" cy="1458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C6D6C-7263-401A-B642-63ADAB827BAE}">
      <dsp:nvSpPr>
        <dsp:cNvPr id="0" name=""/>
        <dsp:cNvSpPr/>
      </dsp:nvSpPr>
      <dsp:spPr>
        <a:xfrm>
          <a:off x="365148" y="2552189"/>
          <a:ext cx="2088972" cy="106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8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კლინიკების ადმინისტრაციის მხარდაჭერა</a:t>
          </a:r>
          <a:endParaRPr lang="ka-GE" sz="1000" kern="1200" dirty="0"/>
        </a:p>
      </dsp:txBody>
      <dsp:txXfrm>
        <a:off x="365148" y="2552189"/>
        <a:ext cx="2088972" cy="1060922"/>
      </dsp:txXfrm>
    </dsp:sp>
    <dsp:sp modelId="{0429329E-F485-4204-8824-AC5E12DF36E2}">
      <dsp:nvSpPr>
        <dsp:cNvPr id="0" name=""/>
        <dsp:cNvSpPr/>
      </dsp:nvSpPr>
      <dsp:spPr>
        <a:xfrm>
          <a:off x="1648658" y="2092878"/>
          <a:ext cx="194460" cy="1944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503E8-C69B-4167-96CB-2E9ACAB2AD38}">
      <dsp:nvSpPr>
        <dsp:cNvPr id="0" name=""/>
        <dsp:cNvSpPr/>
      </dsp:nvSpPr>
      <dsp:spPr>
        <a:xfrm>
          <a:off x="62920" y="1711012"/>
          <a:ext cx="1892226" cy="391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4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/>
            <a:t>ანტიბიოტიკების გამოყენებაზე მონიტორინგი </a:t>
          </a:r>
          <a:endParaRPr lang="ka-GE" sz="1000" kern="1200" dirty="0"/>
        </a:p>
      </dsp:txBody>
      <dsp:txXfrm>
        <a:off x="62920" y="1711012"/>
        <a:ext cx="1892226" cy="391781"/>
      </dsp:txXfrm>
    </dsp:sp>
    <dsp:sp modelId="{9506CA39-5E3E-412F-9C53-0A8EEB005BCA}">
      <dsp:nvSpPr>
        <dsp:cNvPr id="0" name=""/>
        <dsp:cNvSpPr/>
      </dsp:nvSpPr>
      <dsp:spPr>
        <a:xfrm>
          <a:off x="2402192" y="1791060"/>
          <a:ext cx="251177" cy="2511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FC716-8233-4BB0-BE80-311675E0C08E}">
      <dsp:nvSpPr>
        <dsp:cNvPr id="0" name=""/>
        <dsp:cNvSpPr/>
      </dsp:nvSpPr>
      <dsp:spPr>
        <a:xfrm>
          <a:off x="1983503" y="2152974"/>
          <a:ext cx="1762376" cy="249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9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ანტიბიოტიკების დასაბუთებული გამოყენება</a:t>
          </a:r>
          <a:endParaRPr lang="ka-GE" sz="1000" kern="1200" dirty="0"/>
        </a:p>
      </dsp:txBody>
      <dsp:txXfrm>
        <a:off x="1983503" y="2152974"/>
        <a:ext cx="1762376" cy="249363"/>
      </dsp:txXfrm>
    </dsp:sp>
    <dsp:sp modelId="{DDBC0F6C-5606-45DF-A62E-667B488D502E}">
      <dsp:nvSpPr>
        <dsp:cNvPr id="0" name=""/>
        <dsp:cNvSpPr/>
      </dsp:nvSpPr>
      <dsp:spPr>
        <a:xfrm>
          <a:off x="3178007" y="1589510"/>
          <a:ext cx="320049" cy="3200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1DC3B-C7AB-4CDF-90B9-67D0323DE25E}">
      <dsp:nvSpPr>
        <dsp:cNvPr id="0" name=""/>
        <dsp:cNvSpPr/>
      </dsp:nvSpPr>
      <dsp:spPr>
        <a:xfrm>
          <a:off x="1378257" y="1174062"/>
          <a:ext cx="1737121" cy="44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87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მიკრობიოლ. ლაბ. შესაძლებლობების გაზრდა</a:t>
          </a:r>
          <a:endParaRPr lang="ka-GE" sz="1000" kern="1200" dirty="0"/>
        </a:p>
      </dsp:txBody>
      <dsp:txXfrm>
        <a:off x="1378257" y="1174062"/>
        <a:ext cx="1737121" cy="4481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59B4C-B5C6-4251-BA9C-A7B9F0031D9A}">
      <dsp:nvSpPr>
        <dsp:cNvPr id="0" name=""/>
        <dsp:cNvSpPr/>
      </dsp:nvSpPr>
      <dsp:spPr>
        <a:xfrm rot="4396374">
          <a:off x="350280" y="1060353"/>
          <a:ext cx="3296492" cy="229889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54AC1-AA6F-4809-AACB-C706AB1DD370}">
      <dsp:nvSpPr>
        <dsp:cNvPr id="0" name=""/>
        <dsp:cNvSpPr/>
      </dsp:nvSpPr>
      <dsp:spPr>
        <a:xfrm>
          <a:off x="1473843" y="1287211"/>
          <a:ext cx="83246" cy="8324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F948B-F2D9-44EC-A13B-16D982FAF940}">
      <dsp:nvSpPr>
        <dsp:cNvPr id="0" name=""/>
        <dsp:cNvSpPr/>
      </dsp:nvSpPr>
      <dsp:spPr>
        <a:xfrm>
          <a:off x="1943882" y="1648075"/>
          <a:ext cx="83246" cy="8324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8C881-10B9-4CD9-BEC8-1347B8D76322}">
      <dsp:nvSpPr>
        <dsp:cNvPr id="0" name=""/>
        <dsp:cNvSpPr/>
      </dsp:nvSpPr>
      <dsp:spPr>
        <a:xfrm>
          <a:off x="2366454" y="2070418"/>
          <a:ext cx="83246" cy="8324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720F1-DC32-450F-9D10-445B0D9DDCD8}">
      <dsp:nvSpPr>
        <dsp:cNvPr id="0" name=""/>
        <dsp:cNvSpPr/>
      </dsp:nvSpPr>
      <dsp:spPr>
        <a:xfrm>
          <a:off x="-122517" y="300470"/>
          <a:ext cx="2057815" cy="610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„სარეზერვო“ ანტიბიოტიკების შეუზღუდავი გამოყენება </a:t>
          </a:r>
          <a:endParaRPr lang="ka-GE" sz="1000" kern="1200" dirty="0"/>
        </a:p>
      </dsp:txBody>
      <dsp:txXfrm>
        <a:off x="-122517" y="300470"/>
        <a:ext cx="2057815" cy="610985"/>
      </dsp:txXfrm>
    </dsp:sp>
    <dsp:sp modelId="{A843609C-E81A-4EFC-8174-6790B46B2F4F}">
      <dsp:nvSpPr>
        <dsp:cNvPr id="0" name=""/>
        <dsp:cNvSpPr/>
      </dsp:nvSpPr>
      <dsp:spPr>
        <a:xfrm>
          <a:off x="2019529" y="1023342"/>
          <a:ext cx="2310288" cy="610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პრობლემის არასაკმარისი აღქმა </a:t>
          </a:r>
          <a:endParaRPr lang="ka-GE" sz="1000" kern="1200" dirty="0"/>
        </a:p>
      </dsp:txBody>
      <dsp:txXfrm>
        <a:off x="2019529" y="1023342"/>
        <a:ext cx="2310288" cy="610985"/>
      </dsp:txXfrm>
    </dsp:sp>
    <dsp:sp modelId="{8B33C959-3E75-46E0-9A6C-47725A3AAA72}">
      <dsp:nvSpPr>
        <dsp:cNvPr id="0" name=""/>
        <dsp:cNvSpPr/>
      </dsp:nvSpPr>
      <dsp:spPr>
        <a:xfrm>
          <a:off x="-211657" y="1437942"/>
          <a:ext cx="2236096" cy="610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/>
            <a:t>არ ხორციელდება ანტიბიოტიკების გამოყენებაზე მონიტორინგი </a:t>
          </a:r>
          <a:endParaRPr lang="ka-GE" sz="1000" kern="1200" dirty="0"/>
        </a:p>
      </dsp:txBody>
      <dsp:txXfrm>
        <a:off x="-211657" y="1437942"/>
        <a:ext cx="2236096" cy="610985"/>
      </dsp:txXfrm>
    </dsp:sp>
    <dsp:sp modelId="{DE5F0D38-87A6-4064-9847-6B7D952B1C42}">
      <dsp:nvSpPr>
        <dsp:cNvPr id="0" name=""/>
        <dsp:cNvSpPr/>
      </dsp:nvSpPr>
      <dsp:spPr>
        <a:xfrm>
          <a:off x="2672253" y="2535149"/>
          <a:ext cx="83246" cy="8324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9B614-2E57-41D1-BC99-C2AE75292FFB}">
      <dsp:nvSpPr>
        <dsp:cNvPr id="0" name=""/>
        <dsp:cNvSpPr/>
      </dsp:nvSpPr>
      <dsp:spPr>
        <a:xfrm>
          <a:off x="2693259" y="1752599"/>
          <a:ext cx="1718923" cy="610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კვალიფიციური კარდების დეფიციტი.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სამედიცინო პერსონალის ცოდნის დაბალი დონე </a:t>
          </a:r>
          <a:endParaRPr lang="ka-GE" sz="1000" kern="1200" dirty="0"/>
        </a:p>
      </dsp:txBody>
      <dsp:txXfrm>
        <a:off x="2693259" y="1752599"/>
        <a:ext cx="1718923" cy="610985"/>
      </dsp:txXfrm>
    </dsp:sp>
    <dsp:sp modelId="{93EE8DAA-1BD5-4123-BC2C-AE3622DE756E}">
      <dsp:nvSpPr>
        <dsp:cNvPr id="0" name=""/>
        <dsp:cNvSpPr/>
      </dsp:nvSpPr>
      <dsp:spPr>
        <a:xfrm>
          <a:off x="-185125" y="2250427"/>
          <a:ext cx="2939126" cy="610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kern="1200" dirty="0" smtClean="0">
              <a:ea typeface="Arial" panose="020B0604020202020204" pitchFamily="34" charset="0"/>
            </a:rPr>
            <a:t>ბაქტერიოლოგიური კვლევების სიმცირე</a:t>
          </a:r>
          <a:endParaRPr lang="ka-GE" sz="1000" kern="1200" dirty="0"/>
        </a:p>
      </dsp:txBody>
      <dsp:txXfrm>
        <a:off x="-185125" y="2250427"/>
        <a:ext cx="2939126" cy="610985"/>
      </dsp:txXfrm>
    </dsp:sp>
    <dsp:sp modelId="{DF1080DC-858C-4F61-9167-DEC772B3581A}">
      <dsp:nvSpPr>
        <dsp:cNvPr id="0" name=""/>
        <dsp:cNvSpPr/>
      </dsp:nvSpPr>
      <dsp:spPr>
        <a:xfrm>
          <a:off x="2229555" y="3508144"/>
          <a:ext cx="2100262" cy="610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000" b="1" kern="1200" dirty="0" smtClean="0"/>
            <a:t>რეზისტენტობა უცნობია</a:t>
          </a:r>
          <a:endParaRPr lang="ka-GE" sz="1000" b="1" kern="1200" dirty="0"/>
        </a:p>
      </dsp:txBody>
      <dsp:txXfrm>
        <a:off x="2229555" y="3508144"/>
        <a:ext cx="2100262" cy="610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9B14-50C7-4841-A545-47CCF8957B9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188AD-5155-4800-AF94-7A5557C1BB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5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3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7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 smtClean="0"/>
              <a:t>თუ ეს დიზაინი არ ვარგა, შემდეგ სლაიდზეც იგივეა.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188AD-5155-4800-AF94-7A5557C1BB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7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4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6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69120-4EE1-4E44-8253-B6F02A0F572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4919-2AB8-409A-882F-DBF04E40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7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914400"/>
            <a:ext cx="8458200" cy="4495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ka-GE" altLang="en-US" sz="2800" b="1" dirty="0">
                <a:latin typeface="AcadNusx" pitchFamily="2" charset="0"/>
              </a:rPr>
              <a:t>ანტიმიკრობული </a:t>
            </a:r>
            <a:r>
              <a:rPr lang="ka-GE" altLang="en-US" sz="2800" b="1" dirty="0" smtClean="0">
                <a:latin typeface="AcadNusx" pitchFamily="2" charset="0"/>
              </a:rPr>
              <a:t>რეზისტენტობა</a:t>
            </a:r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ka-GE" altLang="en-US" sz="2800" b="1" dirty="0" smtClean="0">
                <a:latin typeface="AcadNusx" pitchFamily="2" charset="0"/>
              </a:rPr>
              <a:t> </a:t>
            </a:r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ka-GE" altLang="en-US" sz="2800" b="1" dirty="0" smtClean="0">
                <a:latin typeface="AcadNusx" pitchFamily="2" charset="0"/>
              </a:rPr>
              <a:t>ნოზოკომიური ინფექციების</a:t>
            </a:r>
            <a:r>
              <a:rPr lang="ka-GE" altLang="en-US" sz="2800" b="1" dirty="0" smtClean="0">
                <a:latin typeface="Sylfaen" panose="010A0502050306030303" pitchFamily="18" charset="0"/>
              </a:rPr>
              <a:t> პრევენცია</a:t>
            </a:r>
            <a:r>
              <a:rPr lang="en-US" altLang="en-US" sz="2800" b="1" dirty="0" smtClean="0">
                <a:latin typeface="AcadNusx" pitchFamily="2" charset="0"/>
              </a:rPr>
              <a:t> da</a:t>
            </a:r>
            <a:r>
              <a:rPr lang="ka-GE" altLang="en-US" sz="2800" b="1" dirty="0" smtClean="0">
                <a:latin typeface="AcadNusx" pitchFamily="2" charset="0"/>
              </a:rPr>
              <a:t> კონტროლი</a:t>
            </a:r>
            <a:br>
              <a:rPr lang="ka-GE" altLang="en-US" sz="2800" b="1" dirty="0" smtClean="0">
                <a:latin typeface="AcadNusx" pitchFamily="2" charset="0"/>
              </a:rPr>
            </a:br>
            <a:r>
              <a:rPr lang="ka-GE" altLang="en-US" sz="2800" b="1" dirty="0" smtClean="0">
                <a:latin typeface="AcadNusx" pitchFamily="2" charset="0"/>
              </a:rPr>
              <a:t/>
            </a:r>
            <a:br>
              <a:rPr lang="ka-GE" altLang="en-US" sz="2800" b="1" dirty="0" smtClean="0">
                <a:latin typeface="AcadNusx" pitchFamily="2" charset="0"/>
              </a:rPr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97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/>
              <a:t>მიმდინარე კვლევები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8625" y="857250"/>
            <a:ext cx="8334375" cy="52149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ka-GE" sz="2200" dirty="0" smtClean="0"/>
              <a:t>ანტიმიკრობული რეზისტენტობის რუტინული დიაგნოსტიკის ზედამხედველობის გაუმჯობესება (ჯანმრთელობის მსოფლიო ორგანიზაციის ევროპის რეგიონალური ოფისის მხარდაჭერით);</a:t>
            </a:r>
          </a:p>
          <a:p>
            <a:pPr algn="just">
              <a:lnSpc>
                <a:spcPct val="150000"/>
              </a:lnSpc>
            </a:pPr>
            <a:r>
              <a:rPr lang="ka-GE" sz="2200" dirty="0" smtClean="0"/>
              <a:t>ჩრდილოეთ და სამხრეთ ევროპაში კარბაპენემაზების ეპიდემიოლოგია (ბალტიის ანტიმიკრობული ქსელი);</a:t>
            </a:r>
          </a:p>
          <a:p>
            <a:pPr algn="just">
              <a:lnSpc>
                <a:spcPct val="150000"/>
              </a:lnSpc>
            </a:pPr>
            <a:r>
              <a:rPr lang="en-US" sz="2200" i="1" dirty="0" smtClean="0">
                <a:latin typeface="Sylfaen" panose="010A0502050306030303" pitchFamily="18" charset="0"/>
              </a:rPr>
              <a:t>Clostridium </a:t>
            </a:r>
            <a:r>
              <a:rPr lang="en-US" sz="2200" i="1" dirty="0" err="1" smtClean="0">
                <a:latin typeface="Sylfaen" panose="010A0502050306030303" pitchFamily="18" charset="0"/>
              </a:rPr>
              <a:t>difficile</a:t>
            </a:r>
            <a:r>
              <a:rPr lang="en-US" sz="2200" i="1" dirty="0" smtClean="0">
                <a:latin typeface="Sylfaen" panose="010A0502050306030303" pitchFamily="18" charset="0"/>
              </a:rPr>
              <a:t>-</a:t>
            </a:r>
            <a:r>
              <a:rPr lang="ka-GE" sz="2200" dirty="0" smtClean="0"/>
              <a:t>სთან ასოცირებული დაავადებების ეპიდემიოლოგია საქართველოში (აშშ-ს დაავადებათა კონტროლისა და პრევენციის ცენტრები).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en-US">
                <a:latin typeface="Calibri" panose="020F0502020204030204" pitchFamily="34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anose="020F0502020204030204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7175" name="Picture 1030" descr="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anose="020F0502020204030204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5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219200"/>
            <a:ext cx="8458200" cy="449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7200" y="195244"/>
            <a:ext cx="81534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ka-GE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ევროკავშირის ქვეყნები</a:t>
            </a:r>
            <a:r>
              <a:rPr lang="en-U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და საქართველო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endParaRPr lang="ka-GE" sz="2000" dirty="0">
              <a:ea typeface="Sylfaen" panose="010A05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54483"/>
              </p:ext>
            </p:extLst>
          </p:nvPr>
        </p:nvGraphicFramePr>
        <p:xfrm>
          <a:off x="342900" y="768347"/>
          <a:ext cx="8458195" cy="47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109"/>
                <a:gridCol w="406644"/>
                <a:gridCol w="406644"/>
                <a:gridCol w="406644"/>
                <a:gridCol w="406644"/>
                <a:gridCol w="406644"/>
                <a:gridCol w="406644"/>
                <a:gridCol w="406644"/>
                <a:gridCol w="406644"/>
                <a:gridCol w="406644"/>
                <a:gridCol w="406644"/>
                <a:gridCol w="406646"/>
              </a:tblGrid>
              <a:tr h="1168029">
                <a:tc>
                  <a:txBody>
                    <a:bodyPr/>
                    <a:lstStyle/>
                    <a:p>
                      <a:endParaRPr lang="ka-GE" sz="1100" b="0" dirty="0" smtClean="0"/>
                    </a:p>
                    <a:p>
                      <a:endParaRPr lang="ka-GE" sz="1100" b="0" dirty="0" smtClean="0"/>
                    </a:p>
                    <a:p>
                      <a:pPr algn="ctr"/>
                      <a:r>
                        <a:rPr lang="ka-GE" sz="1200" b="0" dirty="0" smtClean="0"/>
                        <a:t>ზედამხედველობა</a:t>
                      </a:r>
                      <a:endParaRPr lang="ka-G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0" dirty="0" smtClean="0"/>
                        <a:t>ავსტრია</a:t>
                      </a:r>
                    </a:p>
                    <a:p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ესტონეთი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ფინეთი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საფრანგეთი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გერმანია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ლატვია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ლიტვა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პოლონეთი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რუმინეთი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ინგლისი</a:t>
                      </a:r>
                      <a:endParaRPr lang="ka-GE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a-GE" sz="1200" b="0" dirty="0" smtClean="0"/>
                        <a:t>საქართველო</a:t>
                      </a:r>
                      <a:endParaRPr lang="ka-GE" sz="1200" b="0" dirty="0"/>
                    </a:p>
                  </a:txBody>
                  <a:tcPr vert="vert270"/>
                </a:tc>
              </a:tr>
              <a:tr h="500585">
                <a:tc>
                  <a:txBody>
                    <a:bodyPr/>
                    <a:lstStyle/>
                    <a:p>
                      <a:pPr algn="just"/>
                      <a:r>
                        <a:rPr lang="ka-GE" sz="1200" dirty="0" smtClean="0">
                          <a:latin typeface="+mj-lt"/>
                        </a:rPr>
                        <a:t>ქირურგიული ჩარევის მიდამოს ინფექციები (</a:t>
                      </a:r>
                      <a:r>
                        <a:rPr lang="en-US" sz="1200" dirty="0" smtClean="0">
                          <a:latin typeface="+mj-lt"/>
                        </a:rPr>
                        <a:t>HELICS)</a:t>
                      </a:r>
                      <a:endParaRPr lang="ka-G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05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dirty="0" smtClean="0">
                          <a:latin typeface="+mj-lt"/>
                        </a:rPr>
                        <a:t>რეანიმაციულ განყოფილებასთან ასოცირებული ინფექციები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ka-G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HELICS)</a:t>
                      </a:r>
                      <a:endParaRPr lang="ka-G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28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კლინიკებში სამედიცინო მომსახურებასთან ასოცირებული ინფექციები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ylfaen" panose="010A0502050306030303" pitchFamily="18" charset="0"/>
                          <a:ea typeface="+mn-ea"/>
                          <a:cs typeface="+mn-cs"/>
                        </a:rPr>
                        <a:t>(PPS)</a:t>
                      </a:r>
                      <a:endParaRPr lang="ka-GE" sz="12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+</a:t>
                      </a:r>
                      <a:endParaRPr lang="ka-GE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pPr algn="just"/>
                      <a:r>
                        <a:rPr lang="ka-GE" sz="1200" dirty="0" smtClean="0">
                          <a:latin typeface="+mj-lt"/>
                        </a:rPr>
                        <a:t>ბაქტერიემია</a:t>
                      </a:r>
                      <a:endParaRPr lang="ka-G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a-GE" sz="11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06030">
                <a:tc>
                  <a:txBody>
                    <a:bodyPr/>
                    <a:lstStyle/>
                    <a:p>
                      <a:pPr algn="just"/>
                      <a:r>
                        <a:rPr lang="en-US" sz="1200" i="1" dirty="0" smtClean="0">
                          <a:latin typeface="+mj-lt"/>
                        </a:rPr>
                        <a:t>C. </a:t>
                      </a:r>
                      <a:r>
                        <a:rPr lang="en-US" sz="1200" i="1" dirty="0" err="1" smtClean="0">
                          <a:latin typeface="+mj-lt"/>
                        </a:rPr>
                        <a:t>difficile</a:t>
                      </a:r>
                      <a:r>
                        <a:rPr lang="en-US" sz="1200" i="1" dirty="0" smtClean="0">
                          <a:latin typeface="+mj-lt"/>
                        </a:rPr>
                        <a:t>-</a:t>
                      </a:r>
                      <a:r>
                        <a:rPr lang="ka-GE" sz="1200" dirty="0" smtClean="0">
                          <a:latin typeface="+mj-lt"/>
                        </a:rPr>
                        <a:t>სთან ასოცირებული ინფექციები</a:t>
                      </a:r>
                      <a:endParaRPr lang="ka-G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a-GE" sz="11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06030">
                <a:tc>
                  <a:txBody>
                    <a:bodyPr/>
                    <a:lstStyle/>
                    <a:p>
                      <a:pPr algn="just"/>
                      <a:r>
                        <a:rPr lang="ka-GE" sz="1200" dirty="0" smtClean="0">
                          <a:latin typeface="+mj-lt"/>
                        </a:rPr>
                        <a:t>კლინიკებში</a:t>
                      </a:r>
                      <a:r>
                        <a:rPr lang="ka-GE" sz="1200" baseline="0" dirty="0" smtClean="0">
                          <a:latin typeface="+mj-lt"/>
                        </a:rPr>
                        <a:t> 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MRSA </a:t>
                      </a:r>
                      <a:endParaRPr lang="ka-GE" sz="1200" i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</a:tr>
              <a:tr h="500585">
                <a:tc>
                  <a:txBody>
                    <a:bodyPr/>
                    <a:lstStyle/>
                    <a:p>
                      <a:pPr algn="just"/>
                      <a:r>
                        <a:rPr lang="ka-GE" sz="1200" dirty="0" smtClean="0">
                          <a:latin typeface="+mj-lt"/>
                        </a:rPr>
                        <a:t>ხელების ალკოჰოლის შემცველი ხსნარებით დამუშავება</a:t>
                      </a:r>
                      <a:endParaRPr lang="ka-G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pPr algn="just"/>
                      <a:r>
                        <a:rPr lang="ka-GE" sz="1200" dirty="0" smtClean="0">
                          <a:latin typeface="+mj-lt"/>
                        </a:rPr>
                        <a:t>ხელების ჰიგიენა</a:t>
                      </a:r>
                      <a:endParaRPr lang="ka-G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+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2900" y="5540627"/>
            <a:ext cx="8458200" cy="61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ka-GE" sz="1050" dirty="0">
                <a:ea typeface="Sylfaen" panose="010A0502050306030303" pitchFamily="18" charset="0"/>
                <a:cs typeface="Times New Roman" panose="02020603050405020304" pitchFamily="18" charset="0"/>
              </a:rPr>
              <a:t>ხორციელდება </a:t>
            </a:r>
            <a:r>
              <a:rPr lang="ka-GE" sz="1050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თბილისის 3 დიდ კლინიკაში /მაღალი სამედიცინო ტექნოლოგიების ცენტრი, ღუდუშაურის სახ. ეროვნული სამედიცინო ცენტრი და იაშვილის სახ. პედიატრიული კლინიკა  </a:t>
            </a:r>
            <a:r>
              <a:rPr lang="ka-GE" sz="1050" dirty="0">
                <a:ea typeface="Sylfaen" panose="010A0502050306030303" pitchFamily="18" charset="0"/>
                <a:cs typeface="Times New Roman" panose="02020603050405020304" pitchFamily="18" charset="0"/>
              </a:rPr>
              <a:t>(ჯანმოს მხარდაჭერით)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ka-GE" sz="1050" dirty="0">
                <a:ea typeface="Sylfaen" panose="010A0502050306030303" pitchFamily="18" charset="0"/>
                <a:cs typeface="Times New Roman" panose="02020603050405020304" pitchFamily="18" charset="0"/>
              </a:rPr>
              <a:t>3 კლინიკაში (</a:t>
            </a:r>
            <a:r>
              <a:rPr lang="en-US" sz="1050" dirty="0">
                <a:latin typeface="Sylfaen" panose="010A0502050306030303" pitchFamily="18" charset="0"/>
                <a:ea typeface="Sylfaen" panose="010A0502050306030303" pitchFamily="18" charset="0"/>
                <a:cs typeface="Times New Roman" panose="02020603050405020304" pitchFamily="18" charset="0"/>
              </a:rPr>
              <a:t>CDC-</a:t>
            </a:r>
            <a:r>
              <a:rPr lang="ka-GE" sz="1050" dirty="0">
                <a:ea typeface="Sylfaen" panose="010A0502050306030303" pitchFamily="18" charset="0"/>
                <a:cs typeface="Times New Roman" panose="02020603050405020304" pitchFamily="18" charset="0"/>
              </a:rPr>
              <a:t>ის მხარდაჭერით</a:t>
            </a:r>
            <a:r>
              <a:rPr lang="en-US" sz="1050" dirty="0">
                <a:latin typeface="Sylfaen" panose="010A0502050306030303" pitchFamily="18" charset="0"/>
                <a:ea typeface="Sylfaen" panose="010A0502050306030303" pitchFamily="18" charset="0"/>
                <a:cs typeface="Times New Roman" panose="02020603050405020304" pitchFamily="18" charset="0"/>
              </a:rPr>
              <a:t>)</a:t>
            </a:r>
            <a:endParaRPr lang="ka-GE" sz="1050" dirty="0">
              <a:ea typeface="Sylfaen" panose="010A05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914400"/>
          </a:xfrm>
        </p:spPr>
        <p:txBody>
          <a:bodyPr>
            <a:normAutofit/>
          </a:bodyPr>
          <a:lstStyle/>
          <a:p>
            <a:r>
              <a:rPr lang="ka-GE" sz="2000" b="1" dirty="0" smtClean="0"/>
              <a:t>ნოზოკომიური ინფექციები საქართველოს ეპიდზედამხედველობის სისტემაში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305800" cy="41148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a-GE" sz="1600" dirty="0" smtClean="0"/>
              <a:t>2001-2004 წლები - უწყებრივი სტატისტიკური დაკვირვების ფორმატით (ფ </a:t>
            </a:r>
            <a:r>
              <a:rPr lang="en-US" sz="1600" dirty="0" smtClean="0"/>
              <a:t>IV-03/2) – </a:t>
            </a:r>
            <a:r>
              <a:rPr lang="ka-GE" sz="1600" dirty="0" smtClean="0"/>
              <a:t>მელოგინეთა სეფსისურ-ჩირქოვანი ინფექციები, ახალშობილთა </a:t>
            </a:r>
            <a:r>
              <a:rPr lang="ka-GE" sz="1600" dirty="0"/>
              <a:t>სეფსისურ-ჩირქოვანი </a:t>
            </a:r>
            <a:r>
              <a:rPr lang="ka-GE" sz="1600" dirty="0" smtClean="0"/>
              <a:t>ინფექციები, ოპერაციის </a:t>
            </a:r>
            <a:r>
              <a:rPr lang="ka-GE" sz="1600" dirty="0"/>
              <a:t>შ</a:t>
            </a:r>
            <a:r>
              <a:rPr lang="ka-GE" sz="1600" dirty="0" smtClean="0"/>
              <a:t>ემდგომ განვითარებული ინფექციები, შარდ-სასქესო გზების, სისხლში ნაკადის ინფექციები </a:t>
            </a:r>
            <a:r>
              <a:rPr lang="ka-GE" sz="1100" dirty="0" smtClean="0"/>
              <a:t>(აგრეგირებული მონაცემი ასაკობრივი ჯგუფის და სქესის მიხედვით);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a-GE" sz="1600" dirty="0" smtClean="0"/>
              <a:t>2005-2012 - ეპიზედამხედველობის სისტემის ნაწილი - საავადმყოფოსშიგა ინფექციები, ვანკომიცინრეზისტენტული სტაფილოკოკების გამოთესვა</a:t>
            </a:r>
            <a:r>
              <a:rPr lang="ka-GE" sz="1600" dirty="0"/>
              <a:t> </a:t>
            </a:r>
            <a:r>
              <a:rPr lang="ka-GE" sz="1200" dirty="0"/>
              <a:t>(აგრეგირებული მონაცემი ასაკობრივი ჯგუფის </a:t>
            </a:r>
            <a:r>
              <a:rPr lang="ka-GE" sz="1200" dirty="0" smtClean="0"/>
              <a:t>მიხედვით</a:t>
            </a:r>
            <a:r>
              <a:rPr lang="ka-GE" sz="1200" dirty="0"/>
              <a:t>);</a:t>
            </a:r>
            <a:endParaRPr lang="ka-GE" sz="1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a-GE" sz="1600" dirty="0" smtClean="0"/>
              <a:t>2012 (ივლისი)- დღემდე - კოლისტინის (ამოღებულია 12.2014), ვანკომიცინის მიმართ რეზისტენტობა,</a:t>
            </a:r>
            <a:r>
              <a:rPr lang="ka-GE" sz="1600" dirty="0"/>
              <a:t> ნოზოკომიური საშარდე გზების </a:t>
            </a:r>
            <a:r>
              <a:rPr lang="ka-GE" sz="1600" dirty="0" smtClean="0"/>
              <a:t>ინფექცია, </a:t>
            </a:r>
            <a:r>
              <a:rPr lang="ka-GE" sz="1600" dirty="0"/>
              <a:t>ვაპ-ი, ნოზოკომიური პნევმინია, ინტრავასკულარული კათეტერ-ასოცირებული ინფექცია, ქჩმი, მელოგინეთა სეფსისი, </a:t>
            </a:r>
            <a:r>
              <a:rPr lang="ka-GE" sz="1600" dirty="0" smtClean="0"/>
              <a:t>ახალშობილთა </a:t>
            </a:r>
            <a:r>
              <a:rPr lang="ka-GE" sz="1600" dirty="0"/>
              <a:t>ბაქტერიული </a:t>
            </a:r>
            <a:r>
              <a:rPr lang="ka-GE" sz="1600" dirty="0" smtClean="0"/>
              <a:t>სეფსისი </a:t>
            </a:r>
            <a:r>
              <a:rPr lang="ka-GE" sz="1200" dirty="0"/>
              <a:t>(აგრეგირებული მონაცემი ასაკობრივი ჯგუფის მიხედვით);</a:t>
            </a:r>
          </a:p>
          <a:p>
            <a:endParaRPr lang="ka-GE" sz="1800" dirty="0" smtClean="0"/>
          </a:p>
          <a:p>
            <a:pPr marL="0" indent="0">
              <a:buNone/>
            </a:pPr>
            <a:endParaRPr lang="ka-GE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22625"/>
              </p:ext>
            </p:extLst>
          </p:nvPr>
        </p:nvGraphicFramePr>
        <p:xfrm>
          <a:off x="381000" y="4648200"/>
          <a:ext cx="8459471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457200"/>
                <a:gridCol w="533400"/>
                <a:gridCol w="457200"/>
                <a:gridCol w="533400"/>
                <a:gridCol w="533400"/>
                <a:gridCol w="533400"/>
                <a:gridCol w="514351"/>
                <a:gridCol w="568960"/>
                <a:gridCol w="568960"/>
                <a:gridCol w="568960"/>
                <a:gridCol w="568960"/>
                <a:gridCol w="568960"/>
                <a:gridCol w="568960"/>
                <a:gridCol w="568960"/>
              </a:tblGrid>
              <a:tr h="1714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ka-GE" sz="1000" u="none" strike="noStrike" dirty="0">
                          <a:effectLst/>
                        </a:rPr>
                        <a:t>ნოზოკომიური ინფექციები საქართველო</a:t>
                      </a:r>
                      <a:endParaRPr lang="ka-G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</a:tr>
              <a:tr h="1028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b"/>
                </a:tc>
              </a:tr>
            </a:tbl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 dirty="0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8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9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52400"/>
            <a:ext cx="8851900" cy="533400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ka-GE" sz="2000" b="1" dirty="0" smtClean="0"/>
              <a:t>ნოზოკომიური ინფექციები საქართველოში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95350"/>
            <a:ext cx="4190411" cy="399915"/>
          </a:xfrm>
        </p:spPr>
        <p:txBody>
          <a:bodyPr>
            <a:normAutofit/>
          </a:bodyPr>
          <a:lstStyle/>
          <a:p>
            <a:pPr algn="ctr"/>
            <a:r>
              <a:rPr lang="ka-GE" sz="1800" b="0" dirty="0" smtClean="0"/>
              <a:t>დღეს</a:t>
            </a:r>
            <a:endParaRPr lang="ka-GE" sz="18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887" y="907955"/>
            <a:ext cx="4180113" cy="387310"/>
          </a:xfrm>
        </p:spPr>
        <p:txBody>
          <a:bodyPr>
            <a:normAutofit/>
          </a:bodyPr>
          <a:lstStyle/>
          <a:p>
            <a:pPr algn="ctr"/>
            <a:r>
              <a:rPr lang="ka-GE" sz="1800" b="0" dirty="0" smtClean="0"/>
              <a:t>მომავალში</a:t>
            </a:r>
            <a:endParaRPr lang="ka-GE" sz="1800" b="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24468846"/>
              </p:ext>
            </p:extLst>
          </p:nvPr>
        </p:nvGraphicFramePr>
        <p:xfrm>
          <a:off x="76199" y="1524000"/>
          <a:ext cx="441901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916889146"/>
              </p:ext>
            </p:extLst>
          </p:nvPr>
        </p:nvGraphicFramePr>
        <p:xfrm>
          <a:off x="4724400" y="1828800"/>
          <a:ext cx="4270375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617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52400"/>
            <a:ext cx="8851900" cy="533400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ka-GE" sz="2000" b="1" dirty="0" smtClean="0"/>
              <a:t>ანტიმიკრობული რეზისტენტობა საქართველოში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95350"/>
            <a:ext cx="4190411" cy="399915"/>
          </a:xfrm>
        </p:spPr>
        <p:txBody>
          <a:bodyPr>
            <a:normAutofit/>
          </a:bodyPr>
          <a:lstStyle/>
          <a:p>
            <a:pPr algn="ctr"/>
            <a:r>
              <a:rPr lang="ka-GE" sz="1800" dirty="0" smtClean="0"/>
              <a:t>დღეს</a:t>
            </a:r>
            <a:endParaRPr lang="ka-GE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887" y="907955"/>
            <a:ext cx="4180113" cy="387310"/>
          </a:xfrm>
        </p:spPr>
        <p:txBody>
          <a:bodyPr>
            <a:normAutofit/>
          </a:bodyPr>
          <a:lstStyle/>
          <a:p>
            <a:pPr algn="ctr"/>
            <a:r>
              <a:rPr lang="ka-GE" sz="1800" dirty="0" smtClean="0"/>
              <a:t>მომავალში</a:t>
            </a:r>
            <a:endParaRPr lang="ka-GE" sz="18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93843339"/>
              </p:ext>
            </p:extLst>
          </p:nvPr>
        </p:nvGraphicFramePr>
        <p:xfrm>
          <a:off x="4799421" y="1249410"/>
          <a:ext cx="4051255" cy="4694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972393326"/>
              </p:ext>
            </p:extLst>
          </p:nvPr>
        </p:nvGraphicFramePr>
        <p:xfrm>
          <a:off x="142875" y="1524000"/>
          <a:ext cx="420052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angle 3"/>
          <p:cNvSpPr/>
          <p:nvPr/>
        </p:nvSpPr>
        <p:spPr>
          <a:xfrm>
            <a:off x="8037512" y="2362200"/>
            <a:ext cx="1450975" cy="5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a-GE" sz="1000" b="1" dirty="0">
                <a:ea typeface="Sylfaen" panose="010A0502050306030303" pitchFamily="18" charset="0"/>
                <a:cs typeface="Times New Roman" panose="02020603050405020304" pitchFamily="18" charset="0"/>
              </a:rPr>
              <a:t>რეზისტენტობა ცნობილი და მართვადია</a:t>
            </a:r>
          </a:p>
        </p:txBody>
      </p:sp>
    </p:spTree>
    <p:extLst>
      <p:ext uri="{BB962C8B-B14F-4D97-AF65-F5344CB8AC3E}">
        <p14:creationId xmlns:p14="http://schemas.microsoft.com/office/powerpoint/2010/main" val="14680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42875" y="152400"/>
            <a:ext cx="8772525" cy="982661"/>
          </a:xfrm>
        </p:spPr>
        <p:txBody>
          <a:bodyPr>
            <a:normAutofit fontScale="90000"/>
          </a:bodyPr>
          <a:lstStyle/>
          <a:p>
            <a: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ka-GE" altLang="en-US" sz="2800" b="1" dirty="0">
                <a:latin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ka-GE" altLang="en-US" sz="2800" b="1" dirty="0"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ანტიბიოტიკების შესახებ ცოდნის ამაღლების კვირეული</a:t>
            </a:r>
            <a:b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16 – 22 ნოემბერი</a:t>
            </a:r>
            <a:b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ka-GE" altLang="en-US" sz="2800" b="1" dirty="0" smtClean="0">
                <a:solidFill>
                  <a:srgbClr val="7030A0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ანტიბიოტიკები - ფრთხილად </a:t>
            </a:r>
            <a:r>
              <a:rPr lang="ka-GE" altLang="en-US" sz="28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გამოიყენეთ</a:t>
            </a:r>
            <a: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ka-GE" altLang="en-US" sz="2800" b="1" dirty="0" smtClean="0">
                <a:latin typeface="Sylfaen" panose="010A0502050306030303" pitchFamily="18" charset="0"/>
                <a:cs typeface="Times New Roman" panose="02020603050405020304" pitchFamily="18" charset="0"/>
              </a:rPr>
            </a:br>
            <a:endParaRPr lang="en-US" altLang="en-US" sz="2800" b="1" dirty="0" smtClean="0"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en-US">
                <a:latin typeface="Calibri" panose="020F0502020204030204" pitchFamily="34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anose="020F0502020204030204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7175" name="Picture 1030" descr="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anose="020F0502020204030204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600200"/>
            <a:ext cx="5638799" cy="45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04801" y="125919"/>
            <a:ext cx="8689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საქართველოში </a:t>
            </a:r>
            <a: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მოქმედი </a:t>
            </a: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კანონმდებლობა, რომლითაც რეგულირდება</a:t>
            </a:r>
            <a:r>
              <a:rPr lang="ka-GE" sz="2000" b="1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ნოზოკომიური ინფექციების </a:t>
            </a:r>
            <a: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კონტროლი (1)</a:t>
            </a:r>
            <a:endParaRPr lang="ka-GE" sz="2000" dirty="0"/>
          </a:p>
        </p:txBody>
      </p:sp>
      <p:sp>
        <p:nvSpPr>
          <p:cNvPr id="5" name="Rectangle 4"/>
          <p:cNvSpPr/>
          <p:nvPr/>
        </p:nvSpPr>
        <p:spPr>
          <a:xfrm>
            <a:off x="76200" y="902524"/>
            <a:ext cx="8918575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>
                <a:ea typeface="Sylfaen" panose="010A0502050306030303" pitchFamily="18" charset="0"/>
                <a:cs typeface="Sylfaen" panose="010A0502050306030303" pitchFamily="18" charset="0"/>
              </a:rPr>
              <a:t>კანონი „საზოგადოებრივი ჯანმრთელობის შესახებ</a:t>
            </a:r>
            <a:r>
              <a:rPr lang="ka-GE" sz="1400" dirty="0" smtClean="0">
                <a:ea typeface="Sylfaen" panose="010A0502050306030303" pitchFamily="18" charset="0"/>
                <a:cs typeface="Sylfaen" panose="010A0502050306030303" pitchFamily="18" charset="0"/>
              </a:rPr>
              <a:t>“;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 smtClean="0"/>
              <a:t>ტექნიკური რეგლამენტი #64 </a:t>
            </a:r>
            <a:r>
              <a:rPr lang="ka-GE" sz="1400" dirty="0"/>
              <a:t>„სამკურნალო - პროფილაქტიკური დაწესებულებების ნარჩენების შეგროვების, შენახვისა და გაუვნებლების სანიტარული წესების დამტკიცების შესახებ</a:t>
            </a:r>
            <a:r>
              <a:rPr lang="ka-GE" sz="1400" dirty="0" smtClean="0"/>
              <a:t>“, 15.01.14;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/>
              <a:t>საქართველოს მთავრობის დადგენილება N77, „ტექნიკური რეგლამენტი – პათოგენურ ბიოლოგიურ აგენტებზე (პათოგენურ მიკროორგანიზმებზე) მუშაობის სანიტარიული ნორმები“, </a:t>
            </a:r>
            <a:r>
              <a:rPr lang="ka-GE" sz="1400" dirty="0" smtClean="0"/>
              <a:t>15.01.14</a:t>
            </a:r>
            <a:r>
              <a:rPr lang="ka-GE" sz="1400" dirty="0"/>
              <a:t>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 smtClean="0"/>
              <a:t>საქართველოს </a:t>
            </a:r>
            <a:r>
              <a:rPr lang="ka-GE" sz="1400" dirty="0"/>
              <a:t>მთავრობის დადგენილება  N </a:t>
            </a:r>
            <a:r>
              <a:rPr lang="ka-GE" sz="1400" dirty="0" smtClean="0"/>
              <a:t>359, </a:t>
            </a:r>
            <a:r>
              <a:rPr lang="ka-GE" sz="1400" dirty="0"/>
              <a:t>„მაღალი რისკის შემცველი სამედიცინო საქმიანობის ტექნიკური რეგლამენტის დამტკიცების </a:t>
            </a:r>
            <a:r>
              <a:rPr lang="ka-GE" sz="1400" dirty="0" smtClean="0"/>
              <a:t>თაობაზე“, 22.11.10;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/>
              <a:t>საქართველოს მთავრობის დადგენილება №385, </a:t>
            </a:r>
            <a:r>
              <a:rPr lang="ka-GE" sz="1400" dirty="0" smtClean="0"/>
              <a:t>„</a:t>
            </a:r>
            <a:r>
              <a:rPr lang="ka-GE" sz="1400" dirty="0"/>
              <a:t>სამედიცინო საქმიანობის ლიცენზიისა და სტაციონარული დაწესებულების ნებართვის გაცემის წესისა და პირობების შესახებ დებულებების დამტკიცების თაობაზე</a:t>
            </a:r>
            <a:r>
              <a:rPr lang="ka-GE" sz="1400" dirty="0" smtClean="0"/>
              <a:t>“, 17.12.10;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/>
              <a:t>„საწარმოო ტრანსფუზიოლოგიის დაწესებულებების ტექნიკური რეგლამენტის დამტკიცების შესახებ“ საქართველოს მთავრობის </a:t>
            </a:r>
            <a:r>
              <a:rPr lang="ka-GE" sz="1400" dirty="0" smtClean="0"/>
              <a:t>დადგენილება N539, 05.09.14.</a:t>
            </a:r>
            <a:endParaRPr lang="en-US" sz="14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 smtClean="0"/>
              <a:t>საქართველოს </a:t>
            </a:r>
            <a:r>
              <a:rPr lang="ka-GE" sz="1400" dirty="0"/>
              <a:t>კანონი პაციენტის უფლებების შესახებ (მუხლი 10</a:t>
            </a:r>
            <a:r>
              <a:rPr lang="ka-GE" sz="1400" dirty="0" smtClean="0"/>
              <a:t>)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 smtClean="0"/>
              <a:t>საქართველოს კანონი ჯანმრთელობის </a:t>
            </a:r>
            <a:r>
              <a:rPr lang="ka-GE" sz="1400" dirty="0"/>
              <a:t>დაცვის </a:t>
            </a:r>
            <a:r>
              <a:rPr lang="ka-GE" sz="1400" dirty="0" smtClean="0"/>
              <a:t>შესახებ (მუხლი 20</a:t>
            </a:r>
            <a:r>
              <a:rPr lang="ka-GE" sz="1400" dirty="0"/>
              <a:t>, </a:t>
            </a:r>
            <a:r>
              <a:rPr lang="ka-GE" sz="1400" dirty="0" smtClean="0"/>
              <a:t>43, 45, 55),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/>
              <a:t>საქართველოს კანონი </a:t>
            </a:r>
            <a:r>
              <a:rPr lang="ka-GE" sz="1400" dirty="0" smtClean="0"/>
              <a:t>ოფიციალური </a:t>
            </a:r>
            <a:r>
              <a:rPr lang="ka-GE" sz="1400" dirty="0"/>
              <a:t>სტატისტიკის </a:t>
            </a:r>
            <a:r>
              <a:rPr lang="ka-GE" sz="1400" dirty="0" smtClean="0"/>
              <a:t>შესახებ (მუხლი 16, 25)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 smtClean="0"/>
              <a:t>საქართველოს </a:t>
            </a:r>
            <a:r>
              <a:rPr lang="ka-GE" sz="1400" dirty="0"/>
              <a:t>ზოგადი ადმინისტრაციული </a:t>
            </a:r>
            <a:r>
              <a:rPr lang="ka-GE" sz="1400" dirty="0" smtClean="0"/>
              <a:t>კოდექსი (მუხლი 61) </a:t>
            </a:r>
            <a:r>
              <a:rPr lang="ka-GE" sz="1400" dirty="0"/>
              <a:t> </a:t>
            </a:r>
            <a:endParaRPr lang="en-US" sz="14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400" dirty="0" smtClean="0"/>
              <a:t>ნარჩენების მართვის კოდექსი (2015)</a:t>
            </a:r>
            <a:endParaRPr lang="en-US" sz="1400" dirty="0" smtClean="0"/>
          </a:p>
          <a:p>
            <a:r>
              <a:rPr lang="en-US" sz="1600" b="1" dirty="0" smtClean="0"/>
              <a:t> </a:t>
            </a:r>
            <a:endParaRPr lang="en-US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ka-GE" sz="1700" dirty="0"/>
          </a:p>
        </p:txBody>
      </p:sp>
    </p:spTree>
    <p:extLst>
      <p:ext uri="{BB962C8B-B14F-4D97-AF65-F5344CB8AC3E}">
        <p14:creationId xmlns:p14="http://schemas.microsoft.com/office/powerpoint/2010/main" val="33715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42875" y="88219"/>
            <a:ext cx="885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ea typeface="Sylfaen" panose="010A0502050306030303" pitchFamily="18" charset="0"/>
                <a:cs typeface="Sylfaen" panose="010A0502050306030303" pitchFamily="18" charset="0"/>
              </a:rPr>
              <a:t>საქართველოში </a:t>
            </a:r>
            <a:r>
              <a:rPr lang="ka-GE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მოქმედი </a:t>
            </a:r>
            <a:r>
              <a:rPr lang="ka-GE" b="1" dirty="0">
                <a:ea typeface="Sylfaen" panose="010A0502050306030303" pitchFamily="18" charset="0"/>
                <a:cs typeface="Sylfaen" panose="010A0502050306030303" pitchFamily="18" charset="0"/>
              </a:rPr>
              <a:t>კანონმდებლობა, რომლითაც რეგულირდება</a:t>
            </a:r>
            <a:r>
              <a:rPr lang="ka-GE" b="1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Sylfaen" panose="010A0502050306030303" pitchFamily="18" charset="0"/>
                <a:cs typeface="Sylfaen" panose="010A0502050306030303" pitchFamily="18" charset="0"/>
              </a:rPr>
              <a:t>ნოზოკომიური ინფექციების </a:t>
            </a:r>
            <a:r>
              <a:rPr lang="ka-GE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კონტროლი (2)</a:t>
            </a:r>
            <a:endParaRPr lang="ka-GE" dirty="0"/>
          </a:p>
        </p:txBody>
      </p:sp>
      <p:sp>
        <p:nvSpPr>
          <p:cNvPr id="5" name="Rectangle 4"/>
          <p:cNvSpPr/>
          <p:nvPr/>
        </p:nvSpPr>
        <p:spPr>
          <a:xfrm>
            <a:off x="377825" y="1066800"/>
            <a:ext cx="83820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ylfaen" panose="010A0502050306030303" pitchFamily="18" charset="0"/>
              </a:rPr>
              <a:t>საქართველოს </a:t>
            </a:r>
            <a:r>
              <a:rPr lang="en-US" dirty="0" err="1">
                <a:latin typeface="Sylfaen" panose="010A0502050306030303" pitchFamily="18" charset="0"/>
              </a:rPr>
              <a:t>შრომის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ჯანმრთელობისა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სოციალური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დაცვის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მინისტრის</a:t>
            </a:r>
            <a:r>
              <a:rPr lang="en-US" dirty="0">
                <a:latin typeface="Sylfaen" panose="010A0502050306030303" pitchFamily="18" charset="0"/>
              </a:rPr>
              <a:t> ბრძანება №</a:t>
            </a:r>
            <a:r>
              <a:rPr lang="en-US" dirty="0" smtClean="0">
                <a:latin typeface="Sylfaen" panose="010A0502050306030303" pitchFamily="18" charset="0"/>
              </a:rPr>
              <a:t>01-53/ნ, 21.10.14 - </a:t>
            </a:r>
            <a:r>
              <a:rPr lang="en-US" b="1" dirty="0" err="1" smtClean="0">
                <a:latin typeface="Sylfaen" panose="010A0502050306030303" pitchFamily="18" charset="0"/>
              </a:rPr>
              <a:t>მეორე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ჯგუფს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მიკუთვნებული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ფარმაცევტული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პროდუქტის</a:t>
            </a:r>
            <a:r>
              <a:rPr lang="en-US" b="1" dirty="0">
                <a:latin typeface="Sylfaen" panose="010A0502050306030303" pitchFamily="18" charset="0"/>
              </a:rPr>
              <a:t> (</a:t>
            </a:r>
            <a:r>
              <a:rPr lang="en-US" b="1" dirty="0" err="1">
                <a:latin typeface="Sylfaen" panose="010A0502050306030303" pitchFamily="18" charset="0"/>
              </a:rPr>
              <a:t>სამკურნალო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საშუალების</a:t>
            </a:r>
            <a:r>
              <a:rPr lang="en-US" b="1" dirty="0">
                <a:latin typeface="Sylfaen" panose="010A0502050306030303" pitchFamily="18" charset="0"/>
              </a:rPr>
              <a:t>) </a:t>
            </a:r>
            <a:r>
              <a:rPr lang="en-US" b="1" dirty="0" err="1">
                <a:latin typeface="Sylfaen" panose="010A0502050306030303" pitchFamily="18" charset="0"/>
              </a:rPr>
              <a:t>რეცეპტის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გამოწერის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წესისა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და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ფორმა</a:t>
            </a:r>
            <a:r>
              <a:rPr lang="en-US" b="1" dirty="0">
                <a:latin typeface="Sylfaen" panose="010A0502050306030303" pitchFamily="18" charset="0"/>
              </a:rPr>
              <a:t> №3 - </a:t>
            </a:r>
            <a:r>
              <a:rPr lang="en-US" b="1" dirty="0" err="1">
                <a:latin typeface="Sylfaen" panose="010A0502050306030303" pitchFamily="18" charset="0"/>
              </a:rPr>
              <a:t>რეცეპტის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ბლანკის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ფორმის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დამტკიცების</a:t>
            </a:r>
            <a:r>
              <a:rPr lang="en-US" b="1" dirty="0">
                <a:latin typeface="Sylfaen" panose="010A0502050306030303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</a:rPr>
              <a:t>შესახებ</a:t>
            </a:r>
            <a:endParaRPr lang="en-US" b="1" dirty="0">
              <a:latin typeface="Sylfaen" panose="010A0502050306030303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ylfaen" panose="010A0502050306030303" pitchFamily="18" charset="0"/>
              </a:rPr>
              <a:t>საქართველოს </a:t>
            </a:r>
            <a:r>
              <a:rPr lang="en-US" dirty="0" err="1">
                <a:latin typeface="Sylfaen" panose="010A0502050306030303" pitchFamily="18" charset="0"/>
              </a:rPr>
              <a:t>შრომის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ჯანმრთელობისა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სოციალური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დაცვის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მინისტრის</a:t>
            </a:r>
            <a:r>
              <a:rPr lang="en-US" dirty="0">
                <a:latin typeface="Sylfaen" panose="010A0502050306030303" pitchFamily="18" charset="0"/>
              </a:rPr>
              <a:t> ბრძანება  #01-27/</a:t>
            </a:r>
            <a:r>
              <a:rPr lang="ka-GE" dirty="0" smtClean="0">
                <a:latin typeface="Sylfaen" panose="010A0502050306030303" pitchFamily="18" charset="0"/>
              </a:rPr>
              <a:t>ნ</a:t>
            </a:r>
            <a:r>
              <a:rPr lang="en-US" dirty="0" smtClean="0">
                <a:latin typeface="Sylfaen" panose="010A0502050306030303" pitchFamily="18" charset="0"/>
              </a:rPr>
              <a:t>, 23.05.12</a:t>
            </a:r>
            <a:r>
              <a:rPr lang="ka-GE" dirty="0" smtClean="0">
                <a:latin typeface="Sylfaen" panose="010A0502050306030303" pitchFamily="18" charset="0"/>
              </a:rPr>
              <a:t> </a:t>
            </a:r>
            <a:r>
              <a:rPr lang="en-US" dirty="0" smtClean="0">
                <a:latin typeface="Sylfaen" panose="010A0502050306030303" pitchFamily="18" charset="0"/>
              </a:rPr>
              <a:t>- </a:t>
            </a:r>
            <a:r>
              <a:rPr lang="ka-GE" b="1" dirty="0" smtClean="0">
                <a:latin typeface="Sylfaen" panose="010A0502050306030303" pitchFamily="18" charset="0"/>
              </a:rPr>
              <a:t>სამედიცინო </a:t>
            </a:r>
            <a:r>
              <a:rPr lang="ka-GE" b="1" dirty="0">
                <a:latin typeface="Sylfaen" panose="010A0502050306030303" pitchFamily="18" charset="0"/>
              </a:rPr>
              <a:t>სტატისტიკური ინფორმაციის წარმოების და მიწოდების წესის შესახებ </a:t>
            </a:r>
            <a:endParaRPr lang="ka-GE" b="1" dirty="0" smtClean="0">
              <a:latin typeface="Sylfaen" panose="010A0502050306030303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dirty="0"/>
              <a:t>საქართველოს შრომის, ჯანმრთელობისა და სოციალური დაცვის მინისტრის N183/ნ ბრძანება, </a:t>
            </a:r>
            <a:r>
              <a:rPr lang="ka-GE" dirty="0" smtClean="0"/>
              <a:t>25.06.10</a:t>
            </a:r>
            <a:r>
              <a:rPr lang="en-US" dirty="0" smtClean="0"/>
              <a:t> - </a:t>
            </a:r>
            <a:r>
              <a:rPr lang="ka-GE" b="1" dirty="0" smtClean="0"/>
              <a:t>პროფილაქტიკური </a:t>
            </a:r>
            <a:r>
              <a:rPr lang="ka-GE" b="1" dirty="0" smtClean="0">
                <a:latin typeface="Sylfaen" panose="010A0502050306030303" pitchFamily="18" charset="0"/>
              </a:rPr>
              <a:t>აცრების ეროვნული კალენდრის, აგრეთვე იმუნიზაციის მართვის წესებისა და საჭირო სააღრიცხვო-საანგარიშგებო ფორმების დამტკიცების შესახებ</a:t>
            </a:r>
            <a:r>
              <a:rPr lang="ka-GE" dirty="0" smtClean="0">
                <a:latin typeface="Sylfaen" panose="010A0502050306030303" pitchFamily="18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dirty="0" smtClean="0"/>
              <a:t>საქართველოს </a:t>
            </a:r>
            <a:r>
              <a:rPr lang="ka-GE" dirty="0"/>
              <a:t>შრომის, ჯანმრთელობისა და სოციალური დაცვის მინისტრის #148/ო ბრძანება, </a:t>
            </a:r>
            <a:r>
              <a:rPr lang="ka-GE" dirty="0" smtClean="0"/>
              <a:t>14.04.09</a:t>
            </a:r>
            <a:r>
              <a:rPr lang="en-US" dirty="0" smtClean="0"/>
              <a:t> - </a:t>
            </a:r>
            <a:r>
              <a:rPr lang="ka-GE" b="1" dirty="0" smtClean="0"/>
              <a:t>გაიდლაინი </a:t>
            </a:r>
            <a:r>
              <a:rPr lang="ka-GE" b="1" dirty="0" smtClean="0">
                <a:latin typeface="Sylfaen" panose="010A0502050306030303" pitchFamily="18" charset="0"/>
              </a:rPr>
              <a:t>ინფექციური </a:t>
            </a:r>
            <a:r>
              <a:rPr lang="ka-GE" b="1" dirty="0">
                <a:latin typeface="Sylfaen" panose="010A0502050306030303" pitchFamily="18" charset="0"/>
              </a:rPr>
              <a:t>კონტროლი სამედიცინო </a:t>
            </a:r>
            <a:r>
              <a:rPr lang="ka-GE" b="1" dirty="0" smtClean="0">
                <a:latin typeface="Sylfaen" panose="010A0502050306030303" pitchFamily="18" charset="0"/>
              </a:rPr>
              <a:t>დაწესებულებებში</a:t>
            </a:r>
            <a:r>
              <a:rPr lang="en-US" b="1" dirty="0" smtClean="0">
                <a:latin typeface="Sylfaen" panose="010A0502050306030303" pitchFamily="18" charset="0"/>
              </a:rPr>
              <a:t>.</a:t>
            </a:r>
            <a:endParaRPr lang="ka-GE" b="1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42875" y="88219"/>
            <a:ext cx="8851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საქართველოში </a:t>
            </a:r>
            <a: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მოქმედი </a:t>
            </a: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კანონმდებლობა, რომლითაც რეგულირდება</a:t>
            </a:r>
            <a:r>
              <a:rPr lang="ka-GE" sz="2000" b="1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ნოზოკომიური </a:t>
            </a:r>
            <a:r>
              <a:rPr lang="ka-GE" sz="2000" b="1" dirty="0"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ინფექციების </a:t>
            </a:r>
            <a:r>
              <a:rPr lang="ka-GE" sz="2000" b="1" dirty="0" smtClean="0"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კონტროლი (</a:t>
            </a:r>
            <a:r>
              <a:rPr lang="en-US" sz="2000" b="1" dirty="0" smtClean="0"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3</a:t>
            </a:r>
            <a:r>
              <a:rPr lang="ka-GE" sz="2000" b="1" dirty="0" smtClean="0"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)</a:t>
            </a:r>
            <a:endParaRPr lang="ka-GE" sz="2000" dirty="0">
              <a:latin typeface="Sylfaen" panose="010A05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13272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dirty="0"/>
              <a:t>საქართველოს შრომის, ჯანმრთელობისა და სოციალური დაცვის მინისტრის N01-63/ნ </a:t>
            </a:r>
            <a:r>
              <a:rPr lang="ka-GE" dirty="0" smtClean="0"/>
              <a:t>ბრძანება12.09.12</a:t>
            </a:r>
            <a:r>
              <a:rPr lang="en-US" dirty="0" smtClean="0"/>
              <a:t> - </a:t>
            </a:r>
            <a:r>
              <a:rPr lang="ka-GE" b="1" dirty="0" smtClean="0"/>
              <a:t>სტაციონარულ </a:t>
            </a:r>
            <a:r>
              <a:rPr lang="ka-GE" b="1" dirty="0"/>
              <a:t>სამედიცინო დაწესებულებაში სამედიცინო მომსახურების ხარისხის გაუმჯობესების და პაციენტთა უსაფრთხოების უზრუნველყოფის შეფასების შიდა სისტემის ფუნქციონირების </a:t>
            </a:r>
            <a:r>
              <a:rPr lang="ka-GE" b="1" dirty="0" smtClean="0"/>
              <a:t>შესახებ;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dirty="0"/>
              <a:t>საქართველოს შრომის, ჯანმრთელობისა და სოციალური დაცვის მინისტრის N309/ნ ბრძანება, </a:t>
            </a:r>
            <a:r>
              <a:rPr lang="ka-GE" dirty="0" smtClean="0"/>
              <a:t>05.11.02</a:t>
            </a:r>
            <a:r>
              <a:rPr lang="en-US" dirty="0" smtClean="0"/>
              <a:t> - </a:t>
            </a:r>
            <a:r>
              <a:rPr lang="ka-GE" b="1" dirty="0" smtClean="0"/>
              <a:t>სტომატოლოგიური </a:t>
            </a:r>
            <a:r>
              <a:rPr lang="ka-GE" b="1" dirty="0"/>
              <a:t>პროფილის </a:t>
            </a:r>
            <a:r>
              <a:rPr lang="ka-GE" b="1" dirty="0" smtClean="0"/>
              <a:t>ამბულატორიულ-პოლიკლინიკური </a:t>
            </a:r>
            <a:r>
              <a:rPr lang="ka-GE" b="1" dirty="0"/>
              <a:t>დაწესებულების სანიტარიული წესების დამტკიცების </a:t>
            </a:r>
            <a:r>
              <a:rPr lang="ka-GE" b="1" dirty="0" smtClean="0"/>
              <a:t>შესახებ;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dirty="0"/>
              <a:t>საქართველოს შრომის, ჯანმრთელობისა და სოციალური დაცვის მინისტრის 233/ნ ბრძანება, </a:t>
            </a:r>
            <a:r>
              <a:rPr lang="ka-GE" dirty="0" smtClean="0"/>
              <a:t>06.10.03</a:t>
            </a:r>
            <a:r>
              <a:rPr lang="en-US" dirty="0" smtClean="0"/>
              <a:t> - </a:t>
            </a:r>
            <a:r>
              <a:rPr lang="ka-GE" b="1" dirty="0" smtClean="0"/>
              <a:t>სხვადასხვა </a:t>
            </a:r>
            <a:r>
              <a:rPr lang="ka-GE" b="1" dirty="0"/>
              <a:t>სიმძლავრის ამბულატორიულ-პოლიკლინიკური დაწესებულებების მოწყობის, აღჭურვისა და ექსპლუატაციის სანიტარიული წესების დამტკიცების </a:t>
            </a:r>
            <a:r>
              <a:rPr lang="ka-GE" b="1" dirty="0" smtClean="0"/>
              <a:t>შესახებ.</a:t>
            </a:r>
            <a:endParaRPr lang="ka-GE" b="1" dirty="0"/>
          </a:p>
        </p:txBody>
      </p:sp>
    </p:spTree>
    <p:extLst>
      <p:ext uri="{BB962C8B-B14F-4D97-AF65-F5344CB8AC3E}">
        <p14:creationId xmlns:p14="http://schemas.microsoft.com/office/powerpoint/2010/main" val="14852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" y="214313"/>
            <a:ext cx="8991600" cy="771525"/>
          </a:xfrm>
        </p:spPr>
        <p:txBody>
          <a:bodyPr>
            <a:noAutofit/>
          </a:bodyPr>
          <a:lstStyle/>
          <a:p>
            <a:r>
              <a:rPr lang="ka-GE" sz="2000" b="1" dirty="0">
                <a:latin typeface="+mn-lt"/>
                <a:ea typeface="Sylfaen" panose="010A0502050306030303" pitchFamily="18" charset="0"/>
                <a:cs typeface="Sylfaen" panose="010A0502050306030303" pitchFamily="18" charset="0"/>
              </a:rPr>
              <a:t>საქართველოში მოქმედი კანონმდებლობა, რომლითაც რეგულირდება</a:t>
            </a:r>
            <a:r>
              <a:rPr lang="ka-GE" sz="2000" b="1" dirty="0">
                <a:latin typeface="+mn-lt"/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b="1" dirty="0">
                <a:latin typeface="+mn-lt"/>
                <a:ea typeface="Sylfaen" panose="010A0502050306030303" pitchFamily="18" charset="0"/>
                <a:cs typeface="Sylfaen" panose="010A0502050306030303" pitchFamily="18" charset="0"/>
              </a:rPr>
              <a:t>ნოზოკომიური ინფექციების </a:t>
            </a:r>
            <a:r>
              <a:rPr lang="ka-GE" sz="2000" b="1" dirty="0" smtClean="0">
                <a:latin typeface="+mn-lt"/>
                <a:ea typeface="Sylfaen" panose="010A0502050306030303" pitchFamily="18" charset="0"/>
                <a:cs typeface="Sylfaen" panose="010A0502050306030303" pitchFamily="18" charset="0"/>
              </a:rPr>
              <a:t>კონტროლი (აპრილი - ოქტომბერი, 2015 წელი)</a:t>
            </a:r>
            <a:r>
              <a:rPr lang="en-US" sz="2000" b="1" dirty="0" smtClean="0">
                <a:latin typeface="+mn-lt"/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en-US" sz="2000" b="1" dirty="0" smtClean="0">
                <a:latin typeface="+mn-lt"/>
                <a:ea typeface="Sylfaen" panose="010A0502050306030303" pitchFamily="18" charset="0"/>
                <a:cs typeface="Sylfaen" panose="010A0502050306030303" pitchFamily="18" charset="0"/>
              </a:rPr>
            </a:br>
            <a:endParaRPr lang="ka-GE" sz="2000" dirty="0">
              <a:latin typeface="+mn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007555"/>
            <a:ext cx="8501063" cy="507206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ka-GE" sz="1800" dirty="0" smtClean="0"/>
              <a:t>საქართველოს მთავრობის 2015 წლის 24 აპრილის №185 დადგენილება „</a:t>
            </a:r>
            <a:r>
              <a:rPr lang="en-US" sz="1800" b="1" dirty="0" err="1" smtClean="0"/>
              <a:t>სამედიცინო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საზოგადოებრივი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ჯანმრთელობისა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საზოგადოებრივი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მნიშვნელობის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დაწესებულებებში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დეზინფექციისა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სტერილიზაციის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ტექნიკური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რეგლამენტის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დამტკიცების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შესახებ</a:t>
            </a:r>
            <a:r>
              <a:rPr lang="ka-GE" sz="1800" dirty="0" smtClean="0"/>
              <a:t>“;</a:t>
            </a:r>
          </a:p>
          <a:p>
            <a:pPr algn="just">
              <a:spcAft>
                <a:spcPts val="600"/>
              </a:spcAft>
            </a:pPr>
            <a:r>
              <a:rPr lang="ka-GE" sz="1800" dirty="0" smtClean="0"/>
              <a:t>საქართველოს შრომის, ჯანმრთელობისა და სოციალური დაცვის მინისტრის 2015 წლის 7 სექტემბრის ბრძანება # 01-38/ნ  “</a:t>
            </a:r>
            <a:r>
              <a:rPr lang="ka-GE" sz="1800" b="1" dirty="0" smtClean="0"/>
              <a:t>ნოზოკომიური ინფექციების ეპიდზედამხედველობის, პრევენციისა და კონტროლის წესების დამტკიცების შესახებ</a:t>
            </a:r>
            <a:r>
              <a:rPr lang="ka-GE" sz="1800" dirty="0" smtClean="0"/>
              <a:t>”</a:t>
            </a:r>
            <a:r>
              <a:rPr lang="en-US" sz="1800" dirty="0" smtClean="0"/>
              <a:t>;</a:t>
            </a:r>
          </a:p>
          <a:p>
            <a:pPr algn="just">
              <a:spcAft>
                <a:spcPts val="600"/>
              </a:spcAft>
            </a:pPr>
            <a:r>
              <a:rPr lang="ka-GE" sz="1800" dirty="0"/>
              <a:t>საქართველოს მთავრობის 2015 წლის </a:t>
            </a:r>
            <a:r>
              <a:rPr lang="en-US" sz="1800" dirty="0" smtClean="0"/>
              <a:t>14 </a:t>
            </a:r>
            <a:r>
              <a:rPr lang="ka-GE" sz="1800" dirty="0" smtClean="0"/>
              <a:t>სექტემბრის №473 </a:t>
            </a:r>
            <a:r>
              <a:rPr lang="ka-GE" sz="1800" dirty="0"/>
              <a:t>დადგენილება</a:t>
            </a:r>
            <a:r>
              <a:rPr lang="ka-GE" sz="1800" dirty="0" smtClean="0"/>
              <a:t> „</a:t>
            </a:r>
            <a:r>
              <a:rPr lang="en-US" sz="1800" b="1" dirty="0" err="1" smtClean="0">
                <a:latin typeface="Sylfaen" panose="010A0502050306030303" pitchFamily="18" charset="0"/>
              </a:rPr>
              <a:t>ტექნიკური</a:t>
            </a:r>
            <a:r>
              <a:rPr lang="en-US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err="1" smtClean="0">
                <a:latin typeface="Sylfaen" panose="010A0502050306030303" pitchFamily="18" charset="0"/>
              </a:rPr>
              <a:t>რეგლამენტი</a:t>
            </a:r>
            <a:r>
              <a:rPr lang="ka-GE" sz="1800" b="1" dirty="0" smtClean="0">
                <a:latin typeface="Sylfaen" panose="010A0502050306030303" pitchFamily="18" charset="0"/>
              </a:rPr>
              <a:t> </a:t>
            </a:r>
            <a:r>
              <a:rPr lang="en-US" sz="1800" b="1" dirty="0" smtClean="0">
                <a:latin typeface="Sylfaen" panose="010A0502050306030303" pitchFamily="18" charset="0"/>
              </a:rPr>
              <a:t>–</a:t>
            </a:r>
            <a:r>
              <a:rPr lang="ka-GE" sz="1800" b="1" dirty="0" smtClean="0">
                <a:latin typeface="Sylfaen" panose="010A0502050306030303" pitchFamily="18" charset="0"/>
              </a:rPr>
              <a:t> საზოგადოებრივი მნიშვნელობის დაწესებულებებში ესთეტიკური და კოსმეტიკური პროცედურების წარმოებისას ინფექციების პრევენციისა და კონტროლის სანიტარული ნორმების დამტკიცების შესახებ</a:t>
            </a:r>
            <a:r>
              <a:rPr lang="ka-GE" sz="1800" dirty="0" smtClean="0"/>
              <a:t>“;</a:t>
            </a:r>
          </a:p>
          <a:p>
            <a:pPr algn="just">
              <a:spcAft>
                <a:spcPts val="600"/>
              </a:spcAft>
            </a:pPr>
            <a:r>
              <a:rPr lang="ka-GE" sz="1800" dirty="0"/>
              <a:t>საქართველოს შრომის, ჯანმრთელობისა და სოციალური დაცვის მინისტრის 2015 წლის </a:t>
            </a:r>
            <a:r>
              <a:rPr lang="ka-GE" sz="1800" dirty="0" smtClean="0"/>
              <a:t>16 აპრილი </a:t>
            </a:r>
            <a:r>
              <a:rPr lang="ka-GE" sz="1800" dirty="0"/>
              <a:t>ბრძანება # </a:t>
            </a:r>
            <a:r>
              <a:rPr lang="ka-GE" sz="1800" dirty="0" smtClean="0"/>
              <a:t>01-110/ო „</a:t>
            </a:r>
            <a:r>
              <a:rPr lang="ka-GE" sz="1800" b="1" dirty="0"/>
              <a:t>ინფექციური კონტროლისა და ანტიმიკრობული რეზისტენტობის ეროვნული </a:t>
            </a:r>
            <a:r>
              <a:rPr lang="ka-GE" sz="1800" b="1" dirty="0" smtClean="0"/>
              <a:t>საკოორდინაციო საბჭოს შექმნის შესახებ</a:t>
            </a:r>
            <a:r>
              <a:rPr lang="ka-GE" sz="1800" dirty="0" smtClean="0"/>
              <a:t>“.</a:t>
            </a:r>
            <a:endParaRPr lang="ka-GE" sz="1800" dirty="0"/>
          </a:p>
          <a:p>
            <a:pPr algn="just">
              <a:spcAft>
                <a:spcPts val="600"/>
              </a:spcAft>
            </a:pPr>
            <a:endParaRPr lang="ka-GE" sz="1800" dirty="0" smtClean="0"/>
          </a:p>
          <a:p>
            <a:pPr algn="just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en-US">
                <a:latin typeface="Calibri" panose="020F0502020204030204" pitchFamily="34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anose="020F0502020204030204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3079" name="Picture 1030" descr="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anose="020F0502020204030204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 dirty="0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0049" y="45195"/>
            <a:ext cx="8343900" cy="44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ka-GE" sz="2200" b="1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ნოზოკომიური ინფექციები საქართველოში</a:t>
            </a:r>
            <a:endParaRPr lang="ka-GE" sz="2000" b="1" dirty="0">
              <a:ea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19" y="1340768"/>
            <a:ext cx="864096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ეროვნულ დონეზე გავრცელება შეუსწავლელია;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ეპიდზედამხედველობის პასიური პოპულაციური სისტემა, როგორც ინფორმაციის წყარო - არაა ეფექტური;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სამედიცინო პერსონალის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ადმინისტრაციის 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ცოდნის დაბალი 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დონე ნოზოკომიური 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ინფექციების 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შესახებ;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კლინიკებში 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არსებული ნოზოკომიური ინფექციების კონტროლის სისტემა 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უმთავრესად ფიქტიურია;</a:t>
            </a:r>
            <a:endParaRPr lang="ka-G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არსებობს მწირი ინფორმაცია მულტირეზისტენტული მიკროორგანიზმების გავრცელების 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შესახებ (ძირითადა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დ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ტუბერკულოზის);</a:t>
            </a:r>
            <a:endParaRPr lang="ka-G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კლინიკური მიკრობიოლოგიური 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ლაბორატორიების დიდ ნაწილს არ გააჩნია საკმარისი </a:t>
            </a: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პოტენციალი.</a:t>
            </a:r>
            <a:endParaRPr lang="ka-G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ka-G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8358" y="490609"/>
            <a:ext cx="3089307" cy="379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ka-GE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არსებული ნაკლოვანებები</a:t>
            </a:r>
            <a:endParaRPr lang="ka-GE" dirty="0">
              <a:ea typeface="Sylfaen" panose="010A05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0050" y="228600"/>
            <a:ext cx="8343900" cy="44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ka-GE" sz="2200" b="1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ანტიმიკრობული რეზისტენტობა საქართველოში </a:t>
            </a:r>
            <a:endParaRPr lang="ka-GE" sz="2000" b="1" dirty="0">
              <a:ea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2031" y="986251"/>
            <a:ext cx="8639937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Arial" panose="020B0604020202020204" pitchFamily="34" charset="0"/>
              </a:rPr>
              <a:t>კლინიკური მიკრობიოლოგიური კვლევების ნაკლებობა, </a:t>
            </a:r>
            <a:r>
              <a:rPr lang="ka-GE" sz="2000" dirty="0">
                <a:ea typeface="Arial" panose="020B0604020202020204" pitchFamily="34" charset="0"/>
              </a:rPr>
              <a:t>რის გამოც მაღალია არასწორი ტაქტიკით მკურნალობის </a:t>
            </a:r>
            <a:r>
              <a:rPr lang="ka-GE" sz="2000" dirty="0" smtClean="0">
                <a:ea typeface="Arial" panose="020B0604020202020204" pitchFamily="34" charset="0"/>
              </a:rPr>
              <a:t>შესაძლებლობა;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>
                <a:ea typeface="Arial" panose="020B0604020202020204" pitchFamily="34" charset="0"/>
              </a:rPr>
              <a:t>სამედიცინო </a:t>
            </a:r>
            <a:r>
              <a:rPr lang="ka-GE" sz="2000" dirty="0" smtClean="0">
                <a:ea typeface="Arial" panose="020B0604020202020204" pitchFamily="34" charset="0"/>
              </a:rPr>
              <a:t>პერსონალის ცოდნის დაბალი დონე </a:t>
            </a:r>
            <a:r>
              <a:rPr lang="ka-GE" sz="2000" dirty="0">
                <a:ea typeface="Arial" panose="020B0604020202020204" pitchFamily="34" charset="0"/>
              </a:rPr>
              <a:t>და </a:t>
            </a:r>
            <a:r>
              <a:rPr lang="ka-GE" sz="2000" dirty="0" smtClean="0">
                <a:ea typeface="Arial" panose="020B0604020202020204" pitchFamily="34" charset="0"/>
              </a:rPr>
              <a:t>პრობლემის არასაკმარისი აღქმა;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Arial" panose="020B0604020202020204" pitchFamily="34" charset="0"/>
              </a:rPr>
              <a:t>სამედიცინო პერსონალის მიერ ანტიბიოტიკების არამიზნობრივი და არარაციონალური გამოყენება;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„სარეზერვო“ ანტიბიოტიკების შეუზღუდავი გამოყენება;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ka-G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გამოყენებულ ანტიბიოტიკებზე ზედამხედველობის არ არსებობა, როგორც სტაციონარის, ასევე ამბულატორიის პირობებში.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ka-GE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458200" cy="46196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>
          <a:xfrm>
            <a:off x="495300" y="1371600"/>
            <a:ext cx="8458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14" name="Title 7"/>
          <p:cNvSpPr txBox="1">
            <a:spLocks/>
          </p:cNvSpPr>
          <p:nvPr/>
        </p:nvSpPr>
        <p:spPr>
          <a:xfrm>
            <a:off x="685800" y="0"/>
            <a:ext cx="77724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15" name="Title 7"/>
          <p:cNvSpPr txBox="1">
            <a:spLocks/>
          </p:cNvSpPr>
          <p:nvPr/>
        </p:nvSpPr>
        <p:spPr>
          <a:xfrm>
            <a:off x="304800" y="1225139"/>
            <a:ext cx="8443274" cy="4938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ka-GE" sz="2000" dirty="0" smtClean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sz="1800" dirty="0" smtClean="0"/>
              <a:t>საქართველოს </a:t>
            </a:r>
            <a:r>
              <a:rPr lang="ka-GE" sz="1800" dirty="0"/>
              <a:t>მთავრობის 2015 წლის 24 აპრილის N876 განკარგულების ფარგლებში ქართულ ენაზე გამოიცა 3.000 ცალი სენფორდის გაიდლაინი „ანტიმიკრობული </a:t>
            </a:r>
            <a:r>
              <a:rPr lang="ka-GE" sz="1800" dirty="0" smtClean="0"/>
              <a:t>თერაპია“;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sz="1800" dirty="0" smtClean="0"/>
              <a:t>თბილისის სახელმწიფო სამედიცინო უნივერსიტეტის და დაავადებათა კონტროლისა და საზოგადოებრივი ჯანმრთელობის ეროვნული ცენტრის მიერ შემუშავდა დასწრებული </a:t>
            </a:r>
            <a:r>
              <a:rPr lang="ka-GE" sz="1800" dirty="0"/>
              <a:t>უწყვეტი სამედიცინო განათლების </a:t>
            </a:r>
            <a:r>
              <a:rPr lang="ka-GE" sz="1800" dirty="0" smtClean="0"/>
              <a:t>პროგრამა „რაციონალური </a:t>
            </a:r>
            <a:r>
              <a:rPr lang="ka-GE" sz="1800" dirty="0"/>
              <a:t>ანტიმიკრობული თერაპია პირველად ჯანდაცვის </a:t>
            </a:r>
            <a:r>
              <a:rPr lang="ka-GE" sz="1800" dirty="0" smtClean="0"/>
              <a:t>სისტემაში“;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sz="1800" dirty="0"/>
              <a:t>3 კლინიკაში (თბილისი, ბათუმი, ქუთაისი) ხორციელდება ინფექციური კონტროლის საუკეთესო პრაქტიკის დანერგვა </a:t>
            </a:r>
            <a:r>
              <a:rPr lang="en-US" sz="1800" dirty="0">
                <a:cs typeface="Times New Roman" panose="02020603050405020304" pitchFamily="18" charset="0"/>
              </a:rPr>
              <a:t>(</a:t>
            </a:r>
            <a:r>
              <a:rPr lang="ka-GE" sz="1800" dirty="0"/>
              <a:t>აშშ-ს დაავადებათა კონტროლისა და პრევენციის ცენტრები); </a:t>
            </a:r>
            <a:endParaRPr lang="ka-GE" sz="1800" dirty="0" smtClean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sz="1800" dirty="0"/>
              <a:t>ხელების ჰიგიენის, უსაფრთხო ინექციების, სამედიცინო ნარჩენების მართვის, სტერილიზაციისა და დეზინფექციის საკითხებზე ტრეინინგები გაიარა 500-მდე ექიმმა და ექთანმა;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a-GE" sz="1800" dirty="0" smtClean="0"/>
              <a:t>საქართველო </a:t>
            </a:r>
            <a:r>
              <a:rPr lang="ka-GE" sz="1800" dirty="0"/>
              <a:t>გაერთიანდა ბალტიის ანტიმიკრობული რეზისტენტობის ქსელში;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ka-GE" sz="2000" dirty="0" smtClean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ka-GE" sz="200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38200" y="175644"/>
            <a:ext cx="79524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აქტივობები (1) </a:t>
            </a:r>
          </a:p>
          <a:p>
            <a:pPr algn="ctr"/>
            <a:r>
              <a:rPr lang="ka-GE" sz="2200" dirty="0" smtClean="0">
                <a:ea typeface="Sylfaen" panose="010A0502050306030303" pitchFamily="18" charset="0"/>
                <a:cs typeface="Sylfaen" panose="010A0502050306030303" pitchFamily="18" charset="0"/>
              </a:rPr>
              <a:t>აპრილი </a:t>
            </a:r>
            <a:r>
              <a:rPr lang="ka-GE" sz="2200" dirty="0">
                <a:ea typeface="Sylfaen" panose="010A0502050306030303" pitchFamily="18" charset="0"/>
                <a:cs typeface="Sylfaen" panose="010A0502050306030303" pitchFamily="18" charset="0"/>
              </a:rPr>
              <a:t>- ოქტომბერი, </a:t>
            </a:r>
            <a:r>
              <a:rPr lang="ka-GE" sz="2200" dirty="0" smtClean="0">
                <a:ea typeface="Sylfaen" panose="010A0502050306030303" pitchFamily="18" charset="0"/>
                <a:cs typeface="Sylfaen" panose="010A0502050306030303" pitchFamily="18" charset="0"/>
              </a:rPr>
              <a:t>2015</a:t>
            </a:r>
            <a:endParaRPr lang="ka-GE" sz="2200" dirty="0"/>
          </a:p>
        </p:txBody>
      </p:sp>
    </p:spTree>
    <p:extLst>
      <p:ext uri="{BB962C8B-B14F-4D97-AF65-F5344CB8AC3E}">
        <p14:creationId xmlns:p14="http://schemas.microsoft.com/office/powerpoint/2010/main" val="35396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336" y="1192262"/>
            <a:ext cx="8458200" cy="46196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6165850"/>
            <a:ext cx="9144000" cy="692150"/>
            <a:chOff x="0" y="3884"/>
            <a:chExt cx="5760" cy="436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3884"/>
              <a:ext cx="5760" cy="43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en-US">
                <a:latin typeface="Calibri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93" y="4016"/>
              <a:ext cx="33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chemeClr val="bg1"/>
                  </a:solidFill>
                  <a:latin typeface="Calibri" pitchFamily="34" charset="0"/>
                </a:rPr>
                <a:t>National Center for Disease Control  &amp; Public Health</a:t>
              </a:r>
              <a:endParaRPr lang="ru-RU" altLang="en-US" sz="1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2" name="Picture 1030" descr="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" y="3884"/>
              <a:ext cx="567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694" y="402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Calibri" pitchFamily="34" charset="0"/>
                </a:rPr>
                <a:t>www.ncdc.ge</a:t>
              </a:r>
              <a:endParaRPr lang="ru-RU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>
          <a:xfrm>
            <a:off x="495300" y="1371600"/>
            <a:ext cx="8458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latin typeface="AcadNusx" pitchFamily="2" charset="0"/>
              </a:rPr>
              <a:t/>
            </a:r>
            <a:br>
              <a:rPr lang="en-US" altLang="en-US" sz="2800" b="1" dirty="0" smtClean="0">
                <a:latin typeface="AcadNusx" pitchFamily="2" charset="0"/>
              </a:rPr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0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14" name="Title 7"/>
          <p:cNvSpPr txBox="1">
            <a:spLocks/>
          </p:cNvSpPr>
          <p:nvPr/>
        </p:nvSpPr>
        <p:spPr>
          <a:xfrm>
            <a:off x="685800" y="0"/>
            <a:ext cx="77724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15" name="Title 7"/>
          <p:cNvSpPr txBox="1">
            <a:spLocks/>
          </p:cNvSpPr>
          <p:nvPr/>
        </p:nvSpPr>
        <p:spPr>
          <a:xfrm>
            <a:off x="418376" y="971581"/>
            <a:ext cx="8409642" cy="5019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ka-GE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800" dirty="0" smtClean="0"/>
              <a:t>თბილისი სახელმწიფო სამედიცინო უნივერსიტეტის სტომატოლოგიური ფაკულტეტის და საქართველოს </a:t>
            </a:r>
            <a:r>
              <a:rPr lang="ka-GE" sz="1800" dirty="0"/>
              <a:t>სტომატოლოგთა ასოციაციის მიერ, დაავადებათა კონტროლისა და საზოგადოებრივი ჯანმრთელობის ეროვნული ცენტრის მხარდაჭერით, შემუშავდა უწყვეტი სამედიცინო განათლების მოკლევადიანი </a:t>
            </a:r>
            <a:r>
              <a:rPr lang="ka-GE" sz="1800" dirty="0" smtClean="0"/>
              <a:t>პროგრამები “</a:t>
            </a:r>
            <a:r>
              <a:rPr lang="ka-GE" sz="1800" dirty="0"/>
              <a:t>ინფექციების პრევენცია და კონტროლი სტომატოლოგიაში”; </a:t>
            </a:r>
            <a:endParaRPr lang="ka-GE" sz="18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800" dirty="0"/>
              <a:t>საქართველოს სტომატოლოგთა </a:t>
            </a:r>
            <a:r>
              <a:rPr lang="ka-GE" sz="1800" dirty="0" smtClean="0"/>
              <a:t>ასოციაციის და თბილისი </a:t>
            </a:r>
            <a:r>
              <a:rPr lang="ka-GE" sz="1800" dirty="0"/>
              <a:t>სახელმწიფო სამედიცინო უნივერსიტეტის სტომატოლოგიური ფაკულტეტის </a:t>
            </a:r>
            <a:r>
              <a:rPr lang="ka-GE" sz="1800" dirty="0" smtClean="0"/>
              <a:t>მიერ შემუშავდა </a:t>
            </a:r>
            <a:r>
              <a:rPr lang="ka-GE" sz="1800" dirty="0"/>
              <a:t>გაიდლაინები</a:t>
            </a:r>
            <a:r>
              <a:rPr lang="en-US" sz="1800" dirty="0"/>
              <a:t> </a:t>
            </a:r>
            <a:r>
              <a:rPr lang="ka-GE" sz="1800" dirty="0"/>
              <a:t>“ინფექციების პრევენცია და კონტროლი სტომატოლოგიაში</a:t>
            </a:r>
            <a:r>
              <a:rPr lang="ka-GE" sz="1800" dirty="0" smtClean="0"/>
              <a:t>”;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800" dirty="0"/>
              <a:t>საქართველოს სტომატოლოგთა ასოციაციის </a:t>
            </a:r>
            <a:r>
              <a:rPr lang="ka-GE" sz="1800" dirty="0" smtClean="0"/>
              <a:t>მიერ ინფექციების </a:t>
            </a:r>
            <a:r>
              <a:rPr lang="ka-GE" sz="1800" dirty="0"/>
              <a:t>პრევენციისა და კონტროლის კონტროლის საკითხებზე გადამზადდა </a:t>
            </a:r>
            <a:r>
              <a:rPr lang="ka-GE" sz="1800" dirty="0" smtClean="0"/>
              <a:t>1500-ზე მეტი </a:t>
            </a:r>
            <a:r>
              <a:rPr lang="ka-GE" sz="1800" dirty="0"/>
              <a:t>სტომატოლოგი;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a-GE" sz="1800" dirty="0" smtClean="0"/>
              <a:t>შემუშავდა </a:t>
            </a:r>
            <a:r>
              <a:rPr lang="en-US" sz="1800" dirty="0"/>
              <a:t>C </a:t>
            </a:r>
            <a:r>
              <a:rPr lang="ka-GE" sz="1800" dirty="0"/>
              <a:t>ჰეპატიტის ელიმინაციის პროგრამის ინფექციის კონტროლის </a:t>
            </a:r>
            <a:r>
              <a:rPr lang="ka-GE" sz="1800" dirty="0" smtClean="0"/>
              <a:t>სტრატეგია.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ka-GE" sz="200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38200" y="175644"/>
            <a:ext cx="79524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აქტივობები (2) </a:t>
            </a:r>
          </a:p>
          <a:p>
            <a:pPr algn="ctr"/>
            <a:r>
              <a:rPr lang="ka-GE" sz="2200" dirty="0" smtClean="0">
                <a:ea typeface="Sylfaen" panose="010A0502050306030303" pitchFamily="18" charset="0"/>
                <a:cs typeface="Sylfaen" panose="010A0502050306030303" pitchFamily="18" charset="0"/>
              </a:rPr>
              <a:t>აპრილი </a:t>
            </a:r>
            <a:r>
              <a:rPr lang="ka-GE" sz="2200" dirty="0">
                <a:ea typeface="Sylfaen" panose="010A0502050306030303" pitchFamily="18" charset="0"/>
                <a:cs typeface="Sylfaen" panose="010A0502050306030303" pitchFamily="18" charset="0"/>
              </a:rPr>
              <a:t>- ოქტომბერი, </a:t>
            </a:r>
            <a:r>
              <a:rPr lang="ka-GE" sz="2200" dirty="0" smtClean="0">
                <a:ea typeface="Sylfaen" panose="010A0502050306030303" pitchFamily="18" charset="0"/>
                <a:cs typeface="Sylfaen" panose="010A0502050306030303" pitchFamily="18" charset="0"/>
              </a:rPr>
              <a:t>2015</a:t>
            </a:r>
            <a:r>
              <a:rPr lang="en-US" sz="2200" dirty="0"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en-US" sz="2200" dirty="0">
                <a:ea typeface="Sylfaen" panose="010A0502050306030303" pitchFamily="18" charset="0"/>
                <a:cs typeface="Sylfaen" panose="010A0502050306030303" pitchFamily="18" charset="0"/>
              </a:rPr>
            </a:br>
            <a:endParaRPr lang="ka-GE" sz="2200" dirty="0"/>
          </a:p>
        </p:txBody>
      </p:sp>
    </p:spTree>
    <p:extLst>
      <p:ext uri="{BB962C8B-B14F-4D97-AF65-F5344CB8AC3E}">
        <p14:creationId xmlns:p14="http://schemas.microsoft.com/office/powerpoint/2010/main" val="10584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1367</Words>
  <Application>Microsoft Office PowerPoint</Application>
  <PresentationFormat>On-screen Show (4:3)</PresentationFormat>
  <Paragraphs>232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AcadNusx</vt:lpstr>
      <vt:lpstr>Arial</vt:lpstr>
      <vt:lpstr>Calibri</vt:lpstr>
      <vt:lpstr>Sylfaen</vt:lpstr>
      <vt:lpstr>Times New Roman</vt:lpstr>
      <vt:lpstr>Office Theme</vt:lpstr>
      <vt:lpstr> ანტიმიკრობული რეზისტენტობა   ნოზოკომიური ინფექციების პრევენცია da კონტროლი     </vt:lpstr>
      <vt:lpstr>PowerPoint Presentation</vt:lpstr>
      <vt:lpstr>PowerPoint Presentation</vt:lpstr>
      <vt:lpstr>PowerPoint Presentation</vt:lpstr>
      <vt:lpstr>საქართველოში მოქმედი კანონმდებლობა, რომლითაც რეგულირდება ნოზოკომიური ინფექციების კონტროლი (აპრილი - ოქტომბერი, 2015 წელი) </vt:lpstr>
      <vt:lpstr>PowerPoint Presentation</vt:lpstr>
      <vt:lpstr>PowerPoint Presentation</vt:lpstr>
      <vt:lpstr>   </vt:lpstr>
      <vt:lpstr>   </vt:lpstr>
      <vt:lpstr>მიმდინარე კვლევები</vt:lpstr>
      <vt:lpstr>    </vt:lpstr>
      <vt:lpstr>ნოზოკომიური ინფექციები საქართველოს ეპიდზედამხედველობის სისტემაში</vt:lpstr>
      <vt:lpstr>  ნოზოკომიური ინფექციები საქართველოში  </vt:lpstr>
      <vt:lpstr>  ანტიმიკრობული რეზისტენტობა საქართველოში  </vt:lpstr>
      <vt:lpstr>  ანტიბიოტიკების შესახებ ცოდნის ამაღლების კვირეული 16 – 22 ნოემბერი ანტიბიოტიკები - ფრთხილად გამოიყენეთ </vt:lpstr>
    </vt:vector>
  </TitlesOfParts>
  <Company>BTRP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ანტიმიკრობული რეზისტენტობის სტრატეგიული სამოქმედო გეგმა – ქმედებები და წინაღობები</dc:title>
  <dc:creator>NCDC</dc:creator>
  <cp:lastModifiedBy>Lile Malania</cp:lastModifiedBy>
  <cp:revision>393</cp:revision>
  <dcterms:created xsi:type="dcterms:W3CDTF">2014-07-09T09:31:02Z</dcterms:created>
  <dcterms:modified xsi:type="dcterms:W3CDTF">2015-10-16T07:11:45Z</dcterms:modified>
</cp:coreProperties>
</file>