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9" r:id="rId7"/>
    <p:sldId id="261" r:id="rId8"/>
    <p:sldId id="264" r:id="rId9"/>
    <p:sldId id="262" r:id="rId10"/>
    <p:sldId id="265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BC752-DBE4-4538-B01C-EC694389D1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884493-1276-41E8-81B6-99466F78E3AC}">
      <dgm:prSet phldrT="[Text]"/>
      <dgm:spPr/>
      <dgm:t>
        <a:bodyPr/>
        <a:lstStyle/>
        <a:p>
          <a:r>
            <a:rPr lang="ka-GE" dirty="0" smtClean="0"/>
            <a:t>წერილობითი მოთხოვნა სჯდ ცენტრზე, რაოდენობის მითითებით</a:t>
          </a:r>
          <a:endParaRPr lang="en-US" dirty="0"/>
        </a:p>
      </dgm:t>
    </dgm:pt>
    <dgm:pt modelId="{13F86525-7FBE-42ED-B383-07839F427A90}" type="parTrans" cxnId="{C48EBACA-DD50-4435-8F2E-85DF4BCE53DD}">
      <dgm:prSet/>
      <dgm:spPr/>
      <dgm:t>
        <a:bodyPr/>
        <a:lstStyle/>
        <a:p>
          <a:endParaRPr lang="en-US"/>
        </a:p>
      </dgm:t>
    </dgm:pt>
    <dgm:pt modelId="{31D32648-F666-4C16-B688-39E960B3206A}" type="sibTrans" cxnId="{C48EBACA-DD50-4435-8F2E-85DF4BCE53DD}">
      <dgm:prSet/>
      <dgm:spPr/>
      <dgm:t>
        <a:bodyPr/>
        <a:lstStyle/>
        <a:p>
          <a:endParaRPr lang="en-US"/>
        </a:p>
      </dgm:t>
    </dgm:pt>
    <dgm:pt modelId="{578777F6-0280-4DCB-8F29-4BB67DB75BED}">
      <dgm:prSet phldrT="[Text]"/>
      <dgm:spPr/>
      <dgm:t>
        <a:bodyPr/>
        <a:lstStyle/>
        <a:p>
          <a:r>
            <a:rPr lang="ka-GE" dirty="0" smtClean="0"/>
            <a:t>მიღება-ჩაბარების აქტის გაფორმება დაწესებულებასა და სჯდ ცენტრს შორის</a:t>
          </a:r>
          <a:endParaRPr lang="en-US" dirty="0"/>
        </a:p>
      </dgm:t>
    </dgm:pt>
    <dgm:pt modelId="{D53341EE-A368-4F29-B7C0-B7B988965CB0}" type="parTrans" cxnId="{AA56CF3E-C18A-40B1-BA89-65BB75B0FDB0}">
      <dgm:prSet/>
      <dgm:spPr/>
      <dgm:t>
        <a:bodyPr/>
        <a:lstStyle/>
        <a:p>
          <a:endParaRPr lang="en-US"/>
        </a:p>
      </dgm:t>
    </dgm:pt>
    <dgm:pt modelId="{02FD0D1F-1454-48F3-A70C-4FA2967F5C50}" type="sibTrans" cxnId="{AA56CF3E-C18A-40B1-BA89-65BB75B0FDB0}">
      <dgm:prSet/>
      <dgm:spPr/>
      <dgm:t>
        <a:bodyPr/>
        <a:lstStyle/>
        <a:p>
          <a:endParaRPr lang="en-US"/>
        </a:p>
      </dgm:t>
    </dgm:pt>
    <dgm:pt modelId="{4E120039-B2AD-48C7-865B-B6118894A6A6}">
      <dgm:prSet/>
      <dgm:spPr/>
      <dgm:t>
        <a:bodyPr/>
        <a:lstStyle/>
        <a:p>
          <a:r>
            <a:rPr lang="ka-GE" dirty="0" smtClean="0"/>
            <a:t>მედიკამენტის გადაცემა</a:t>
          </a:r>
          <a:endParaRPr lang="en-US" dirty="0"/>
        </a:p>
      </dgm:t>
    </dgm:pt>
    <dgm:pt modelId="{00E7007E-31E9-4C7E-834E-D19EFB185849}" type="parTrans" cxnId="{0912597C-F9D5-4CC2-9293-ADFC6485C8F0}">
      <dgm:prSet/>
      <dgm:spPr/>
      <dgm:t>
        <a:bodyPr/>
        <a:lstStyle/>
        <a:p>
          <a:endParaRPr lang="en-US"/>
        </a:p>
      </dgm:t>
    </dgm:pt>
    <dgm:pt modelId="{C438795A-762C-4207-8B3B-A6092DE16F78}" type="sibTrans" cxnId="{0912597C-F9D5-4CC2-9293-ADFC6485C8F0}">
      <dgm:prSet/>
      <dgm:spPr/>
      <dgm:t>
        <a:bodyPr/>
        <a:lstStyle/>
        <a:p>
          <a:endParaRPr lang="en-US"/>
        </a:p>
      </dgm:t>
    </dgm:pt>
    <dgm:pt modelId="{15E23BFC-E3C3-4F04-9612-E06FA2E4E328}" type="pres">
      <dgm:prSet presAssocID="{23EBC752-DBE4-4538-B01C-EC694389D139}" presName="CompostProcess" presStyleCnt="0">
        <dgm:presLayoutVars>
          <dgm:dir/>
          <dgm:resizeHandles val="exact"/>
        </dgm:presLayoutVars>
      </dgm:prSet>
      <dgm:spPr/>
    </dgm:pt>
    <dgm:pt modelId="{4DA5B867-F96B-4FE5-9712-DF361C34513D}" type="pres">
      <dgm:prSet presAssocID="{23EBC752-DBE4-4538-B01C-EC694389D139}" presName="arrow" presStyleLbl="bgShp" presStyleIdx="0" presStyleCnt="1" custLinFactNeighborX="27044" custLinFactNeighborY="-2535"/>
      <dgm:spPr/>
      <dgm:t>
        <a:bodyPr/>
        <a:lstStyle/>
        <a:p>
          <a:endParaRPr lang="en-US"/>
        </a:p>
      </dgm:t>
    </dgm:pt>
    <dgm:pt modelId="{AAE5ABCA-44DA-4168-B499-06ED28362624}" type="pres">
      <dgm:prSet presAssocID="{23EBC752-DBE4-4538-B01C-EC694389D139}" presName="linearProcess" presStyleCnt="0"/>
      <dgm:spPr/>
    </dgm:pt>
    <dgm:pt modelId="{379B5FB5-F16D-406E-B922-F5AD2A4920D4}" type="pres">
      <dgm:prSet presAssocID="{9B884493-1276-41E8-81B6-99466F78E3A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111AA-B44B-4185-A598-BA4073E5D1B5}" type="pres">
      <dgm:prSet presAssocID="{31D32648-F666-4C16-B688-39E960B3206A}" presName="sibTrans" presStyleCnt="0"/>
      <dgm:spPr/>
    </dgm:pt>
    <dgm:pt modelId="{E90A55DA-FD6F-4B54-88F6-D23927EC8F48}" type="pres">
      <dgm:prSet presAssocID="{578777F6-0280-4DCB-8F29-4BB67DB75BE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5C45-5B3A-4FB7-9DB7-23A762FCF005}" type="pres">
      <dgm:prSet presAssocID="{02FD0D1F-1454-48F3-A70C-4FA2967F5C50}" presName="sibTrans" presStyleCnt="0"/>
      <dgm:spPr/>
    </dgm:pt>
    <dgm:pt modelId="{69FBE6B0-B189-4211-81D0-D5AA30934CA6}" type="pres">
      <dgm:prSet presAssocID="{4E120039-B2AD-48C7-865B-B6118894A6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6CF3E-C18A-40B1-BA89-65BB75B0FDB0}" srcId="{23EBC752-DBE4-4538-B01C-EC694389D139}" destId="{578777F6-0280-4DCB-8F29-4BB67DB75BED}" srcOrd="1" destOrd="0" parTransId="{D53341EE-A368-4F29-B7C0-B7B988965CB0}" sibTransId="{02FD0D1F-1454-48F3-A70C-4FA2967F5C50}"/>
    <dgm:cxn modelId="{4F8DB339-7599-4D59-B00B-3CCF34971FE5}" type="presOf" srcId="{9B884493-1276-41E8-81B6-99466F78E3AC}" destId="{379B5FB5-F16D-406E-B922-F5AD2A4920D4}" srcOrd="0" destOrd="0" presId="urn:microsoft.com/office/officeart/2005/8/layout/hProcess9"/>
    <dgm:cxn modelId="{D93C9E22-47C3-4570-B2D0-B355CE6077BB}" type="presOf" srcId="{23EBC752-DBE4-4538-B01C-EC694389D139}" destId="{15E23BFC-E3C3-4F04-9612-E06FA2E4E328}" srcOrd="0" destOrd="0" presId="urn:microsoft.com/office/officeart/2005/8/layout/hProcess9"/>
    <dgm:cxn modelId="{C4A1CCC9-5A6C-41AA-815A-78B60D2A92AF}" type="presOf" srcId="{4E120039-B2AD-48C7-865B-B6118894A6A6}" destId="{69FBE6B0-B189-4211-81D0-D5AA30934CA6}" srcOrd="0" destOrd="0" presId="urn:microsoft.com/office/officeart/2005/8/layout/hProcess9"/>
    <dgm:cxn modelId="{0912597C-F9D5-4CC2-9293-ADFC6485C8F0}" srcId="{23EBC752-DBE4-4538-B01C-EC694389D139}" destId="{4E120039-B2AD-48C7-865B-B6118894A6A6}" srcOrd="2" destOrd="0" parTransId="{00E7007E-31E9-4C7E-834E-D19EFB185849}" sibTransId="{C438795A-762C-4207-8B3B-A6092DE16F78}"/>
    <dgm:cxn modelId="{C48EBACA-DD50-4435-8F2E-85DF4BCE53DD}" srcId="{23EBC752-DBE4-4538-B01C-EC694389D139}" destId="{9B884493-1276-41E8-81B6-99466F78E3AC}" srcOrd="0" destOrd="0" parTransId="{13F86525-7FBE-42ED-B383-07839F427A90}" sibTransId="{31D32648-F666-4C16-B688-39E960B3206A}"/>
    <dgm:cxn modelId="{ED282E6B-7531-41E1-BC7E-256E7FBEBB23}" type="presOf" srcId="{578777F6-0280-4DCB-8F29-4BB67DB75BED}" destId="{E90A55DA-FD6F-4B54-88F6-D23927EC8F48}" srcOrd="0" destOrd="0" presId="urn:microsoft.com/office/officeart/2005/8/layout/hProcess9"/>
    <dgm:cxn modelId="{2D80C5A7-126E-47A6-9035-0F01826F5911}" type="presParOf" srcId="{15E23BFC-E3C3-4F04-9612-E06FA2E4E328}" destId="{4DA5B867-F96B-4FE5-9712-DF361C34513D}" srcOrd="0" destOrd="0" presId="urn:microsoft.com/office/officeart/2005/8/layout/hProcess9"/>
    <dgm:cxn modelId="{E1AD325C-9B50-4038-989A-2E0C8833769E}" type="presParOf" srcId="{15E23BFC-E3C3-4F04-9612-E06FA2E4E328}" destId="{AAE5ABCA-44DA-4168-B499-06ED28362624}" srcOrd="1" destOrd="0" presId="urn:microsoft.com/office/officeart/2005/8/layout/hProcess9"/>
    <dgm:cxn modelId="{8740CF98-03FC-4E3E-99FD-DA3F3667B7B3}" type="presParOf" srcId="{AAE5ABCA-44DA-4168-B499-06ED28362624}" destId="{379B5FB5-F16D-406E-B922-F5AD2A4920D4}" srcOrd="0" destOrd="0" presId="urn:microsoft.com/office/officeart/2005/8/layout/hProcess9"/>
    <dgm:cxn modelId="{7E27B677-628C-4E40-B919-4DDE96EB6C94}" type="presParOf" srcId="{AAE5ABCA-44DA-4168-B499-06ED28362624}" destId="{33C111AA-B44B-4185-A598-BA4073E5D1B5}" srcOrd="1" destOrd="0" presId="urn:microsoft.com/office/officeart/2005/8/layout/hProcess9"/>
    <dgm:cxn modelId="{B83F4997-94D6-422F-B7C7-0DD96132F72C}" type="presParOf" srcId="{AAE5ABCA-44DA-4168-B499-06ED28362624}" destId="{E90A55DA-FD6F-4B54-88F6-D23927EC8F48}" srcOrd="2" destOrd="0" presId="urn:microsoft.com/office/officeart/2005/8/layout/hProcess9"/>
    <dgm:cxn modelId="{38F1DE4B-31D3-4B37-A056-82DC0AA84E19}" type="presParOf" srcId="{AAE5ABCA-44DA-4168-B499-06ED28362624}" destId="{CBDE5C45-5B3A-4FB7-9DB7-23A762FCF005}" srcOrd="3" destOrd="0" presId="urn:microsoft.com/office/officeart/2005/8/layout/hProcess9"/>
    <dgm:cxn modelId="{CE67985D-1016-4D74-85DA-E90E725A3909}" type="presParOf" srcId="{AAE5ABCA-44DA-4168-B499-06ED28362624}" destId="{69FBE6B0-B189-4211-81D0-D5AA30934C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BC752-DBE4-4538-B01C-EC694389D1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884493-1276-41E8-81B6-99466F78E3AC}">
      <dgm:prSet phldrT="[Text]"/>
      <dgm:spPr/>
      <dgm:t>
        <a:bodyPr/>
        <a:lstStyle/>
        <a:p>
          <a:r>
            <a:rPr lang="ka-GE" dirty="0" smtClean="0"/>
            <a:t>პირადობის დამადასტურებელი დოკუმენტი (თუ მიმართავს წარმომადგენელი, მაშინ უნდა წარადგინოს როგორც თავისი, ასევე პაციენტის პირადობის დამადასტურებელი მოწმობა)</a:t>
          </a:r>
          <a:endParaRPr lang="en-US" dirty="0"/>
        </a:p>
      </dgm:t>
    </dgm:pt>
    <dgm:pt modelId="{13F86525-7FBE-42ED-B383-07839F427A90}" type="parTrans" cxnId="{C48EBACA-DD50-4435-8F2E-85DF4BCE53DD}">
      <dgm:prSet/>
      <dgm:spPr/>
      <dgm:t>
        <a:bodyPr/>
        <a:lstStyle/>
        <a:p>
          <a:endParaRPr lang="en-US"/>
        </a:p>
      </dgm:t>
    </dgm:pt>
    <dgm:pt modelId="{31D32648-F666-4C16-B688-39E960B3206A}" type="sibTrans" cxnId="{C48EBACA-DD50-4435-8F2E-85DF4BCE53DD}">
      <dgm:prSet/>
      <dgm:spPr/>
      <dgm:t>
        <a:bodyPr/>
        <a:lstStyle/>
        <a:p>
          <a:endParaRPr lang="en-US"/>
        </a:p>
      </dgm:t>
    </dgm:pt>
    <dgm:pt modelId="{578777F6-0280-4DCB-8F29-4BB67DB75BED}">
      <dgm:prSet phldrT="[Text]"/>
      <dgm:spPr/>
      <dgm:t>
        <a:bodyPr/>
        <a:lstStyle/>
        <a:p>
          <a:r>
            <a:rPr lang="ka-GE" dirty="0" smtClean="0"/>
            <a:t>5 დღის სამყოფი მედიკამენტის (30 ტაბლეტი/1 კოლოფი) გადაცემა,</a:t>
          </a:r>
        </a:p>
        <a:p>
          <a:r>
            <a:rPr lang="ka-GE" dirty="0" smtClean="0"/>
            <a:t>ინფორმაცია მედიკამენტის მოქმედების ვადის თაბაზე</a:t>
          </a:r>
          <a:endParaRPr lang="en-US" dirty="0"/>
        </a:p>
      </dgm:t>
    </dgm:pt>
    <dgm:pt modelId="{D53341EE-A368-4F29-B7C0-B7B988965CB0}" type="parTrans" cxnId="{AA56CF3E-C18A-40B1-BA89-65BB75B0FDB0}">
      <dgm:prSet/>
      <dgm:spPr/>
      <dgm:t>
        <a:bodyPr/>
        <a:lstStyle/>
        <a:p>
          <a:endParaRPr lang="en-US"/>
        </a:p>
      </dgm:t>
    </dgm:pt>
    <dgm:pt modelId="{02FD0D1F-1454-48F3-A70C-4FA2967F5C50}" type="sibTrans" cxnId="{AA56CF3E-C18A-40B1-BA89-65BB75B0FDB0}">
      <dgm:prSet/>
      <dgm:spPr/>
      <dgm:t>
        <a:bodyPr/>
        <a:lstStyle/>
        <a:p>
          <a:endParaRPr lang="en-US"/>
        </a:p>
      </dgm:t>
    </dgm:pt>
    <dgm:pt modelId="{4E120039-B2AD-48C7-865B-B6118894A6A6}">
      <dgm:prSet/>
      <dgm:spPr/>
      <dgm:t>
        <a:bodyPr/>
        <a:lstStyle/>
        <a:p>
          <a:r>
            <a:rPr lang="ka-GE" dirty="0" smtClean="0"/>
            <a:t>მიღება-ჩაბარების აქტის გაფორმება სჯდ ცენტრსა და პაციენტს ან მის წარმომადგენელს შორის</a:t>
          </a:r>
          <a:endParaRPr lang="en-US" dirty="0"/>
        </a:p>
      </dgm:t>
    </dgm:pt>
    <dgm:pt modelId="{00E7007E-31E9-4C7E-834E-D19EFB185849}" type="parTrans" cxnId="{0912597C-F9D5-4CC2-9293-ADFC6485C8F0}">
      <dgm:prSet/>
      <dgm:spPr/>
      <dgm:t>
        <a:bodyPr/>
        <a:lstStyle/>
        <a:p>
          <a:endParaRPr lang="en-US"/>
        </a:p>
      </dgm:t>
    </dgm:pt>
    <dgm:pt modelId="{C438795A-762C-4207-8B3B-A6092DE16F78}" type="sibTrans" cxnId="{0912597C-F9D5-4CC2-9293-ADFC6485C8F0}">
      <dgm:prSet/>
      <dgm:spPr/>
      <dgm:t>
        <a:bodyPr/>
        <a:lstStyle/>
        <a:p>
          <a:endParaRPr lang="en-US"/>
        </a:p>
      </dgm:t>
    </dgm:pt>
    <dgm:pt modelId="{B734B184-04A1-4849-9205-4741253C4ED3}">
      <dgm:prSet/>
      <dgm:spPr/>
      <dgm:t>
        <a:bodyPr/>
        <a:lstStyle/>
        <a:p>
          <a:r>
            <a:rPr lang="en-US" dirty="0" smtClean="0"/>
            <a:t>COVID-19 </a:t>
          </a:r>
          <a:r>
            <a:rPr lang="ka-GE" dirty="0" smtClean="0"/>
            <a:t>ის დადასტურებული შემთხვევის მართვაში ჩართულ სამედიცინო დაწესებულების მიერ გაცემული მიმართვის ფორმა - დანართი N2</a:t>
          </a:r>
          <a:endParaRPr lang="en-US" dirty="0"/>
        </a:p>
      </dgm:t>
    </dgm:pt>
    <dgm:pt modelId="{D73F7914-790C-4899-9AF5-929620316541}" type="parTrans" cxnId="{0592FF57-DDC3-432B-B218-FB33600A7756}">
      <dgm:prSet/>
      <dgm:spPr/>
      <dgm:t>
        <a:bodyPr/>
        <a:lstStyle/>
        <a:p>
          <a:endParaRPr lang="en-US"/>
        </a:p>
      </dgm:t>
    </dgm:pt>
    <dgm:pt modelId="{21C574D0-9586-4BFC-9EAC-4ADF2DC3A231}" type="sibTrans" cxnId="{0592FF57-DDC3-432B-B218-FB33600A7756}">
      <dgm:prSet/>
      <dgm:spPr/>
      <dgm:t>
        <a:bodyPr/>
        <a:lstStyle/>
        <a:p>
          <a:endParaRPr lang="en-US"/>
        </a:p>
      </dgm:t>
    </dgm:pt>
    <dgm:pt modelId="{15E23BFC-E3C3-4F04-9612-E06FA2E4E328}" type="pres">
      <dgm:prSet presAssocID="{23EBC752-DBE4-4538-B01C-EC694389D139}" presName="CompostProcess" presStyleCnt="0">
        <dgm:presLayoutVars>
          <dgm:dir/>
          <dgm:resizeHandles val="exact"/>
        </dgm:presLayoutVars>
      </dgm:prSet>
      <dgm:spPr/>
    </dgm:pt>
    <dgm:pt modelId="{4DA5B867-F96B-4FE5-9712-DF361C34513D}" type="pres">
      <dgm:prSet presAssocID="{23EBC752-DBE4-4538-B01C-EC694389D139}" presName="arrow" presStyleLbl="bgShp" presStyleIdx="0" presStyleCnt="1" custLinFactNeighborX="11230" custLinFactNeighborY="1158"/>
      <dgm:spPr/>
      <dgm:t>
        <a:bodyPr/>
        <a:lstStyle/>
        <a:p>
          <a:endParaRPr lang="en-US"/>
        </a:p>
      </dgm:t>
    </dgm:pt>
    <dgm:pt modelId="{AAE5ABCA-44DA-4168-B499-06ED28362624}" type="pres">
      <dgm:prSet presAssocID="{23EBC752-DBE4-4538-B01C-EC694389D139}" presName="linearProcess" presStyleCnt="0"/>
      <dgm:spPr/>
    </dgm:pt>
    <dgm:pt modelId="{379B5FB5-F16D-406E-B922-F5AD2A4920D4}" type="pres">
      <dgm:prSet presAssocID="{9B884493-1276-41E8-81B6-99466F78E3AC}" presName="textNode" presStyleLbl="node1" presStyleIdx="0" presStyleCnt="4" custLinFactX="100329" custLinFactNeighborX="20000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111AA-B44B-4185-A598-BA4073E5D1B5}" type="pres">
      <dgm:prSet presAssocID="{31D32648-F666-4C16-B688-39E960B3206A}" presName="sibTrans" presStyleCnt="0"/>
      <dgm:spPr/>
    </dgm:pt>
    <dgm:pt modelId="{F2D44C93-677F-4693-A9C0-754B4A663C89}" type="pres">
      <dgm:prSet presAssocID="{B734B184-04A1-4849-9205-4741253C4ED3}" presName="textNode" presStyleLbl="node1" presStyleIdx="1" presStyleCnt="4" custLinFactX="-95120" custLinFactNeighborX="-10000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4E98-4DB1-44B3-B15A-D1EBD457C0FB}" type="pres">
      <dgm:prSet presAssocID="{21C574D0-9586-4BFC-9EAC-4ADF2DC3A231}" presName="sibTrans" presStyleCnt="0"/>
      <dgm:spPr/>
    </dgm:pt>
    <dgm:pt modelId="{E90A55DA-FD6F-4B54-88F6-D23927EC8F48}" type="pres">
      <dgm:prSet presAssocID="{578777F6-0280-4DCB-8F29-4BB67DB75BED}" presName="textNode" presStyleLbl="node1" presStyleIdx="2" presStyleCnt="4" custLinFactX="102223" custLinFactNeighborX="200000" custLinFactNeighborY="1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5C45-5B3A-4FB7-9DB7-23A762FCF005}" type="pres">
      <dgm:prSet presAssocID="{02FD0D1F-1454-48F3-A70C-4FA2967F5C50}" presName="sibTrans" presStyleCnt="0"/>
      <dgm:spPr/>
    </dgm:pt>
    <dgm:pt modelId="{69FBE6B0-B189-4211-81D0-D5AA30934CA6}" type="pres">
      <dgm:prSet presAssocID="{4E120039-B2AD-48C7-865B-B6118894A6A6}" presName="textNode" presStyleLbl="node1" presStyleIdx="3" presStyleCnt="4" custLinFactX="-97533" custLinFactNeighborX="-100000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6CF3E-C18A-40B1-BA89-65BB75B0FDB0}" srcId="{23EBC752-DBE4-4538-B01C-EC694389D139}" destId="{578777F6-0280-4DCB-8F29-4BB67DB75BED}" srcOrd="2" destOrd="0" parTransId="{D53341EE-A368-4F29-B7C0-B7B988965CB0}" sibTransId="{02FD0D1F-1454-48F3-A70C-4FA2967F5C50}"/>
    <dgm:cxn modelId="{4F8DB339-7599-4D59-B00B-3CCF34971FE5}" type="presOf" srcId="{9B884493-1276-41E8-81B6-99466F78E3AC}" destId="{379B5FB5-F16D-406E-B922-F5AD2A4920D4}" srcOrd="0" destOrd="0" presId="urn:microsoft.com/office/officeart/2005/8/layout/hProcess9"/>
    <dgm:cxn modelId="{D93C9E22-47C3-4570-B2D0-B355CE6077BB}" type="presOf" srcId="{23EBC752-DBE4-4538-B01C-EC694389D139}" destId="{15E23BFC-E3C3-4F04-9612-E06FA2E4E328}" srcOrd="0" destOrd="0" presId="urn:microsoft.com/office/officeart/2005/8/layout/hProcess9"/>
    <dgm:cxn modelId="{C4A1CCC9-5A6C-41AA-815A-78B60D2A92AF}" type="presOf" srcId="{4E120039-B2AD-48C7-865B-B6118894A6A6}" destId="{69FBE6B0-B189-4211-81D0-D5AA30934CA6}" srcOrd="0" destOrd="0" presId="urn:microsoft.com/office/officeart/2005/8/layout/hProcess9"/>
    <dgm:cxn modelId="{0912597C-F9D5-4CC2-9293-ADFC6485C8F0}" srcId="{23EBC752-DBE4-4538-B01C-EC694389D139}" destId="{4E120039-B2AD-48C7-865B-B6118894A6A6}" srcOrd="3" destOrd="0" parTransId="{00E7007E-31E9-4C7E-834E-D19EFB185849}" sibTransId="{C438795A-762C-4207-8B3B-A6092DE16F78}"/>
    <dgm:cxn modelId="{B8658624-2842-4623-B58B-A9F5ECFB0E8F}" type="presOf" srcId="{B734B184-04A1-4849-9205-4741253C4ED3}" destId="{F2D44C93-677F-4693-A9C0-754B4A663C89}" srcOrd="0" destOrd="0" presId="urn:microsoft.com/office/officeart/2005/8/layout/hProcess9"/>
    <dgm:cxn modelId="{C48EBACA-DD50-4435-8F2E-85DF4BCE53DD}" srcId="{23EBC752-DBE4-4538-B01C-EC694389D139}" destId="{9B884493-1276-41E8-81B6-99466F78E3AC}" srcOrd="0" destOrd="0" parTransId="{13F86525-7FBE-42ED-B383-07839F427A90}" sibTransId="{31D32648-F666-4C16-B688-39E960B3206A}"/>
    <dgm:cxn modelId="{0592FF57-DDC3-432B-B218-FB33600A7756}" srcId="{23EBC752-DBE4-4538-B01C-EC694389D139}" destId="{B734B184-04A1-4849-9205-4741253C4ED3}" srcOrd="1" destOrd="0" parTransId="{D73F7914-790C-4899-9AF5-929620316541}" sibTransId="{21C574D0-9586-4BFC-9EAC-4ADF2DC3A231}"/>
    <dgm:cxn modelId="{ED282E6B-7531-41E1-BC7E-256E7FBEBB23}" type="presOf" srcId="{578777F6-0280-4DCB-8F29-4BB67DB75BED}" destId="{E90A55DA-FD6F-4B54-88F6-D23927EC8F48}" srcOrd="0" destOrd="0" presId="urn:microsoft.com/office/officeart/2005/8/layout/hProcess9"/>
    <dgm:cxn modelId="{2D80C5A7-126E-47A6-9035-0F01826F5911}" type="presParOf" srcId="{15E23BFC-E3C3-4F04-9612-E06FA2E4E328}" destId="{4DA5B867-F96B-4FE5-9712-DF361C34513D}" srcOrd="0" destOrd="0" presId="urn:microsoft.com/office/officeart/2005/8/layout/hProcess9"/>
    <dgm:cxn modelId="{E1AD325C-9B50-4038-989A-2E0C8833769E}" type="presParOf" srcId="{15E23BFC-E3C3-4F04-9612-E06FA2E4E328}" destId="{AAE5ABCA-44DA-4168-B499-06ED28362624}" srcOrd="1" destOrd="0" presId="urn:microsoft.com/office/officeart/2005/8/layout/hProcess9"/>
    <dgm:cxn modelId="{8740CF98-03FC-4E3E-99FD-DA3F3667B7B3}" type="presParOf" srcId="{AAE5ABCA-44DA-4168-B499-06ED28362624}" destId="{379B5FB5-F16D-406E-B922-F5AD2A4920D4}" srcOrd="0" destOrd="0" presId="urn:microsoft.com/office/officeart/2005/8/layout/hProcess9"/>
    <dgm:cxn modelId="{7E27B677-628C-4E40-B919-4DDE96EB6C94}" type="presParOf" srcId="{AAE5ABCA-44DA-4168-B499-06ED28362624}" destId="{33C111AA-B44B-4185-A598-BA4073E5D1B5}" srcOrd="1" destOrd="0" presId="urn:microsoft.com/office/officeart/2005/8/layout/hProcess9"/>
    <dgm:cxn modelId="{426AF687-3E4C-40A5-9611-423D5F09EED0}" type="presParOf" srcId="{AAE5ABCA-44DA-4168-B499-06ED28362624}" destId="{F2D44C93-677F-4693-A9C0-754B4A663C89}" srcOrd="2" destOrd="0" presId="urn:microsoft.com/office/officeart/2005/8/layout/hProcess9"/>
    <dgm:cxn modelId="{E42286A9-8E69-408B-A53D-35CACDFB34D1}" type="presParOf" srcId="{AAE5ABCA-44DA-4168-B499-06ED28362624}" destId="{F2D94E98-4DB1-44B3-B15A-D1EBD457C0FB}" srcOrd="3" destOrd="0" presId="urn:microsoft.com/office/officeart/2005/8/layout/hProcess9"/>
    <dgm:cxn modelId="{B83F4997-94D6-422F-B7C7-0DD96132F72C}" type="presParOf" srcId="{AAE5ABCA-44DA-4168-B499-06ED28362624}" destId="{E90A55DA-FD6F-4B54-88F6-D23927EC8F48}" srcOrd="4" destOrd="0" presId="urn:microsoft.com/office/officeart/2005/8/layout/hProcess9"/>
    <dgm:cxn modelId="{38F1DE4B-31D3-4B37-A056-82DC0AA84E19}" type="presParOf" srcId="{AAE5ABCA-44DA-4168-B499-06ED28362624}" destId="{CBDE5C45-5B3A-4FB7-9DB7-23A762FCF005}" srcOrd="5" destOrd="0" presId="urn:microsoft.com/office/officeart/2005/8/layout/hProcess9"/>
    <dgm:cxn modelId="{CE67985D-1016-4D74-85DA-E90E725A3909}" type="presParOf" srcId="{AAE5ABCA-44DA-4168-B499-06ED28362624}" destId="{69FBE6B0-B189-4211-81D0-D5AA30934C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B867-F96B-4FE5-9712-DF361C34513D}">
      <dsp:nvSpPr>
        <dsp:cNvPr id="0" name=""/>
        <dsp:cNvSpPr/>
      </dsp:nvSpPr>
      <dsp:spPr>
        <a:xfrm>
          <a:off x="1276349" y="0"/>
          <a:ext cx="7232650" cy="45117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5FB5-F16D-406E-B922-F5AD2A4920D4}">
      <dsp:nvSpPr>
        <dsp:cNvPr id="0" name=""/>
        <dsp:cNvSpPr/>
      </dsp:nvSpPr>
      <dsp:spPr>
        <a:xfrm>
          <a:off x="288342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წერილობითი მოთხოვნა სჯდ ცენტრზე, რაოდენობის მითითებით</a:t>
          </a:r>
          <a:endParaRPr lang="en-US" sz="1800" kern="1200" dirty="0"/>
        </a:p>
      </dsp:txBody>
      <dsp:txXfrm>
        <a:off x="376440" y="1441620"/>
        <a:ext cx="2376504" cy="1628500"/>
      </dsp:txXfrm>
    </dsp:sp>
    <dsp:sp modelId="{E90A55DA-FD6F-4B54-88F6-D23927EC8F48}">
      <dsp:nvSpPr>
        <dsp:cNvPr id="0" name=""/>
        <dsp:cNvSpPr/>
      </dsp:nvSpPr>
      <dsp:spPr>
        <a:xfrm>
          <a:off x="2978149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მიღება-ჩაბარების აქტის გაფორმება დაწესებულებასა და სჯდ ცენტრს შორის</a:t>
          </a:r>
          <a:endParaRPr lang="en-US" sz="1800" kern="1200" dirty="0"/>
        </a:p>
      </dsp:txBody>
      <dsp:txXfrm>
        <a:off x="3066247" y="1441620"/>
        <a:ext cx="2376504" cy="1628500"/>
      </dsp:txXfrm>
    </dsp:sp>
    <dsp:sp modelId="{69FBE6B0-B189-4211-81D0-D5AA30934CA6}">
      <dsp:nvSpPr>
        <dsp:cNvPr id="0" name=""/>
        <dsp:cNvSpPr/>
      </dsp:nvSpPr>
      <dsp:spPr>
        <a:xfrm>
          <a:off x="5667957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მედიკამენტის გადაცემა</a:t>
          </a:r>
          <a:endParaRPr lang="en-US" sz="1800" kern="1200" dirty="0"/>
        </a:p>
      </dsp:txBody>
      <dsp:txXfrm>
        <a:off x="5756055" y="1441620"/>
        <a:ext cx="2376504" cy="162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B867-F96B-4FE5-9712-DF361C34513D}">
      <dsp:nvSpPr>
        <dsp:cNvPr id="0" name=""/>
        <dsp:cNvSpPr/>
      </dsp:nvSpPr>
      <dsp:spPr>
        <a:xfrm>
          <a:off x="1276349" y="0"/>
          <a:ext cx="7232650" cy="45117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5FB5-F16D-406E-B922-F5AD2A4920D4}">
      <dsp:nvSpPr>
        <dsp:cNvPr id="0" name=""/>
        <dsp:cNvSpPr/>
      </dsp:nvSpPr>
      <dsp:spPr>
        <a:xfrm>
          <a:off x="2264137" y="1361571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პირადობის დამადასტურებელი დოკუმენტი (თუ მიმართავს წარმომადგენელი, მაშინ უნდა წარადგინოს როგორც თავისი, ასევე პაციენტის პირადობის დამადასტურებელი მოწმობა)</a:t>
          </a:r>
          <a:endParaRPr lang="en-US" sz="1000" kern="1200" dirty="0"/>
        </a:p>
      </dsp:txBody>
      <dsp:txXfrm>
        <a:off x="2352235" y="1449669"/>
        <a:ext cx="1872113" cy="1628500"/>
      </dsp:txXfrm>
    </dsp:sp>
    <dsp:sp modelId="{F2D44C93-677F-4693-A9C0-754B4A663C89}">
      <dsp:nvSpPr>
        <dsp:cNvPr id="0" name=""/>
        <dsp:cNvSpPr/>
      </dsp:nvSpPr>
      <dsp:spPr>
        <a:xfrm>
          <a:off x="104216" y="1361571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COVID-19 </a:t>
          </a:r>
          <a:r>
            <a:rPr lang="ka-GE" sz="1000" kern="1200" dirty="0" smtClean="0"/>
            <a:t>ის დადასტურებული შემთხვევის მართვაში ჩართულ სამედიცინო დაწესებულების მიერ გაცემული მიმართვის ფორმა - დანართი N2</a:t>
          </a:r>
          <a:endParaRPr lang="en-US" sz="1000" kern="1200" dirty="0"/>
        </a:p>
      </dsp:txBody>
      <dsp:txXfrm>
        <a:off x="192314" y="1449669"/>
        <a:ext cx="1872113" cy="1628500"/>
      </dsp:txXfrm>
    </dsp:sp>
    <dsp:sp modelId="{E90A55DA-FD6F-4B54-88F6-D23927EC8F48}">
      <dsp:nvSpPr>
        <dsp:cNvPr id="0" name=""/>
        <dsp:cNvSpPr/>
      </dsp:nvSpPr>
      <dsp:spPr>
        <a:xfrm>
          <a:off x="6460690" y="1384617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5 დღის სამყოფი მედიკამენტის (30 ტაბლეტი/1 კოლოფი) გადაცემა,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ინფორმაცია მედიკამენტის მოქმედების ვადის თაბაზე</a:t>
          </a:r>
          <a:endParaRPr lang="en-US" sz="1000" kern="1200" dirty="0"/>
        </a:p>
      </dsp:txBody>
      <dsp:txXfrm>
        <a:off x="6548788" y="1472715"/>
        <a:ext cx="1872113" cy="1628500"/>
      </dsp:txXfrm>
    </dsp:sp>
    <dsp:sp modelId="{69FBE6B0-B189-4211-81D0-D5AA30934CA6}">
      <dsp:nvSpPr>
        <dsp:cNvPr id="0" name=""/>
        <dsp:cNvSpPr/>
      </dsp:nvSpPr>
      <dsp:spPr>
        <a:xfrm>
          <a:off x="4356239" y="1353540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მიღება-ჩაბარების აქტის გაფორმება სჯდ ცენტრსა და პაციენტს ან მის წარმომადგენელს შორის</a:t>
          </a:r>
          <a:endParaRPr lang="en-US" sz="1000" kern="1200" dirty="0"/>
        </a:p>
      </dsp:txBody>
      <dsp:txXfrm>
        <a:off x="4444337" y="1441638"/>
        <a:ext cx="1872113" cy="162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F6A6-A2DA-4453-97C7-E9F42944CC1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ing@moh.gov.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ge/#/pages/content/f3e69c2e-7d35-4489-8c75-dc146894622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748" y="5852159"/>
            <a:ext cx="2329725" cy="853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375" y="1093819"/>
            <a:ext cx="875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 smtClean="0"/>
              <a:t>ნირმატრელვირ/რიტონავირის (პაქსლოვიდის)</a:t>
            </a:r>
          </a:p>
          <a:p>
            <a:pPr algn="ctr"/>
            <a:r>
              <a:rPr lang="ka-GE" sz="4800" dirty="0" smtClean="0"/>
              <a:t> პაციენტებზე გადაცემის გზამკლევი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719993" y="5826034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2023</a:t>
            </a:r>
            <a:endParaRPr lang="en-US" sz="2400" dirty="0"/>
          </a:p>
        </p:txBody>
      </p:sp>
      <p:pic>
        <p:nvPicPr>
          <p:cNvPr id="3074" name="Picture 2" descr="A Good Council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0" y="3703863"/>
            <a:ext cx="3784964" cy="31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ვალდებულება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653143"/>
            <a:ext cx="843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ჩართული სამედიცინო დაწესებულება ვალდებულია: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6941" y="1576473"/>
            <a:ext cx="103187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 1. მედიკამენტის </a:t>
            </a:r>
            <a:r>
              <a:rPr lang="ka-GE" dirty="0"/>
              <a:t>დაწესებულებაში დასაწყობების </a:t>
            </a:r>
            <a:r>
              <a:rPr lang="ka-GE" dirty="0" smtClean="0"/>
              <a:t>შემთხვევაში:</a:t>
            </a:r>
          </a:p>
          <a:p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უზრუნველყოს მედიკამენტის რაოდენობრივი აღრიცხვა სპეციალურ ჟურნალში </a:t>
            </a:r>
            <a:r>
              <a:rPr lang="ka-GE" dirty="0" smtClean="0"/>
              <a:t>(ჟურნალის </a:t>
            </a:r>
            <a:r>
              <a:rPr lang="ka-GE" dirty="0"/>
              <a:t>ფორმა მტკიცდება </a:t>
            </a:r>
            <a:r>
              <a:rPr lang="ka-GE" dirty="0" smtClean="0"/>
              <a:t>განმახორციელებლის მიერ);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მედიკამენტის ხარჯვის შესახებ ანგარიში თვეში ერთხელ, არაუგვიანეს საანგარიშგებო თვის მომდევნო თვის 5 რიცხვისა, წარუდგნოს სჯდ ცენტრებს განმახორციელებლის მიერ დამტკიცებული ანგარიშგების ფორმის შესაბამისად</a:t>
            </a:r>
            <a:r>
              <a:rPr lang="ka-G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algn="just"/>
            <a:r>
              <a:rPr lang="ka-GE" dirty="0" smtClean="0"/>
              <a:t>2. </a:t>
            </a:r>
            <a:r>
              <a:rPr lang="ka-GE" dirty="0"/>
              <a:t>გვერდითი მოვლენების შესახებ ინფორმაცია ყოველდღიურად, დადგენილი ფორმის შესაბამისად, ელექტრონული ფოსტით (</a:t>
            </a:r>
            <a:r>
              <a:rPr lang="en-US" dirty="0">
                <a:hlinkClick r:id="rId3"/>
              </a:rPr>
              <a:t>reporting@moh.gov.ge</a:t>
            </a:r>
            <a:r>
              <a:rPr lang="en-US" dirty="0"/>
              <a:t>) </a:t>
            </a:r>
            <a:r>
              <a:rPr lang="ka-GE" dirty="0"/>
              <a:t>მიაწოდოს სამინისტროს სახელმწიფო კონტროლს დაქვემდებარებული სსიპ- სამედიცინო საქმიანობის სახელმწიფო რეგულირების სააგენტოს -  მედიკამენტის გვერდითი მოვლენების ანგარიშგებაზე პასუხისმგებელ პირს, რომელიც უზრუნველყოფს ინფორმაციის დაჯგუფებას და მოთხოვნილი წესის შესაბამისად მწარმოებლისთვის მიწოდებას;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ვალდებულება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03" y="849086"/>
            <a:ext cx="474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სჯდ ცენტრი ვალდებულია: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03" y="1061496"/>
            <a:ext cx="8915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ka-GE" dirty="0" smtClean="0"/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უზრუნველყოს მედიკამენტის რაოდენობრივი აღრიცხვა სპეციალურ ჟურნალში  (ჟურნალის ფორმა მტკიცდება განმახორციელებლის მიერ);</a:t>
            </a:r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განახორციელოს სამედიცინო დაწესებულებებიდან მიღებული და უშუალოდ ბენეფიციარებზე გაცემული მედიკამენტის ხარჯვის ამსახველი საანგარიშგებო ფორმები თვეში ერთხელ, არაუგვიანეს საანგარშგებო თვის მომდევნო თვის 10 რიცხვისა, წარუდგინოს დაავადებეთა კონტროლის ცენტრალურ ოფისს;</a:t>
            </a:r>
          </a:p>
          <a:p>
            <a:endParaRPr lang="ka-GE" dirty="0" smtClean="0"/>
          </a:p>
          <a:p>
            <a:pPr marL="342900" indent="-342900">
              <a:buFont typeface="+mj-lt"/>
              <a:buAutoNum type="arabicPeriod"/>
            </a:pPr>
            <a:endParaRPr lang="ka-GE" dirty="0"/>
          </a:p>
          <a:p>
            <a:endParaRPr lang="ka-GE" dirty="0"/>
          </a:p>
        </p:txBody>
      </p:sp>
      <p:sp>
        <p:nvSpPr>
          <p:cNvPr id="8" name="TextBox 7"/>
          <p:cNvSpPr txBox="1"/>
          <p:nvPr/>
        </p:nvSpPr>
        <p:spPr>
          <a:xfrm>
            <a:off x="648083" y="3320733"/>
            <a:ext cx="958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მედიკამენტების ხარჯვისა და ბრუნვის შესახებ საანგარიშგებო ფორმებს ამტკიცებს ჯანმრთელობის ეროვნული სააგენტო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083" y="4136228"/>
            <a:ext cx="8869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400" b="1" dirty="0" smtClean="0"/>
              <a:t>საფუძველი: ,, </a:t>
            </a:r>
            <a:r>
              <a:rPr lang="en-US" sz="1400" b="1" dirty="0" smtClean="0"/>
              <a:t>COVID-19-</a:t>
            </a:r>
            <a:r>
              <a:rPr lang="ka-GE" sz="1400" b="1" dirty="0" smtClean="0"/>
              <a:t>ის სამკურნალო  მედიკამენტების ,,პაქსლოვიდის’’ განაწილებისა და </a:t>
            </a:r>
            <a:r>
              <a:rPr lang="en-US" sz="1400" b="1" dirty="0" smtClean="0"/>
              <a:t>COVID-19 </a:t>
            </a:r>
            <a:r>
              <a:rPr lang="ka-GE" sz="1400" b="1" dirty="0" smtClean="0"/>
              <a:t>-ის დიაგნოზის მქონე პაციენტებში გამოყენების წესის დამტკიცების შესახებ’’ 2022 წლის 28 დეკემბრის საქარველოს ოკუპირებულ ტერიტორიებიდან დევნილთა, შრომის, ჯანმრთელობისა და სოციალური დაცვის მინისტრის № </a:t>
            </a:r>
            <a:r>
              <a:rPr lang="en-US" sz="1400" b="1" dirty="0" smtClean="0"/>
              <a:t>MOH 9 22 00000230 </a:t>
            </a:r>
            <a:r>
              <a:rPr lang="ka-GE" sz="1400" b="1" dirty="0" smtClean="0"/>
              <a:t>ბრძანება 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1703" y="5422006"/>
            <a:ext cx="850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hlinkClick r:id="rId3"/>
              </a:rPr>
              <a:t>დეტალური ინფორმაცია იხილე: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://www.ncdc.ge/#/pages/content/f3e69c2e-7d35-4489-8c75-dc1468946224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46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126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ხშირად დასმული შეკითხვები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808" y="632363"/>
            <a:ext cx="8577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dirty="0"/>
          </a:p>
          <a:p>
            <a:r>
              <a:rPr lang="ka-GE" dirty="0" smtClean="0"/>
              <a:t>1. თუ პაციენტისთვის არის დაავადების მე-5 დღე და არის შაბათ-კვირა ან დასვენების დღეები, როგორ მოხდება მედიკამენტის გაცემა პაციენტზე ან სამედიცინო დაწესებულებაზე?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უნდა დაირეკოს საზოგადოებრივი ჯანდაცვის  საკონტაქტო ტელეფონის ნომერზე. გამონაკლისის სახით შესაძლებელი იქნება მედიკამენტის გაცემა სჯდ ცენტრთან შეთანხმებულ დროს.  </a:t>
            </a:r>
          </a:p>
          <a:p>
            <a:endParaRPr lang="ka-GE" dirty="0" smtClean="0"/>
          </a:p>
          <a:p>
            <a:r>
              <a:rPr lang="ka-GE" dirty="0" smtClean="0"/>
              <a:t>2. კვირის რომელ დღეებში და საათებში იქნება შესაძლებელი მედიკამენტის გატანა სჯდ ცენტრიდან, როგორც დაწესებულებისთვის ასევე პაციენტისთვის?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 დღეებში: </a:t>
            </a:r>
          </a:p>
          <a:p>
            <a:r>
              <a:rPr lang="ka-GE" dirty="0" smtClean="0"/>
              <a:t>     ორშაბათი - პარასკევი, 10:00-17:00 საათამდე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6" name="Picture 2" descr="Question mark. Confusion stock illustration. Illustration of choose -  32590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1679422"/>
            <a:ext cx="2399293" cy="29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2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43" y="6004486"/>
            <a:ext cx="2328874" cy="853514"/>
          </a:xfrm>
          <a:prstGeom prst="rect">
            <a:avLst/>
          </a:prstGeom>
        </p:spPr>
      </p:pic>
      <p:sp>
        <p:nvSpPr>
          <p:cNvPr id="6" name="AutoShape 2" descr="Sometimes Confusion Is A Good Thing : 13.7: Cosmos And Culture : NP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Sometimes Confusion Is A Good Thing : 13.7: Cosmos And Culture : NP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onfusion can sometimes be a good thing, research show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1" y="2570691"/>
            <a:ext cx="4037602" cy="30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01003" y="1528354"/>
            <a:ext cx="424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 smtClean="0"/>
              <a:t>შეკითხვები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703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820" y="5913046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დასაწყობება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9" y="2063931"/>
            <a:ext cx="2759303" cy="2246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92" y="2173205"/>
            <a:ext cx="214597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44" y="2063930"/>
            <a:ext cx="4382112" cy="2358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0017" y="1172201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ცენტრი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11143" y="1097397"/>
            <a:ext cx="341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საზოგადოებრივი ჯანდაცვის ცენტრი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97995" y="4957670"/>
            <a:ext cx="1449977" cy="118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65305" y="5395706"/>
            <a:ext cx="1115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თბილისი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2653032" y="4349930"/>
            <a:ext cx="5806755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987" y="4900549"/>
            <a:ext cx="1463167" cy="1217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620" y="4923575"/>
            <a:ext cx="1463167" cy="1194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2426" y="5395705"/>
            <a:ext cx="115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10 რეგიონი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029144" y="5395705"/>
            <a:ext cx="131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63 რაიონი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32" y="6004486"/>
            <a:ext cx="2328874" cy="853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დასაწყობება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Ketahui 3 Manfaat dari Jurusan Logistik | MN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3" y="1737360"/>
            <a:ext cx="3843110" cy="31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1339" y="734310"/>
            <a:ext cx="72281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პირველ ეტაპზე საზოგადოებრივი ჯანდაცვის ცენტრებს პაქსლოვიდი გადაეცემათ ემპირიულად,  მათ რაიონში </a:t>
            </a:r>
            <a:r>
              <a:rPr lang="ka-GE" sz="1600" dirty="0"/>
              <a:t>ასაკობრივი ჯგუფის მოსახლეობის </a:t>
            </a:r>
            <a:r>
              <a:rPr lang="ka-GE" sz="1600" dirty="0" smtClean="0"/>
              <a:t>პროპორციულად;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ყოველ მომდევნო ეტაპზე საზოგადოებრივი ჯანდაცვის ცენტრების შევსება მოხდება მათი მხრიდან წერილობითი მოთხოვნის შესაბამისად, მარაგების გათვალისწინებით;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საზოგადოებრივი ჯანდაცვის ცენტრმა წერილობით უნდა მიმართოს დაავადებათა კონტროლის ცენტრს (სათაო);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მედიკამენტის გადაცემის მომენტში ფორმდება სამმხრივი მიღება-ჩაბარების აქტი დაავადებათა კონტროლის ცენტრს, სჯც-სა და ჯანმრთელობის ეროვნულ სააგენტოს შორის;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მედიკამენტი პაციენტზე გადაცემამდე წარმოადგენს ჯანმრთელობის ეროვნული სააგენტოს საკუთრებას, ამიტომ </a:t>
            </a:r>
            <a:r>
              <a:rPr lang="ka-GE" sz="1600" dirty="0"/>
              <a:t>მედიკამენტის ბრუნვა </a:t>
            </a:r>
            <a:r>
              <a:rPr lang="ka-GE" sz="1600" dirty="0" smtClean="0"/>
              <a:t>ცენტრის ელექტრონულ </a:t>
            </a:r>
            <a:r>
              <a:rPr lang="ka-GE" sz="1600" dirty="0"/>
              <a:t>სისტემაში (მარაგების მოდულში) არ განხორციელდება, რადგანაც მედიკამენტი </a:t>
            </a:r>
            <a:r>
              <a:rPr lang="ka-GE" sz="1600" dirty="0" smtClean="0"/>
              <a:t>არ იქნება ცენტრის </a:t>
            </a:r>
            <a:r>
              <a:rPr lang="ka-GE" sz="1600" dirty="0"/>
              <a:t>ბალანსზე </a:t>
            </a:r>
            <a:r>
              <a:rPr lang="ka-GE" sz="1600" dirty="0" smtClean="0"/>
              <a:t>და სჯც ჯანმრთელობის </a:t>
            </a:r>
            <a:r>
              <a:rPr lang="ka-GE" sz="1600" dirty="0"/>
              <a:t>ეროვნული სააგენტოსთვის </a:t>
            </a:r>
            <a:r>
              <a:rPr lang="ka-GE" sz="1600" dirty="0" smtClean="0"/>
              <a:t>წარმოადგენს მედიკამენტის </a:t>
            </a:r>
            <a:r>
              <a:rPr lang="ka-GE" sz="1600" dirty="0"/>
              <a:t>ერთგვარ </a:t>
            </a:r>
            <a:r>
              <a:rPr lang="ka-GE" sz="1600" dirty="0" smtClean="0"/>
              <a:t>გამტარს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95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დანიშვნა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074" y="875211"/>
            <a:ext cx="675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მედიკამენტის დანიშვნას უზრუნველყოფს ე.წ. </a:t>
            </a:r>
            <a:r>
              <a:rPr lang="en-US" dirty="0" smtClean="0"/>
              <a:t>COVID-19</a:t>
            </a:r>
            <a:r>
              <a:rPr lang="ka-GE" dirty="0" smtClean="0"/>
              <a:t>-ის მართვაში ჩართული დაწესებულება: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6462" y="2353116"/>
            <a:ext cx="7119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COVID-19-</a:t>
            </a:r>
            <a:r>
              <a:rPr lang="ka-GE" b="1" dirty="0" smtClean="0"/>
              <a:t>ის დადასტურებული შემთხვევების ბინაზე დისტანციურ მართვაში ჩართული ონლაინ კლინიკის/დაზღვევის ექიმი</a:t>
            </a:r>
            <a:r>
              <a:rPr lang="ka-GE" dirty="0" smtClean="0"/>
              <a:t>, რომელიც პაციენტის დანიშულებას ასახავს საქართველოს შინაგან საქმეთა სამინისტროს მმართველობის სფეროში მოქმედი სსიპ-საზოგადოებრივი უსაფრთხოების მართვის ცენტრი - </a:t>
            </a:r>
            <a:r>
              <a:rPr lang="ka-GE" b="1" dirty="0" smtClean="0"/>
              <a:t>,,112’</a:t>
            </a:r>
            <a:r>
              <a:rPr lang="ka-GE" dirty="0" smtClean="0"/>
              <a:t>’-ის პროგრამული უზრუნველყოფის ბაზაში;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COVID-19-</a:t>
            </a:r>
            <a:r>
              <a:rPr lang="ka-GE" dirty="0" smtClean="0"/>
              <a:t>ის დადასტურებული შემთხვევების მართვაში ჩართული </a:t>
            </a:r>
            <a:r>
              <a:rPr lang="ka-GE" b="1" dirty="0" smtClean="0"/>
              <a:t>ექიმი.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9220" name="Picture 4" descr="Cartoon Couple Doctors Waving 1822322 Vector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2262454"/>
            <a:ext cx="3043646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938" y="6073063"/>
            <a:ext cx="1847391" cy="677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 პაქსლოვიდი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Paxlovid as a COVID-19 Treatment: What You Should Know |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5" y="1723549"/>
            <a:ext cx="3159215" cy="21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3864" y="711997"/>
            <a:ext cx="6203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400" dirty="0" smtClean="0"/>
              <a:t>გაერთიანებული სამეფოს მედიკამენტებისა და ჯანდაცვის პროდუქტების მარეგულირებელი </a:t>
            </a:r>
            <a:r>
              <a:rPr lang="ka-GE" sz="1400" dirty="0" smtClean="0"/>
              <a:t>სააგენტოს </a:t>
            </a:r>
            <a:r>
              <a:rPr lang="ka-GE" sz="1400" dirty="0" smtClean="0"/>
              <a:t>(</a:t>
            </a:r>
            <a:r>
              <a:rPr lang="en-US" sz="1400" dirty="0" smtClean="0"/>
              <a:t>UK MHRA) </a:t>
            </a:r>
            <a:r>
              <a:rPr lang="ka-GE" sz="1400" dirty="0" smtClean="0"/>
              <a:t>მიერ</a:t>
            </a:r>
            <a:r>
              <a:rPr lang="ka-GE" sz="1400" dirty="0" smtClean="0"/>
              <a:t>, </a:t>
            </a:r>
            <a:r>
              <a:rPr lang="ka-GE" sz="1400" dirty="0" smtClean="0"/>
              <a:t>მედიკამენტს ვარგისიანობის ვადა გაუხანგრძლივდა წარმოებიდან </a:t>
            </a:r>
            <a:r>
              <a:rPr lang="ka-GE" sz="1400" dirty="0" smtClean="0"/>
              <a:t>24</a:t>
            </a:r>
            <a:r>
              <a:rPr lang="ka-GE" sz="1400" dirty="0" smtClean="0"/>
              <a:t> </a:t>
            </a:r>
            <a:r>
              <a:rPr lang="ka-GE" sz="1400" dirty="0" smtClean="0"/>
              <a:t>თვემდე, ამიტომ კოლოფზე დატანილ ინფორმაციას ვარგისიანობის ვადის შესახებ (12.2022) არ უნდა მიექციოს ყურადღება. ვარგისიანობის ვადის ამოწურვის თარიღია 2023 წლის </a:t>
            </a:r>
            <a:r>
              <a:rPr lang="ka-GE" sz="1400" dirty="0" smtClean="0"/>
              <a:t>31 აგვისტო</a:t>
            </a:r>
            <a:r>
              <a:rPr lang="ka-GE" sz="1400" dirty="0" smtClean="0"/>
              <a:t>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73140" y="338554"/>
            <a:ext cx="4024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„ნირმატრელვირ/რიტონავირი“ (პაქსლოვიდი), 150მგ/100მგ აპკიანი გარსით დაფარული ტაბლეტს (სერია: </a:t>
            </a:r>
            <a:r>
              <a:rPr lang="en-US" sz="1400" dirty="0" smtClean="0"/>
              <a:t>FT9976, </a:t>
            </a:r>
            <a:r>
              <a:rPr lang="ka-GE" sz="1400" dirty="0" smtClean="0"/>
              <a:t>ვარგისობის ვადა: 30.06.2023წ., მწარმოებელი: </a:t>
            </a:r>
            <a:r>
              <a:rPr lang="en-US" sz="1400" dirty="0" smtClean="0"/>
              <a:t>Pfizer Manufacturing Deutschland GmbH, </a:t>
            </a:r>
            <a:r>
              <a:rPr lang="ka-GE" sz="1400" dirty="0" smtClean="0"/>
              <a:t>გერმანია. შენახვის პირობები: </a:t>
            </a:r>
            <a:r>
              <a:rPr lang="en-US" sz="1400" dirty="0" smtClean="0"/>
              <a:t>25°C</a:t>
            </a:r>
            <a:r>
              <a:rPr lang="ka-GE" sz="1400" dirty="0" smtClean="0"/>
              <a:t> -მდე)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9" y="3830721"/>
            <a:ext cx="3577228" cy="2892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9" y="3481987"/>
            <a:ext cx="7243354" cy="268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33" y="2193775"/>
            <a:ext cx="6531430" cy="11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506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AutoShape 2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8" y="465138"/>
            <a:ext cx="4610743" cy="25603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40309" y="1202358"/>
            <a:ext cx="2647417" cy="1949683"/>
            <a:chOff x="2997232" y="0"/>
            <a:chExt cx="2647417" cy="1949683"/>
          </a:xfrm>
        </p:grpSpPr>
        <p:sp>
          <p:nvSpPr>
            <p:cNvPr id="11" name="Rectangle 10"/>
            <p:cNvSpPr/>
            <p:nvPr/>
          </p:nvSpPr>
          <p:spPr>
            <a:xfrm>
              <a:off x="2997232" y="0"/>
              <a:ext cx="2647417" cy="19496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997232" y="0"/>
              <a:ext cx="2647417" cy="194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kern="1200" dirty="0" smtClean="0"/>
                <a:t>საზოგადოებრივი ჯანდაცვის ცენტრი</a:t>
              </a:r>
              <a:endParaRPr lang="en-US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372" y="3563706"/>
            <a:ext cx="3837567" cy="1220390"/>
            <a:chOff x="268047" y="2463784"/>
            <a:chExt cx="3837567" cy="1220390"/>
          </a:xfrm>
        </p:grpSpPr>
        <p:sp>
          <p:nvSpPr>
            <p:cNvPr id="18" name="Rectangle 17"/>
            <p:cNvSpPr/>
            <p:nvPr/>
          </p:nvSpPr>
          <p:spPr>
            <a:xfrm>
              <a:off x="341027" y="2463784"/>
              <a:ext cx="3764587" cy="12203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68047" y="2463784"/>
              <a:ext cx="3764587" cy="122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COVID-19 </a:t>
              </a:r>
              <a:r>
                <a:rPr lang="ka-GE" sz="2000" kern="1200" dirty="0" smtClean="0"/>
                <a:t>ის დადასტურებული შემთხვევის მართვაში ჩართული სამედიცინო დაწესებულება</a:t>
              </a:r>
              <a:endParaRPr lang="en-US" sz="2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9531" y="5405651"/>
            <a:ext cx="3481408" cy="1220390"/>
            <a:chOff x="4305564" y="4196739"/>
            <a:chExt cx="3481408" cy="1220390"/>
          </a:xfrm>
        </p:grpSpPr>
        <p:sp>
          <p:nvSpPr>
            <p:cNvPr id="21" name="Rectangle 20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kern="1200" dirty="0" smtClean="0"/>
                <a:t>პაციენტზე ან მის წარმომადგენელზე</a:t>
              </a:r>
              <a:endParaRPr lang="en-US" sz="20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85607" y="3563706"/>
            <a:ext cx="3481408" cy="1220390"/>
            <a:chOff x="4305564" y="4196739"/>
            <a:chExt cx="3481408" cy="1220390"/>
          </a:xfrm>
        </p:grpSpPr>
        <p:sp>
          <p:nvSpPr>
            <p:cNvPr id="24" name="Rectangle 23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kern="1200" dirty="0" smtClean="0"/>
                <a:t>პაციენტზე ან მის წარმომადგენელზე</a:t>
              </a:r>
              <a:endParaRPr lang="en-US" sz="2000" kern="1200" dirty="0"/>
            </a:p>
          </p:txBody>
        </p:sp>
      </p:grpSp>
      <p:cxnSp>
        <p:nvCxnSpPr>
          <p:cNvPr id="3" name="Straight Connector 2"/>
          <p:cNvCxnSpPr>
            <a:stCxn id="11" idx="2"/>
          </p:cNvCxnSpPr>
          <p:nvPr/>
        </p:nvCxnSpPr>
        <p:spPr>
          <a:xfrm flipH="1">
            <a:off x="3240309" y="3152041"/>
            <a:ext cx="1323709" cy="41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24" idx="0"/>
          </p:cNvCxnSpPr>
          <p:nvPr/>
        </p:nvCxnSpPr>
        <p:spPr>
          <a:xfrm>
            <a:off x="4564018" y="3152041"/>
            <a:ext cx="2062293" cy="41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2"/>
          </p:cNvCxnSpPr>
          <p:nvPr/>
        </p:nvCxnSpPr>
        <p:spPr>
          <a:xfrm flipH="1">
            <a:off x="2438645" y="4784096"/>
            <a:ext cx="1" cy="62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4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057" y="5879914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 სამედიცინო დაწესებულებაზე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1104385"/>
              </p:ext>
            </p:extLst>
          </p:nvPr>
        </p:nvGraphicFramePr>
        <p:xfrm>
          <a:off x="258482" y="1569878"/>
          <a:ext cx="8509000" cy="45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For doctors/medical institu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69" y="2315790"/>
            <a:ext cx="2751977" cy="2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2582" y="632012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dirty="0" smtClean="0"/>
              <a:t>იმისათვის რომ </a:t>
            </a:r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ჩართულმა სამედიცინო დაწესებულებამ მიიღოს მედიკამენტი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998694" y="1465729"/>
            <a:ext cx="510988" cy="712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248" y="5836883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გამოყენება სამედიცინო დაწესებულების მიერ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 descr="For doctors/medical instit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9" y="1396365"/>
            <a:ext cx="2025154" cy="20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2910" y="1540954"/>
            <a:ext cx="290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FF0000"/>
                </a:solidFill>
              </a:rPr>
              <a:t> </a:t>
            </a:r>
            <a:r>
              <a:rPr lang="ka-GE" dirty="0" smtClean="0">
                <a:solidFill>
                  <a:srgbClr val="FF0000"/>
                </a:solidFill>
              </a:rPr>
              <a:t>       </a:t>
            </a:r>
            <a:r>
              <a:rPr lang="ka-GE" dirty="0" smtClean="0"/>
              <a:t>პჯდ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7413" y="2783431"/>
            <a:ext cx="202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სტაციონარი</a:t>
            </a:r>
            <a:endParaRPr lang="en-US" dirty="0" smtClean="0"/>
          </a:p>
          <a:p>
            <a:r>
              <a:rPr lang="en-US" sz="1000" dirty="0" smtClean="0"/>
              <a:t>(</a:t>
            </a:r>
            <a:r>
              <a:rPr lang="ka-GE" sz="1000" dirty="0" smtClean="0"/>
              <a:t>როგორც ჰოსპიტალური ასევე ამბულატორიული შემთხვევების მართვა)</a:t>
            </a:r>
            <a:endParaRPr lang="en-US" sz="1000" dirty="0"/>
          </a:p>
        </p:txBody>
      </p:sp>
      <p:sp>
        <p:nvSpPr>
          <p:cNvPr id="10" name="Left-Right Arrow 9"/>
          <p:cNvSpPr/>
          <p:nvPr/>
        </p:nvSpPr>
        <p:spPr>
          <a:xfrm rot="5400000">
            <a:off x="2746309" y="2314858"/>
            <a:ext cx="574937" cy="2351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726" y="535577"/>
            <a:ext cx="6296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ჩართული სამედიცინო დაწესებულება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046" y="651918"/>
            <a:ext cx="54029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პჯდ:</a:t>
            </a:r>
          </a:p>
          <a:p>
            <a:endParaRPr lang="ka-GE" dirty="0"/>
          </a:p>
          <a:p>
            <a:pPr marL="342900" indent="-342900" algn="just">
              <a:buAutoNum type="arabicPeriod"/>
            </a:pPr>
            <a:r>
              <a:rPr lang="ka-GE" dirty="0" smtClean="0"/>
              <a:t>ნიშნავს მედიკამენტს;</a:t>
            </a:r>
          </a:p>
          <a:p>
            <a:pPr marL="342900" indent="-342900" algn="just">
              <a:buAutoNum type="arabicPeriod"/>
            </a:pPr>
            <a:r>
              <a:rPr lang="ka-GE" dirty="0" smtClean="0"/>
              <a:t>გასცემს მედიკამენტს თავისივე დაწესებულებაში 5 დღის სამყოფი ოდენობით; </a:t>
            </a:r>
          </a:p>
          <a:p>
            <a:pPr algn="just"/>
            <a:r>
              <a:rPr lang="ka-GE" dirty="0" smtClean="0"/>
              <a:t>ან</a:t>
            </a:r>
            <a:endParaRPr lang="ka-GE" dirty="0"/>
          </a:p>
          <a:p>
            <a:pPr lvl="0" algn="just"/>
            <a:r>
              <a:rPr lang="ka-GE" dirty="0" smtClean="0"/>
              <a:t>3. ავსებს მიმართვის ფორმა -</a:t>
            </a:r>
            <a:r>
              <a:rPr lang="ka-GE" dirty="0" smtClean="0">
                <a:solidFill>
                  <a:srgbClr val="FF0000"/>
                </a:solidFill>
              </a:rPr>
              <a:t> </a:t>
            </a:r>
            <a:r>
              <a:rPr lang="ka-GE" dirty="0" smtClean="0"/>
              <a:t>დანართი     N2-ს და ამისამართებს პაციენტს სჯდ ცენტრში მედიკამენტის მისაღებად.</a:t>
            </a:r>
            <a:endParaRPr lang="en-US" dirty="0" smtClean="0"/>
          </a:p>
          <a:p>
            <a:endParaRPr lang="ka-GE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013" y="3791239"/>
            <a:ext cx="10221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სტაციონარი:</a:t>
            </a:r>
          </a:p>
          <a:p>
            <a:pPr algn="just"/>
            <a:r>
              <a:rPr lang="ka-GE" dirty="0" smtClean="0"/>
              <a:t>1. ნიშნავს მედიკამენტს ჰოსპიტალიზირებულ პაციენტებში, იმ პირობით, რომ მათ აქვთ მსუბუქი ან საშუალო სიმძიმის </a:t>
            </a:r>
            <a:r>
              <a:rPr lang="en-US" dirty="0" smtClean="0"/>
              <a:t>COVID-19</a:t>
            </a:r>
            <a:r>
              <a:rPr lang="ka-GE" dirty="0" smtClean="0"/>
              <a:t>, იმყოფებიან დაავადების დამძიმების მაღალი რისკის ქვეშ და სიმპტომების დაწყებიდან არ არის გასული 5 დღეზე მეტი. თუ ჰოსპიტალიზირებული პაციენტი ეწერება ბინაზე მეთვალყურეობისთვის და ამასთან, არ არის დასრულებული მედიკამენტის მიღების სრული კურსი, დაწესებულება ვალდებულია პაციენტს გადასცეს კურსის დამთავრებამდე მედიკამენტის საჭირო რაოდენობა.</a:t>
            </a:r>
          </a:p>
        </p:txBody>
      </p:sp>
    </p:spTree>
    <p:extLst>
      <p:ext uri="{BB962C8B-B14F-4D97-AF65-F5344CB8AC3E}">
        <p14:creationId xmlns:p14="http://schemas.microsoft.com/office/powerpoint/2010/main" val="1942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569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 პაციენტზე ან მის წარმომადგენელზე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4710860"/>
              </p:ext>
            </p:extLst>
          </p:nvPr>
        </p:nvGraphicFramePr>
        <p:xfrm>
          <a:off x="2985075" y="2706345"/>
          <a:ext cx="8509000" cy="45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Spotlight 02 | Patient Ombudsman Year 2 Highligh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" y="3329211"/>
            <a:ext cx="2970747" cy="23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62" y="1227908"/>
            <a:ext cx="4067076" cy="225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4880" y="522514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სჯდ ცენტრი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800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114</cp:revision>
  <dcterms:created xsi:type="dcterms:W3CDTF">2023-01-11T15:55:07Z</dcterms:created>
  <dcterms:modified xsi:type="dcterms:W3CDTF">2023-03-25T07:32:58Z</dcterms:modified>
</cp:coreProperties>
</file>