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058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2022" y="-102"/>
      </p:cViewPr>
      <p:guideLst>
        <p:guide orient="horz" pos="316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6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2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1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6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7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2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4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7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D009-AFCB-46A2-8BC6-4C2C1CF4021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875A-46DF-4F5B-A0F7-C833C37B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4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C96A1B-FC4E-4CE4-AAD5-23D3C7FF5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747" y="1510982"/>
            <a:ext cx="9530714" cy="1399790"/>
          </a:xfrm>
        </p:spPr>
        <p:txBody>
          <a:bodyPr>
            <a:normAutofit/>
          </a:bodyPr>
          <a:lstStyle/>
          <a:p>
            <a:pPr algn="l"/>
            <a:r>
              <a:rPr lang="ka-GE" sz="36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ანტიმიკრობული რეზისტენტობა </a:t>
            </a:r>
            <a:r>
              <a:rPr lang="en-US" sz="36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(AMR)</a:t>
            </a:r>
            <a:r>
              <a:rPr lang="ka-GE" sz="36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/>
            </a:r>
            <a:br>
              <a:rPr lang="ka-GE" sz="36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</a:br>
            <a:endParaRPr lang="en-US" sz="36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1A60DD-87B7-4AE9-9D8D-96D59B2C3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747" y="2525831"/>
            <a:ext cx="8823158" cy="1947546"/>
          </a:xfrm>
        </p:spPr>
        <p:txBody>
          <a:bodyPr>
            <a:noAutofit/>
          </a:bodyPr>
          <a:lstStyle/>
          <a:p>
            <a:pPr algn="l"/>
            <a:r>
              <a:rPr lang="ka-GE" sz="2800" b="1" dirty="0">
                <a:solidFill>
                  <a:srgbClr val="0D3970"/>
                </a:solidFill>
              </a:rPr>
              <a:t>არის მიკოორგანიზმის უნარი გადარჩეს და გაუძლოს ანტიმიკორბული პრეპარატების ზემოქმედებას, </a:t>
            </a:r>
            <a:r>
              <a:rPr lang="ka-GE" sz="2800" b="1" dirty="0" smtClean="0">
                <a:solidFill>
                  <a:srgbClr val="0D3970"/>
                </a:solidFill>
              </a:rPr>
              <a:t>ეს კი საფრთხეს </a:t>
            </a:r>
            <a:r>
              <a:rPr lang="ka-GE" sz="2800" b="1" dirty="0">
                <a:solidFill>
                  <a:srgbClr val="0D3970"/>
                </a:solidFill>
              </a:rPr>
              <a:t>უქმნის ინფექციური დაავადების ეფექტურ მკურნალობას</a:t>
            </a:r>
            <a:endParaRPr lang="en-US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FA142099-0D8B-431E-985B-C34CE9CAD638}"/>
              </a:ext>
            </a:extLst>
          </p:cNvPr>
          <p:cNvSpPr txBox="1">
            <a:spLocks/>
          </p:cNvSpPr>
          <p:nvPr/>
        </p:nvSpPr>
        <p:spPr>
          <a:xfrm>
            <a:off x="665747" y="5103285"/>
            <a:ext cx="8526379" cy="3031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a-GE" sz="2800" b="1" dirty="0">
                <a:solidFill>
                  <a:srgbClr val="0D3970"/>
                </a:solidFill>
              </a:rPr>
              <a:t>არსებობს</a:t>
            </a:r>
            <a:r>
              <a:rPr lang="en-US" sz="2800" b="1" dirty="0">
                <a:solidFill>
                  <a:srgbClr val="0D3970"/>
                </a:solidFill>
              </a:rPr>
              <a:t> </a:t>
            </a:r>
            <a:r>
              <a:rPr lang="ka-GE" sz="2800" b="1" dirty="0">
                <a:solidFill>
                  <a:srgbClr val="00B5E3"/>
                </a:solidFill>
              </a:rPr>
              <a:t>განსხვავებული ტიპის ანტიმიკორბული საშულებები, </a:t>
            </a:r>
            <a:r>
              <a:rPr lang="ka-GE" sz="2800" b="1" dirty="0">
                <a:solidFill>
                  <a:srgbClr val="0D3970"/>
                </a:solidFill>
              </a:rPr>
              <a:t>რომლებიც მოქმედებენ</a:t>
            </a:r>
            <a:r>
              <a:rPr lang="en-US" sz="2800" b="1" dirty="0">
                <a:solidFill>
                  <a:srgbClr val="0D3970"/>
                </a:solidFill>
              </a:rPr>
              <a:t> </a:t>
            </a:r>
            <a:r>
              <a:rPr lang="ka-GE" sz="2800" b="1" dirty="0">
                <a:solidFill>
                  <a:srgbClr val="00B5E3"/>
                </a:solidFill>
              </a:rPr>
              <a:t>განსხვავებული ტიპის </a:t>
            </a:r>
            <a:r>
              <a:rPr lang="ka-GE" sz="2800" b="1" dirty="0" smtClean="0">
                <a:solidFill>
                  <a:srgbClr val="00B5E3"/>
                </a:solidFill>
              </a:rPr>
              <a:t>მიკროორგანიზმებზე.</a:t>
            </a:r>
          </a:p>
          <a:p>
            <a:pPr algn="l"/>
            <a:r>
              <a:rPr lang="en-US" sz="2800" b="1" dirty="0" smtClean="0">
                <a:solidFill>
                  <a:srgbClr val="0D3970"/>
                </a:solidFill>
              </a:rPr>
              <a:t> </a:t>
            </a:r>
            <a:r>
              <a:rPr lang="ka-GE" sz="2800" b="1" dirty="0">
                <a:solidFill>
                  <a:srgbClr val="0D3970"/>
                </a:solidFill>
              </a:rPr>
              <a:t>მაგალითად:</a:t>
            </a:r>
            <a:r>
              <a:rPr lang="en-US" sz="2800" b="1" dirty="0">
                <a:solidFill>
                  <a:srgbClr val="0D3970"/>
                </a:solidFill>
              </a:rPr>
              <a:t> </a:t>
            </a:r>
            <a:r>
              <a:rPr lang="ka-GE" sz="2800" b="1" dirty="0">
                <a:solidFill>
                  <a:srgbClr val="0D3970"/>
                </a:solidFill>
              </a:rPr>
              <a:t>ანტიბაქტერიული ან ანტიბიოტიკები ბაქტერიების წინააღმდეგ, ანტივირუსული - ვირუსების წინააღმდეგ, ანტიფუნგურები - სოკოების წინაარმდეგ და ა.შ. </a:t>
            </a:r>
            <a:endParaRPr lang="en-US" sz="2800" dirty="0">
              <a:solidFill>
                <a:srgbClr val="0D3970"/>
              </a:soli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C634E18-6C4A-477E-AFC0-EE63C31D89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279083"/>
            <a:ext cx="3095625" cy="154781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57618DB-651A-4B70-8710-3133DCAF505F}"/>
              </a:ext>
            </a:extLst>
          </p:cNvPr>
          <p:cNvSpPr txBox="1">
            <a:spLocks/>
          </p:cNvSpPr>
          <p:nvPr/>
        </p:nvSpPr>
        <p:spPr>
          <a:xfrm>
            <a:off x="2278379" y="8995727"/>
            <a:ext cx="4751071" cy="6692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#AMR </a:t>
            </a:r>
            <a:r>
              <a:rPr lang="en-US" sz="3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#</a:t>
            </a:r>
            <a:r>
              <a:rPr lang="en-US" sz="3000" b="1" dirty="0" err="1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antimicrobialresistance</a:t>
            </a:r>
            <a:endParaRPr lang="en-US" sz="3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7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xmlns="" id="{8BA81399-6101-446F-92FD-0D4706EA8704}"/>
              </a:ext>
            </a:extLst>
          </p:cNvPr>
          <p:cNvSpPr txBox="1">
            <a:spLocks/>
          </p:cNvSpPr>
          <p:nvPr/>
        </p:nvSpPr>
        <p:spPr>
          <a:xfrm>
            <a:off x="681789" y="2291677"/>
            <a:ext cx="8593355" cy="1947546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3200" b="1" dirty="0">
                <a:solidFill>
                  <a:srgbClr val="0D3970"/>
                </a:solidFill>
              </a:rPr>
              <a:t>ბაქტერიული ინფექციის სამკურნალო წამალია.</a:t>
            </a:r>
            <a:r>
              <a:rPr lang="en-US" sz="3200" b="1" dirty="0">
                <a:solidFill>
                  <a:srgbClr val="0D3970"/>
                </a:solidFill>
              </a:rPr>
              <a:t> </a:t>
            </a:r>
            <a:r>
              <a:rPr lang="ka-GE" sz="3200" b="1" dirty="0">
                <a:solidFill>
                  <a:srgbClr val="0D3970"/>
                </a:solidFill>
              </a:rPr>
              <a:t>ანტიბიოტიკების მიმართ რეზისტენტობა ყალიბდება როცა ბაქტერია იცვლება ამ წამლების გამოყენების დროს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4B1D8E-BA6A-43AB-9C26-250E0A0015B1}"/>
              </a:ext>
            </a:extLst>
          </p:cNvPr>
          <p:cNvSpPr txBox="1">
            <a:spLocks/>
          </p:cNvSpPr>
          <p:nvPr/>
        </p:nvSpPr>
        <p:spPr>
          <a:xfrm>
            <a:off x="3931920" y="2453642"/>
            <a:ext cx="3543300" cy="556577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6ED3483-BA02-4D67-8EC3-348E0BE3BD6A}"/>
              </a:ext>
            </a:extLst>
          </p:cNvPr>
          <p:cNvSpPr txBox="1">
            <a:spLocks/>
          </p:cNvSpPr>
          <p:nvPr/>
        </p:nvSpPr>
        <p:spPr>
          <a:xfrm>
            <a:off x="1257300" y="2262823"/>
            <a:ext cx="8549640" cy="19475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06E1B9EB-1663-4276-9D36-99DCD57B9D8F}"/>
              </a:ext>
            </a:extLst>
          </p:cNvPr>
          <p:cNvSpPr txBox="1">
            <a:spLocks/>
          </p:cNvSpPr>
          <p:nvPr/>
        </p:nvSpPr>
        <p:spPr>
          <a:xfrm>
            <a:off x="2206190" y="8530506"/>
            <a:ext cx="4751071" cy="6692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#AMR </a:t>
            </a:r>
            <a:r>
              <a:rPr lang="en-US" sz="3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#</a:t>
            </a:r>
            <a:r>
              <a:rPr lang="en-US" sz="3000" b="1" dirty="0" err="1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antibioticresistance</a:t>
            </a:r>
            <a:endParaRPr lang="en-US" sz="3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514893E-93E7-433D-A20D-5D1E0F8902C3}"/>
              </a:ext>
            </a:extLst>
          </p:cNvPr>
          <p:cNvSpPr txBox="1">
            <a:spLocks/>
          </p:cNvSpPr>
          <p:nvPr/>
        </p:nvSpPr>
        <p:spPr>
          <a:xfrm>
            <a:off x="783255" y="4905800"/>
            <a:ext cx="8387414" cy="7459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3600" b="1" dirty="0">
                <a:solidFill>
                  <a:srgbClr val="00B5E3"/>
                </a:solidFill>
                <a:cs typeface="+mn-cs"/>
              </a:rPr>
              <a:t>ანტიბიოტიკებისადმი რეზისტენტობა</a:t>
            </a:r>
            <a:endParaRPr lang="en-US" sz="3600" b="1" dirty="0">
              <a:solidFill>
                <a:srgbClr val="00B5E3"/>
              </a:solidFill>
              <a:latin typeface="DIN 2014 Narrow Bold" panose="020B0706020202020204" pitchFamily="34" charset="0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38F3D7DD-6957-4A4B-99C1-9984C5C828B4}"/>
              </a:ext>
            </a:extLst>
          </p:cNvPr>
          <p:cNvSpPr txBox="1">
            <a:spLocks/>
          </p:cNvSpPr>
          <p:nvPr/>
        </p:nvSpPr>
        <p:spPr>
          <a:xfrm>
            <a:off x="4895849" y="4524134"/>
            <a:ext cx="3543300" cy="556577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EDE6D0FC-B7C9-4940-BC20-F70E39DBC290}"/>
              </a:ext>
            </a:extLst>
          </p:cNvPr>
          <p:cNvSpPr txBox="1">
            <a:spLocks/>
          </p:cNvSpPr>
          <p:nvPr/>
        </p:nvSpPr>
        <p:spPr>
          <a:xfrm>
            <a:off x="783255" y="5476801"/>
            <a:ext cx="7911565" cy="1947546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sz="3200" b="1" dirty="0">
                <a:solidFill>
                  <a:srgbClr val="0D3970"/>
                </a:solidFill>
              </a:rPr>
              <a:t>ძირითადად ყალიბდება ადამიანებსა და ცხოველებში ანტიბიოტიკების მუდმივი არამიზნობრივი და ხანგძლივი გამოყენებისას</a:t>
            </a:r>
            <a:endParaRPr lang="en-US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0F52BEC-33CA-4F21-9474-66744B598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279083"/>
            <a:ext cx="3095625" cy="15478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4ED92A9-4161-4385-BCB5-0D2D99FB0B33}"/>
              </a:ext>
            </a:extLst>
          </p:cNvPr>
          <p:cNvSpPr txBox="1"/>
          <p:nvPr/>
        </p:nvSpPr>
        <p:spPr>
          <a:xfrm>
            <a:off x="783256" y="1839356"/>
            <a:ext cx="502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a-GE" sz="3600" b="1" dirty="0">
                <a:solidFill>
                  <a:srgbClr val="00B5E3"/>
                </a:solidFill>
                <a:latin typeface="+mj-lt"/>
                <a:ea typeface="DIN 2014 Narrow Bold" panose="020B0706020202020204" pitchFamily="34" charset="0"/>
              </a:rPr>
              <a:t>ანტიბიოტიკი</a:t>
            </a:r>
          </a:p>
        </p:txBody>
      </p:sp>
    </p:spTree>
    <p:extLst>
      <p:ext uri="{BB962C8B-B14F-4D97-AF65-F5344CB8AC3E}">
        <p14:creationId xmlns:p14="http://schemas.microsoft.com/office/powerpoint/2010/main" val="125440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7745B7D-111A-42BA-B96F-2D4E51472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279083"/>
            <a:ext cx="3095625" cy="154781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A56F4345-908E-4FB5-BC88-E236DEE6CFDB}"/>
              </a:ext>
            </a:extLst>
          </p:cNvPr>
          <p:cNvSpPr txBox="1">
            <a:spLocks/>
          </p:cNvSpPr>
          <p:nvPr/>
        </p:nvSpPr>
        <p:spPr>
          <a:xfrm>
            <a:off x="2278379" y="8995727"/>
            <a:ext cx="4751071" cy="6692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B5E3"/>
                </a:solidFill>
              </a:rPr>
              <a:t>#COVID19 </a:t>
            </a:r>
            <a:r>
              <a:rPr lang="en-US" sz="3200" b="1" dirty="0">
                <a:solidFill>
                  <a:srgbClr val="0D3970"/>
                </a:solidFill>
              </a:rPr>
              <a:t>#coronavirus</a:t>
            </a:r>
            <a:endParaRPr lang="en-US" sz="3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1A7A5D4-4486-4396-B252-50E2DCB4B5C3}"/>
              </a:ext>
            </a:extLst>
          </p:cNvPr>
          <p:cNvSpPr txBox="1">
            <a:spLocks/>
          </p:cNvSpPr>
          <p:nvPr/>
        </p:nvSpPr>
        <p:spPr>
          <a:xfrm>
            <a:off x="621030" y="1682517"/>
            <a:ext cx="8549640" cy="1947546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ka-GE" sz="40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ანტიბიოტიკები არ მოქმედებს </a:t>
            </a:r>
            <a:r>
              <a:rPr lang="ka-GE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ვირუსებზე, მათ შორის </a:t>
            </a:r>
            <a:r>
              <a:rPr lang="en-US" sz="40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COVID-19</a:t>
            </a:r>
            <a:r>
              <a:rPr lang="ka-GE" sz="40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 გამომწვევ ვირუსზეც</a:t>
            </a:r>
            <a:r>
              <a:rPr lang="en-US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! </a:t>
            </a:r>
            <a:endParaRPr lang="en-US" sz="4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22AE8DC-F00E-4B31-91A1-2C0EECAF618D}"/>
              </a:ext>
            </a:extLst>
          </p:cNvPr>
          <p:cNvSpPr txBox="1">
            <a:spLocks/>
          </p:cNvSpPr>
          <p:nvPr/>
        </p:nvSpPr>
        <p:spPr>
          <a:xfrm>
            <a:off x="697833" y="4090086"/>
            <a:ext cx="7044088" cy="4148537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b="1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ანტიბიოტიკები</a:t>
            </a:r>
            <a:r>
              <a:rPr lang="en-US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 </a:t>
            </a: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მუშაობს</a:t>
            </a:r>
            <a:r>
              <a:rPr lang="en-US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 </a:t>
            </a: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მხოლოდ </a:t>
            </a:r>
            <a:r>
              <a:rPr lang="ka-GE" sz="2800" b="1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ბაქტერიული ინფექციების დროს</a:t>
            </a:r>
            <a:r>
              <a:rPr lang="en-US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ka-GE" sz="2800" dirty="0" smtClean="0">
              <a:solidFill>
                <a:srgbClr val="0D3970"/>
              </a:solidFill>
              <a:latin typeface="DIN 2014 Light" panose="020B0404020202020204" pitchFamily="34" charset="0"/>
              <a:ea typeface="DIN 2014 Light" panose="020B04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ანტიბიოტიკების </a:t>
            </a: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არამართებული </a:t>
            </a:r>
            <a:endParaRPr lang="ka-GE" sz="2800" dirty="0" smtClean="0">
              <a:solidFill>
                <a:srgbClr val="0D3970"/>
              </a:solidFill>
              <a:latin typeface="DIN 2014 Light" panose="020B0404020202020204" pitchFamily="34" charset="0"/>
              <a:ea typeface="DIN 2014 Light" panose="020B04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გამოყენება </a:t>
            </a: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ზრდის </a:t>
            </a:r>
            <a:r>
              <a:rPr lang="ka-GE" sz="2800" b="1" dirty="0">
                <a:solidFill>
                  <a:srgbClr val="0D3970"/>
                </a:solidFill>
              </a:rPr>
              <a:t>ანტიბიოტიკების მიმართ რეზისტენტობის </a:t>
            </a:r>
            <a:r>
              <a:rPr lang="ka-GE" sz="2800" dirty="0" smtClean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რისკს, რაც </a:t>
            </a: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საფრთხეს უქმნის ყველა </a:t>
            </a:r>
            <a:r>
              <a:rPr lang="ka-GE" sz="2800" dirty="0" smtClean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ჩვენგანს, </a:t>
            </a: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თუნდაც უმნიშვნელო </a:t>
            </a:r>
            <a:r>
              <a:rPr lang="ka-GE" sz="2800" dirty="0" smtClean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ინფექცია გართულდეს</a:t>
            </a:r>
            <a:endParaRPr lang="en-US" sz="2800" dirty="0">
              <a:solidFill>
                <a:srgbClr val="0D3970"/>
              </a:solidFill>
              <a:effectLst/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93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EAFDC96-56F1-40D3-9666-B41EE2C0C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279083"/>
            <a:ext cx="3095625" cy="1547813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92017784-8A2D-4C4B-B5D8-9845B1576E58}"/>
              </a:ext>
            </a:extLst>
          </p:cNvPr>
          <p:cNvSpPr txBox="1">
            <a:spLocks/>
          </p:cNvSpPr>
          <p:nvPr/>
        </p:nvSpPr>
        <p:spPr>
          <a:xfrm>
            <a:off x="2278379" y="8717438"/>
            <a:ext cx="4751071" cy="6692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B5E3"/>
                </a:solidFill>
              </a:rPr>
              <a:t>#COVID19 </a:t>
            </a:r>
            <a:r>
              <a:rPr lang="en-US" sz="3200" b="1" dirty="0">
                <a:solidFill>
                  <a:srgbClr val="0D3970"/>
                </a:solidFill>
              </a:rPr>
              <a:t>#coronavirus</a:t>
            </a:r>
            <a:endParaRPr lang="en-US" sz="3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86B89D8-B13D-41AD-8F43-03955AE9147C}"/>
              </a:ext>
            </a:extLst>
          </p:cNvPr>
          <p:cNvSpPr/>
          <p:nvPr/>
        </p:nvSpPr>
        <p:spPr>
          <a:xfrm>
            <a:off x="621632" y="1615788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a-GE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კითხვა</a:t>
            </a:r>
            <a:r>
              <a:rPr lang="en-US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: </a:t>
            </a:r>
            <a:r>
              <a:rPr lang="ka-GE" sz="4000" b="1" dirty="0" smtClean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პაციენტს</a:t>
            </a:r>
            <a:r>
              <a:rPr lang="en-US" sz="4000" b="1" dirty="0" smtClean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 </a:t>
            </a:r>
            <a:r>
              <a:rPr lang="en-US" sz="40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COVID-19</a:t>
            </a:r>
            <a:r>
              <a:rPr lang="ka-GE" sz="40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 </a:t>
            </a:r>
            <a:r>
              <a:rPr lang="ka-GE" sz="4000" b="1" dirty="0" smtClean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დიაგნოზით</a:t>
            </a:r>
            <a:r>
              <a:rPr lang="en-US" sz="4000" b="1" dirty="0" smtClean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 </a:t>
            </a:r>
            <a:r>
              <a:rPr lang="ka-GE" sz="4000" b="1" dirty="0" smtClean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როდის </a:t>
            </a:r>
            <a:r>
              <a:rPr lang="ka-GE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შეიძლება </a:t>
            </a:r>
            <a:r>
              <a:rPr lang="ka-GE" sz="4000" b="1" dirty="0" smtClean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 </a:t>
            </a:r>
            <a:r>
              <a:rPr lang="ka-GE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დაენიშნოს ანტიბიოტიკი</a:t>
            </a:r>
            <a:r>
              <a:rPr lang="en-US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?</a:t>
            </a:r>
            <a:endParaRPr lang="en-US" sz="4000" dirty="0">
              <a:solidFill>
                <a:prstClr val="black"/>
              </a:solidFill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55A80A1E-91A2-454B-BFD4-FBB9FD41A5F5}"/>
              </a:ext>
            </a:extLst>
          </p:cNvPr>
          <p:cNvSpPr txBox="1">
            <a:spLocks/>
          </p:cNvSpPr>
          <p:nvPr/>
        </p:nvSpPr>
        <p:spPr>
          <a:xfrm>
            <a:off x="737937" y="5239461"/>
            <a:ext cx="7194884" cy="2792019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ზოგიერთ პაციენტს </a:t>
            </a:r>
            <a:r>
              <a:rPr lang="en-US" sz="28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COVID-19</a:t>
            </a:r>
            <a:r>
              <a:rPr lang="ka-GE" sz="2800" b="1" dirty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 დიაგნოზით</a:t>
            </a: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 შეიძლება განუვითარდეს </a:t>
            </a:r>
            <a:r>
              <a:rPr lang="ka-GE" sz="2800" b="1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ბაქტერიული </a:t>
            </a:r>
            <a:endParaRPr lang="en-US" sz="2800" b="1" dirty="0" smtClean="0">
              <a:solidFill>
                <a:srgbClr val="0D3970"/>
              </a:solidFill>
              <a:latin typeface="DIN 2014 Light" panose="020B0404020202020204" pitchFamily="34" charset="0"/>
              <a:ea typeface="DIN 2014 Light" panose="020B04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b="1" dirty="0" smtClean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კო-ინფექცია</a:t>
            </a:r>
            <a:r>
              <a:rPr lang="en-US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. </a:t>
            </a:r>
            <a:r>
              <a:rPr lang="ka-GE" sz="2800" dirty="0">
                <a:solidFill>
                  <a:srgbClr val="0D3970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თუ ეს ისშემთხვევაა, ექიმმა შეიძლება დაუნიშნოს ანტიბიოტიკი მეორადი ბაქტერიული ინფექციის სამკურნალოდ</a:t>
            </a:r>
            <a:endParaRPr lang="en-US" sz="2800" dirty="0">
              <a:solidFill>
                <a:srgbClr val="0D3970"/>
              </a:solidFill>
              <a:effectLst/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29C4E00-201F-4061-8219-555B0F11F659}"/>
              </a:ext>
            </a:extLst>
          </p:cNvPr>
          <p:cNvSpPr/>
          <p:nvPr/>
        </p:nvSpPr>
        <p:spPr>
          <a:xfrm>
            <a:off x="621632" y="4520912"/>
            <a:ext cx="2643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პასუხი</a:t>
            </a:r>
            <a:r>
              <a:rPr lang="en-US" sz="4000" b="1" dirty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:</a:t>
            </a:r>
            <a:endParaRPr lang="en-US" sz="4000" dirty="0">
              <a:solidFill>
                <a:prstClr val="black"/>
              </a:solidFill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8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DF3355-8373-49C0-8130-3F9FC22EACD0}"/>
              </a:ext>
            </a:extLst>
          </p:cNvPr>
          <p:cNvSpPr txBox="1">
            <a:spLocks/>
          </p:cNvSpPr>
          <p:nvPr/>
        </p:nvSpPr>
        <p:spPr>
          <a:xfrm>
            <a:off x="152400" y="1538838"/>
            <a:ext cx="9723120" cy="12958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4000" b="1" dirty="0" smtClean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არასოდეს მიმართოთ თვითმკურნალობას </a:t>
            </a:r>
            <a:r>
              <a:rPr lang="ka-GE" sz="4000" b="1" dirty="0" smtClean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ანტიბიოტიკებით</a:t>
            </a:r>
            <a:r>
              <a:rPr lang="en-US" sz="4000" b="1" dirty="0" smtClean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!</a:t>
            </a:r>
            <a:endParaRPr lang="en-US" sz="4000" dirty="0">
              <a:solidFill>
                <a:srgbClr val="0D3970"/>
              </a:solidFill>
              <a:effectLst/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5BED8E-BFBC-4ADE-856F-E964C1A9B77F}"/>
              </a:ext>
            </a:extLst>
          </p:cNvPr>
          <p:cNvSpPr txBox="1">
            <a:spLocks/>
          </p:cNvSpPr>
          <p:nvPr/>
        </p:nvSpPr>
        <p:spPr>
          <a:xfrm>
            <a:off x="640081" y="3275017"/>
            <a:ext cx="7360919" cy="5702615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</a:rPr>
              <a:t>ანტიბიოტიკებს არ შეუძლიათ დაგეხმაროთ </a:t>
            </a:r>
            <a:r>
              <a:rPr lang="en-US" sz="2800" dirty="0" smtClean="0">
                <a:solidFill>
                  <a:srgbClr val="0D3970"/>
                </a:solidFill>
              </a:rPr>
              <a:t>COVID-19</a:t>
            </a:r>
            <a:r>
              <a:rPr lang="ka-GE" sz="2800" dirty="0" smtClean="0">
                <a:solidFill>
                  <a:srgbClr val="0D3970"/>
                </a:solidFill>
              </a:rPr>
              <a:t> </a:t>
            </a:r>
            <a:r>
              <a:rPr lang="ka-GE" sz="2800" dirty="0">
                <a:solidFill>
                  <a:srgbClr val="0D3970"/>
                </a:solidFill>
              </a:rPr>
              <a:t>დროს </a:t>
            </a:r>
            <a:r>
              <a:rPr lang="ka-GE" sz="2800" dirty="0" smtClean="0">
                <a:solidFill>
                  <a:srgbClr val="0D3970"/>
                </a:solidFill>
              </a:rPr>
              <a:t>მკურნალობასა და დაცვაში</a:t>
            </a:r>
            <a:r>
              <a:rPr lang="en-US" sz="2800" dirty="0" smtClean="0">
                <a:solidFill>
                  <a:srgbClr val="0D3970"/>
                </a:solidFill>
              </a:rPr>
              <a:t>!</a:t>
            </a:r>
            <a:r>
              <a:rPr lang="ka-GE" sz="2800" dirty="0" smtClean="0">
                <a:solidFill>
                  <a:srgbClr val="0D397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ka-GE" sz="2800" dirty="0">
              <a:solidFill>
                <a:srgbClr val="0D397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</a:rPr>
              <a:t>მნიშვნელოვანია მოუსმინოთ ექიმის რჩევას!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ka-GE" sz="2800" dirty="0" smtClean="0">
              <a:solidFill>
                <a:srgbClr val="0D397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</a:rPr>
              <a:t>ნუ ეცდებით დაისვათ დიაგნოზი და დაინიშნოთ ანტიბიოტიკებით მკურნალობა თვითნებურად!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ka-GE" sz="2800" b="1" dirty="0" smtClean="0">
              <a:solidFill>
                <a:srgbClr val="0D397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b="1" dirty="0" smtClean="0">
                <a:solidFill>
                  <a:srgbClr val="0D3970"/>
                </a:solidFill>
              </a:rPr>
              <a:t>ანტიბიოტიკები მიიღეთ მხოლოდ ექიმის  დანიშნულებისამებრ</a:t>
            </a:r>
            <a:r>
              <a:rPr lang="en-US" sz="2800" b="1" dirty="0" smtClean="0">
                <a:solidFill>
                  <a:srgbClr val="0D3970"/>
                </a:solidFill>
              </a:rPr>
              <a:t>!</a:t>
            </a:r>
            <a:endParaRPr lang="en-US" sz="2800" dirty="0">
              <a:solidFill>
                <a:srgbClr val="0D3970"/>
              </a:solidFill>
              <a:effectLst/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E8544DF-F00B-4CBE-A6CE-E48295643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279083"/>
            <a:ext cx="3095625" cy="154781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6DAEACFC-1BA7-4D51-BB28-60B96EBD02CF}"/>
              </a:ext>
            </a:extLst>
          </p:cNvPr>
          <p:cNvSpPr txBox="1">
            <a:spLocks/>
          </p:cNvSpPr>
          <p:nvPr/>
        </p:nvSpPr>
        <p:spPr>
          <a:xfrm>
            <a:off x="2278379" y="8995727"/>
            <a:ext cx="4751071" cy="6692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B5E3"/>
                </a:solidFill>
              </a:rPr>
              <a:t>#COVID19 </a:t>
            </a:r>
            <a:r>
              <a:rPr lang="en-US" sz="3200" b="1" dirty="0">
                <a:solidFill>
                  <a:srgbClr val="0D3970"/>
                </a:solidFill>
              </a:rPr>
              <a:t>#coronavirus</a:t>
            </a:r>
            <a:endParaRPr lang="en-US" sz="3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3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DF3355-8373-49C0-8130-3F9FC22EACD0}"/>
              </a:ext>
            </a:extLst>
          </p:cNvPr>
          <p:cNvSpPr txBox="1">
            <a:spLocks/>
          </p:cNvSpPr>
          <p:nvPr/>
        </p:nvSpPr>
        <p:spPr>
          <a:xfrm>
            <a:off x="396240" y="1630278"/>
            <a:ext cx="9220200" cy="14329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4000" b="1" dirty="0" smtClean="0">
                <a:solidFill>
                  <a:schemeClr val="accent1">
                    <a:lumMod val="50000"/>
                  </a:schemeClr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სწორი </a:t>
            </a:r>
            <a:r>
              <a:rPr lang="ka-GE" sz="4000" b="1" dirty="0" smtClean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დიაგნოზი </a:t>
            </a:r>
            <a:r>
              <a:rPr lang="ka-GE" sz="4000" b="1" dirty="0" smtClean="0">
                <a:solidFill>
                  <a:schemeClr val="accent1">
                    <a:lumMod val="50000"/>
                  </a:schemeClr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მკურნალობისთვის</a:t>
            </a:r>
            <a:r>
              <a:rPr lang="ka-GE" sz="4000" b="1" dirty="0" smtClean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 არის სასიცოცხლო მნიშვნელობის!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/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5BED8E-BFBC-4ADE-856F-E964C1A9B77F}"/>
              </a:ext>
            </a:extLst>
          </p:cNvPr>
          <p:cNvSpPr txBox="1">
            <a:spLocks/>
          </p:cNvSpPr>
          <p:nvPr/>
        </p:nvSpPr>
        <p:spPr>
          <a:xfrm>
            <a:off x="396241" y="3212785"/>
            <a:ext cx="6751319" cy="5428295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</a:rPr>
              <a:t>ტესტირება გვეხმარება გავარჩიოთ ვირუსული (როგორიცაა </a:t>
            </a:r>
            <a:r>
              <a:rPr lang="en-US" sz="2800" dirty="0" smtClean="0">
                <a:solidFill>
                  <a:srgbClr val="0D3970"/>
                </a:solidFill>
              </a:rPr>
              <a:t>COVID-19</a:t>
            </a:r>
            <a:r>
              <a:rPr lang="ka-GE" sz="2800" dirty="0" smtClean="0">
                <a:solidFill>
                  <a:srgbClr val="0D3970"/>
                </a:solidFill>
              </a:rPr>
              <a:t> გამომწვევი</a:t>
            </a:r>
            <a:r>
              <a:rPr lang="ka-GE" sz="2800" dirty="0" smtClean="0">
                <a:solidFill>
                  <a:srgbClr val="0D3970"/>
                </a:solidFill>
              </a:rPr>
              <a:t>) ინფექცია ბაქტერიულისგან.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</a:rPr>
              <a:t>ეს განაპირობებს იმის ალბათობას, რომ ანტიბიოტიკების დანიშვნა მოხდეს მიზანმიმართულად და შეამციროს ანტიბიოტიკების მიმართ რეზისტენტობის ჩამოყალიბების რისკი. </a:t>
            </a:r>
            <a:endParaRPr lang="en-US" sz="2800" dirty="0">
              <a:solidFill>
                <a:srgbClr val="0D3970"/>
              </a:solidFill>
              <a:effectLst/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E8544DF-F00B-4CBE-A6CE-E48295643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279083"/>
            <a:ext cx="3095625" cy="154781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6DAEACFC-1BA7-4D51-BB28-60B96EBD02CF}"/>
              </a:ext>
            </a:extLst>
          </p:cNvPr>
          <p:cNvSpPr txBox="1">
            <a:spLocks/>
          </p:cNvSpPr>
          <p:nvPr/>
        </p:nvSpPr>
        <p:spPr>
          <a:xfrm>
            <a:off x="2177413" y="8508047"/>
            <a:ext cx="4751071" cy="6692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B5E3"/>
                </a:solidFill>
              </a:rPr>
              <a:t>#COVID19 </a:t>
            </a:r>
            <a:r>
              <a:rPr lang="en-US" sz="3200" b="1" dirty="0">
                <a:solidFill>
                  <a:srgbClr val="0D3970"/>
                </a:solidFill>
              </a:rPr>
              <a:t>#coronavirus</a:t>
            </a:r>
            <a:endParaRPr lang="en-US" sz="3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3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DF3355-8373-49C0-8130-3F9FC22EACD0}"/>
              </a:ext>
            </a:extLst>
          </p:cNvPr>
          <p:cNvSpPr txBox="1">
            <a:spLocks/>
          </p:cNvSpPr>
          <p:nvPr/>
        </p:nvSpPr>
        <p:spPr>
          <a:xfrm>
            <a:off x="611504" y="1796014"/>
            <a:ext cx="9142094" cy="12653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sz="4200" b="1" dirty="0" smtClean="0">
                <a:solidFill>
                  <a:srgbClr val="00B5E3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ხელების ჰიგიენა არის გადამწყვეტი</a:t>
            </a:r>
            <a:endParaRPr lang="en-US" sz="4200" dirty="0">
              <a:solidFill>
                <a:srgbClr val="0D3970"/>
              </a:solidFill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  <a:p>
            <a:pPr algn="ctr"/>
            <a:r>
              <a:rPr lang="en-US" sz="4200" b="1" dirty="0" smtClean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COVID-19</a:t>
            </a:r>
            <a:r>
              <a:rPr lang="ka-GE" sz="4200" b="1" dirty="0" smtClean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 დროს</a:t>
            </a:r>
            <a:r>
              <a:rPr lang="en-US" sz="4200" b="1" dirty="0" smtClean="0">
                <a:solidFill>
                  <a:srgbClr val="0D3970"/>
                </a:solidFill>
                <a:latin typeface="DIN 2014 Narrow Bold" panose="020B0706020202020204" pitchFamily="34" charset="0"/>
                <a:ea typeface="DIN 2014 Narrow Bold" panose="020B0706020202020204" pitchFamily="34" charset="0"/>
              </a:rPr>
              <a:t>! </a:t>
            </a:r>
            <a:endParaRPr lang="en-US" sz="4200" dirty="0">
              <a:solidFill>
                <a:srgbClr val="0D3970"/>
              </a:solidFill>
              <a:effectLst/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5BED8E-BFBC-4ADE-856F-E964C1A9B77F}"/>
              </a:ext>
            </a:extLst>
          </p:cNvPr>
          <p:cNvSpPr txBox="1">
            <a:spLocks/>
          </p:cNvSpPr>
          <p:nvPr/>
        </p:nvSpPr>
        <p:spPr>
          <a:xfrm>
            <a:off x="487680" y="3311845"/>
            <a:ext cx="7406640" cy="5054915"/>
          </a:xfrm>
          <a:prstGeom prst="rect">
            <a:avLst/>
          </a:prstGeom>
        </p:spPr>
        <p:txBody>
          <a:bodyPr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</a:rPr>
              <a:t>მიმართეთ ხელების კარგ </a:t>
            </a:r>
            <a:r>
              <a:rPr lang="ka-GE" sz="2800" dirty="0" smtClean="0">
                <a:solidFill>
                  <a:srgbClr val="0D3970"/>
                </a:solidFill>
              </a:rPr>
              <a:t>ჰიგიენას სახლში და სამედიცინო დაწესებულებაში ხელების ხშირი დაბანვით.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ka-GE" sz="1200" dirty="0">
              <a:solidFill>
                <a:srgbClr val="0D397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2800" dirty="0" smtClean="0">
                <a:solidFill>
                  <a:srgbClr val="0D3970"/>
                </a:solidFill>
              </a:rPr>
              <a:t>მიიფარეთ მოხრილი წინამხარი ხველების ან ცემინების დროს ან ხელსახოცი, რომელსაც მოათავსებთ დახურულ ურნაში. ეს ხელს უწყობს მრავალი ინფექციის გავრცელების პრევენციას, მათ შორის რეზისტენტული ორგანიზმებისაც.</a:t>
            </a:r>
            <a:endParaRPr lang="en-US" sz="2800" dirty="0">
              <a:solidFill>
                <a:srgbClr val="0D3970"/>
              </a:solidFill>
              <a:effectLst/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E8544DF-F00B-4CBE-A6CE-E48295643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9" y="279083"/>
            <a:ext cx="3095625" cy="154781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6DAEACFC-1BA7-4D51-BB28-60B96EBD02CF}"/>
              </a:ext>
            </a:extLst>
          </p:cNvPr>
          <p:cNvSpPr txBox="1">
            <a:spLocks/>
          </p:cNvSpPr>
          <p:nvPr/>
        </p:nvSpPr>
        <p:spPr>
          <a:xfrm>
            <a:off x="2278379" y="8995727"/>
            <a:ext cx="4751071" cy="6692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B5E3"/>
                </a:solidFill>
              </a:rPr>
              <a:t>#COVID19 </a:t>
            </a:r>
            <a:r>
              <a:rPr lang="en-US" sz="3200" b="1" dirty="0">
                <a:solidFill>
                  <a:srgbClr val="0D3970"/>
                </a:solidFill>
              </a:rPr>
              <a:t>#coronavirus</a:t>
            </a:r>
            <a:endParaRPr lang="en-US" sz="3000" dirty="0">
              <a:latin typeface="DIN 2014 Narrow Bold" panose="020B0706020202020204" pitchFamily="34" charset="0"/>
              <a:ea typeface="DIN 2014 Narrow Bold" panose="020B07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25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7F936C2705B49B4FB80E158D42EEF" ma:contentTypeVersion="15" ma:contentTypeDescription="Create a new document." ma:contentTypeScope="" ma:versionID="b766549406f34c7c1e9fcf17671a658b">
  <xsd:schema xmlns:xsd="http://www.w3.org/2001/XMLSchema" xmlns:xs="http://www.w3.org/2001/XMLSchema" xmlns:p="http://schemas.microsoft.com/office/2006/metadata/properties" xmlns:ns2="cb1efd7c-f48c-4a51-a47b-6708e94ea13f" xmlns:ns3="f4c00eed-823d-4369-9815-ea735c1a4faf" targetNamespace="http://schemas.microsoft.com/office/2006/metadata/properties" ma:root="true" ma:fieldsID="466e2b0dd9195e29fb40de2e534435d3" ns2:_="" ns3:_="">
    <xsd:import namespace="cb1efd7c-f48c-4a51-a47b-6708e94ea13f"/>
    <xsd:import namespace="f4c00eed-823d-4369-9815-ea735c1a4f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Date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efd7c-f48c-4a51-a47b-6708e94ea1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0" ma:displayName="Date" ma:default="2021-08-01T00:00:00Z" ma:format="DateOnly" ma:internalName="Date">
      <xsd:simpleType>
        <xsd:restriction base="dms:DateTime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c00eed-823d-4369-9815-ea735c1a4f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cb1efd7c-f48c-4a51-a47b-6708e94ea13f">2021-08-01T00:00:00+00:00</Date>
    <_Flow_SignoffStatus xmlns="cb1efd7c-f48c-4a51-a47b-6708e94ea13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D840A2-9925-455C-86A6-A73A741E61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1efd7c-f48c-4a51-a47b-6708e94ea13f"/>
    <ds:schemaRef ds:uri="f4c00eed-823d-4369-9815-ea735c1a4f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354412-D36C-44A1-8225-87B79C09EB9D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f4c00eed-823d-4369-9815-ea735c1a4faf"/>
    <ds:schemaRef ds:uri="cb1efd7c-f48c-4a51-a47b-6708e94ea13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643966A-B4BB-40EE-B209-5E4C8F32E9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294</Words>
  <Application>Microsoft Office PowerPoint</Application>
  <PresentationFormat>Custom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ანტიმიკრობული რეზისტენტობა (AMR)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Antimicrobial resistance (AMR)</dc:title>
  <dc:creator>OLSEN, Aleksandra</dc:creator>
  <cp:lastModifiedBy>Lile Malania</cp:lastModifiedBy>
  <cp:revision>20</cp:revision>
  <dcterms:created xsi:type="dcterms:W3CDTF">2020-05-04T08:40:55Z</dcterms:created>
  <dcterms:modified xsi:type="dcterms:W3CDTF">2021-11-02T10:09:06Z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0x0101005547F936C2705B49B4FB80E158D42EEF</vt:lpwstr>
  </property>
</Properties>
</file>