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16"/>
  </p:notesMasterIdLst>
  <p:sldIdLst>
    <p:sldId id="256" r:id="rId2"/>
    <p:sldId id="269" r:id="rId3"/>
    <p:sldId id="271" r:id="rId4"/>
    <p:sldId id="270" r:id="rId5"/>
    <p:sldId id="281" r:id="rId6"/>
    <p:sldId id="272" r:id="rId7"/>
    <p:sldId id="274" r:id="rId8"/>
    <p:sldId id="275" r:id="rId9"/>
    <p:sldId id="276" r:id="rId10"/>
    <p:sldId id="278" r:id="rId11"/>
    <p:sldId id="279" r:id="rId12"/>
    <p:sldId id="280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1C22D-EC24-4918-9AEA-3BFE1877AB4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92BC-4174-4031-8804-69F874930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5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A92BC-4174-4031-8804-69F8749308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8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05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69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47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05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53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18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79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710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41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6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1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B0EA-AFAD-42BB-96AA-315CF034069D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3CD06-DAF7-4220-9EE4-689F06287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6400800" cy="880338"/>
          </a:xfrm>
        </p:spPr>
        <p:txBody>
          <a:bodyPr>
            <a:noAutofit/>
          </a:bodyPr>
          <a:lstStyle/>
          <a:p>
            <a:r>
              <a:rPr lang="ka-GE" sz="2600" b="1" dirty="0">
                <a:solidFill>
                  <a:schemeClr val="accent5"/>
                </a:solidFill>
              </a:rPr>
              <a:t>დასწრებული უწყვეტი სამედიცინო განათლების პროგრამა</a:t>
            </a:r>
            <a:endParaRPr lang="en-US" sz="2600" b="1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5626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000" b="1" dirty="0" smtClean="0">
                <a:solidFill>
                  <a:schemeClr val="accent5"/>
                </a:solidFill>
              </a:rPr>
              <a:t>პროგრამის  წარმომდგენი: მედიცინის მეცნიერებათა დოქტორი </a:t>
            </a:r>
          </a:p>
          <a:p>
            <a:r>
              <a:rPr lang="ka-GE" sz="2000" b="1" dirty="0">
                <a:solidFill>
                  <a:schemeClr val="accent5"/>
                </a:solidFill>
              </a:rPr>
              <a:t> </a:t>
            </a:r>
            <a:r>
              <a:rPr lang="ka-GE" sz="2000" b="1" dirty="0" smtClean="0">
                <a:solidFill>
                  <a:schemeClr val="accent5"/>
                </a:solidFill>
              </a:rPr>
              <a:t>                                                 თსსუ პროფესორი მალვინა ჯავახაძე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4989" y="795269"/>
            <a:ext cx="7696200" cy="175432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ka-GE" sz="3600" b="1" dirty="0">
                <a:solidFill>
                  <a:srgbClr val="002060"/>
                </a:solidFill>
              </a:rPr>
              <a:t>რაციონალური ანტიმიკრობული </a:t>
            </a:r>
            <a:r>
              <a:rPr lang="ka-GE" sz="3600" b="1" dirty="0" smtClean="0">
                <a:solidFill>
                  <a:srgbClr val="002060"/>
                </a:solidFill>
              </a:rPr>
              <a:t>თერაპია პირველად ჯანდაცვის სისტემაში</a:t>
            </a:r>
            <a:endParaRPr lang="en-US" sz="3600" b="1" dirty="0">
              <a:ln w="3175">
                <a:solidFill>
                  <a:srgbClr val="F2F2F2">
                    <a:alpha val="65000"/>
                  </a:srgbClr>
                </a:solidFill>
              </a:ln>
              <a:solidFill>
                <a:srgbClr val="2C67B1">
                  <a:lumMod val="75000"/>
                </a:srgbClr>
              </a:solidFill>
              <a:latin typeface="Sylfaen" panose="010A0502050306030303" pitchFamily="18" charset="0"/>
              <a:ea typeface="+mj-ea"/>
              <a:cs typeface="+mj-cs"/>
            </a:endParaRPr>
          </a:p>
        </p:txBody>
      </p:sp>
      <p:pic>
        <p:nvPicPr>
          <p:cNvPr id="6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038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1868"/>
            <a:ext cx="7696200" cy="636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33400" y="762000"/>
            <a:ext cx="1600200" cy="1219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5775" y="3314700"/>
            <a:ext cx="1600200" cy="838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200400"/>
            <a:ext cx="1600200" cy="1066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0" y="609600"/>
            <a:ext cx="1295400" cy="1219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1000" y="1524000"/>
            <a:ext cx="1295400" cy="1295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10200" y="1676400"/>
            <a:ext cx="3352800" cy="4953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57800" y="5410200"/>
            <a:ext cx="3733800" cy="1219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03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473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518598"/>
              </p:ext>
            </p:extLst>
          </p:nvPr>
        </p:nvGraphicFramePr>
        <p:xfrm>
          <a:off x="762000" y="523597"/>
          <a:ext cx="7924800" cy="6334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Документ" r:id="rId4" imgW="3656595" imgH="4426070" progId="Word.Document.12">
                  <p:embed/>
                </p:oleObj>
              </mc:Choice>
              <mc:Fallback>
                <p:oleObj name="Документ" r:id="rId4" imgW="3656595" imgH="44260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523597"/>
                        <a:ext cx="7924800" cy="6334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304800" y="3124200"/>
            <a:ext cx="19050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8850" y="3200399"/>
            <a:ext cx="1657350" cy="68580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9075" y="3200399"/>
            <a:ext cx="1905000" cy="9048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57900" y="3090861"/>
            <a:ext cx="2705100" cy="9048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030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473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696200" cy="619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323850" y="1190625"/>
            <a:ext cx="9144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096000" y="1238250"/>
            <a:ext cx="9906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86600" y="1228725"/>
            <a:ext cx="9144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03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473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5105400" cy="4001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ka-GE" sz="2000" b="1" dirty="0" smtClean="0">
                <a:solidFill>
                  <a:srgbClr val="FF0000"/>
                </a:solidFill>
              </a:rPr>
              <a:t>პროგრამის ადამიანური რესურსები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838200"/>
            <a:ext cx="8458200" cy="563231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3"/>
              </a:buBlip>
            </a:pPr>
            <a:r>
              <a:rPr lang="ka-GE" b="1" dirty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 </a:t>
            </a: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მალვინა ჯავახაძე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-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DumbaMtavr" pitchFamily="2" charset="0"/>
              </a:rPr>
              <a:t> </a:t>
            </a:r>
            <a:r>
              <a:rPr lang="ka-GE" b="1" dirty="0" smtClean="0">
                <a:solidFill>
                  <a:srgbClr val="002060"/>
                </a:solidFill>
                <a:latin typeface="DumbaMtavr" pitchFamily="2" charset="0"/>
              </a:rPr>
              <a:t>თსსუ თერაპიული დეპარტამენტის ინფექციურ სნეულებათა მიმართულების პროფესორი, სეფსისის და ინფექციურ სნეულებათა კლინიკის დირექტორის მოადგილე. მედიცინის მეცნიერებათა დოქტორი  -  პროგრამის ხელმძღვანელი</a:t>
            </a:r>
          </a:p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DumbaMtavr" pitchFamily="2" charset="0"/>
              </a:rPr>
              <a:t>  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დავით  წერეთელი </a:t>
            </a:r>
            <a:r>
              <a:rPr lang="ka-GE" b="1" dirty="0" smtClean="0">
                <a:solidFill>
                  <a:srgbClr val="002060"/>
                </a:solidFill>
              </a:rPr>
              <a:t>- მედიცინის დოქტორი, დაავადებათა კონტროლისა და საზოგადოებრივი ჯანმრთელობის ცენტრი</a:t>
            </a:r>
            <a:r>
              <a:rPr lang="en-US" dirty="0" smtClean="0"/>
              <a:t>. </a:t>
            </a:r>
          </a:p>
          <a:p>
            <a:endParaRPr lang="ka-GE" dirty="0" smtClean="0"/>
          </a:p>
          <a:p>
            <a:pPr marL="285750" indent="-285750" algn="just">
              <a:buBlip>
                <a:blip r:embed="rId3"/>
              </a:buBlip>
            </a:pP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მაია ლომთაძე </a:t>
            </a:r>
            <a:r>
              <a:rPr lang="ka-GE" b="1" dirty="0" smtClean="0">
                <a:solidFill>
                  <a:srgbClr val="002060"/>
                </a:solidFill>
              </a:rPr>
              <a:t>- მედიცინის დოქტორი, </a:t>
            </a:r>
            <a:r>
              <a:rPr lang="ka-GE" b="1" dirty="0">
                <a:solidFill>
                  <a:srgbClr val="002060"/>
                </a:solidFill>
              </a:rPr>
              <a:t>ინფექციური </a:t>
            </a:r>
            <a:r>
              <a:rPr lang="ka-GE" b="1" dirty="0" smtClean="0">
                <a:solidFill>
                  <a:srgbClr val="002060"/>
                </a:solidFill>
              </a:rPr>
              <a:t>პათოლოგიის, შიდსის </a:t>
            </a:r>
            <a:r>
              <a:rPr lang="ka-GE" b="1" dirty="0">
                <a:solidFill>
                  <a:srgbClr val="002060"/>
                </a:solidFill>
              </a:rPr>
              <a:t>და კლინიკური იმუნოლოგიის სამეცნიერო-პრაქტიკული </a:t>
            </a:r>
            <a:r>
              <a:rPr lang="ka-GE" b="1" dirty="0" smtClean="0">
                <a:solidFill>
                  <a:srgbClr val="002060"/>
                </a:solidFill>
              </a:rPr>
              <a:t>ცენტრი</a:t>
            </a:r>
            <a:endParaRPr lang="ka-GE" b="1" dirty="0">
              <a:solidFill>
                <a:srgbClr val="002060"/>
              </a:solidFill>
            </a:endParaRPr>
          </a:p>
          <a:p>
            <a:pPr marL="285750" indent="-285750">
              <a:buBlip>
                <a:blip r:embed="rId3"/>
              </a:buBlip>
            </a:pPr>
            <a:endParaRPr lang="ka-GE" b="1" dirty="0" smtClean="0">
              <a:solidFill>
                <a:srgbClr val="002060"/>
              </a:solidFill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გიორგი კანდელაკი </a:t>
            </a:r>
            <a:r>
              <a:rPr lang="ka-GE" b="1" dirty="0" smtClean="0">
                <a:solidFill>
                  <a:srgbClr val="002060"/>
                </a:solidFill>
              </a:rPr>
              <a:t>– ექიმი-ინფექციონისტი, ინფექციური </a:t>
            </a:r>
            <a:r>
              <a:rPr lang="ka-GE" b="1" dirty="0">
                <a:solidFill>
                  <a:srgbClr val="002060"/>
                </a:solidFill>
              </a:rPr>
              <a:t>სამსახურის უფროსი - ნიუჰოსპიტალი. 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ka-GE" b="1" dirty="0" smtClean="0">
              <a:solidFill>
                <a:srgbClr val="002060"/>
              </a:solidFill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თამარ დავითაშვილი </a:t>
            </a:r>
            <a:r>
              <a:rPr lang="ka-GE" b="1" dirty="0" smtClean="0">
                <a:solidFill>
                  <a:srgbClr val="002060"/>
                </a:solidFill>
              </a:rPr>
              <a:t>- </a:t>
            </a:r>
            <a:r>
              <a:rPr lang="ka-GE" b="1" dirty="0">
                <a:solidFill>
                  <a:srgbClr val="002060"/>
                </a:solidFill>
              </a:rPr>
              <a:t>თსსუ მოწვეული პედაგოგი, ინფექციური პათოლოგიის შიდს-ის და კლინიკური იმუნოლოგიის სამეცნიერო-პრაქტიკული </a:t>
            </a:r>
            <a:r>
              <a:rPr lang="ka-GE" b="1" dirty="0" smtClean="0">
                <a:solidFill>
                  <a:srgbClr val="002060"/>
                </a:solidFill>
              </a:rPr>
              <a:t>ვენტრი</a:t>
            </a:r>
          </a:p>
          <a:p>
            <a:pPr algn="just"/>
            <a:endParaRPr lang="ka-GE" b="1" dirty="0">
              <a:solidFill>
                <a:srgbClr val="002060"/>
              </a:solidFill>
            </a:endParaRPr>
          </a:p>
          <a:p>
            <a:pPr marL="285750" indent="-285750" algn="just">
              <a:buBlip>
                <a:blip r:embed="rId3"/>
              </a:buBlip>
            </a:pPr>
            <a:r>
              <a:rPr lang="ka-GE" b="1" dirty="0" smtClean="0">
                <a:solidFill>
                  <a:schemeClr val="accent2">
                    <a:lumMod val="75000"/>
                  </a:schemeClr>
                </a:solidFill>
                <a:latin typeface="Sylfaen" panose="010A0502050306030303" pitchFamily="18" charset="0"/>
              </a:rPr>
              <a:t>გიორგი ჩახუნაშვილი </a:t>
            </a:r>
            <a:r>
              <a:rPr lang="ka-GE" b="1" dirty="0" smtClean="0">
                <a:solidFill>
                  <a:srgbClr val="002060"/>
                </a:solidFill>
              </a:rPr>
              <a:t>- </a:t>
            </a:r>
            <a:r>
              <a:rPr lang="en-US" dirty="0" smtClean="0"/>
              <a:t>.</a:t>
            </a:r>
            <a:r>
              <a:rPr lang="ka-GE" b="1" dirty="0">
                <a:solidFill>
                  <a:srgbClr val="002060"/>
                </a:solidFill>
              </a:rPr>
              <a:t> მედიცინის დოქტორი, </a:t>
            </a:r>
            <a:r>
              <a:rPr lang="ka-GE" b="1" dirty="0" smtClean="0">
                <a:solidFill>
                  <a:srgbClr val="002060"/>
                </a:solidFill>
              </a:rPr>
              <a:t>დაავადებათა </a:t>
            </a:r>
            <a:r>
              <a:rPr lang="ka-GE" b="1" dirty="0">
                <a:solidFill>
                  <a:srgbClr val="002060"/>
                </a:solidFill>
              </a:rPr>
              <a:t>კონტროლისა და საზოგადოებრივი ჯანმრთელობის </a:t>
            </a:r>
            <a:r>
              <a:rPr lang="ka-GE" b="1" dirty="0" smtClean="0">
                <a:solidFill>
                  <a:srgbClr val="002060"/>
                </a:solidFill>
              </a:rPr>
              <a:t>ცენტრი</a:t>
            </a:r>
            <a:endParaRPr lang="en-US" dirty="0"/>
          </a:p>
        </p:txBody>
      </p:sp>
      <p:pic>
        <p:nvPicPr>
          <p:cNvPr id="6" name="Picture 1030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776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8554" y="2097137"/>
            <a:ext cx="62135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a-GE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გმადლობთ</a:t>
            </a:r>
          </a:p>
          <a:p>
            <a:pPr algn="ctr"/>
            <a:r>
              <a:rPr lang="ka-GE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ყურადღებისათვის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776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"/>
            <a:ext cx="8382000" cy="5943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ka-GE" b="1" dirty="0" smtClean="0">
              <a:solidFill>
                <a:srgbClr val="002060"/>
              </a:solidFill>
              <a:effectLst/>
              <a:latin typeface="AcadNusx" pitchFamily="2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endParaRPr lang="ka-GE" b="1" dirty="0" smtClean="0">
              <a:solidFill>
                <a:srgbClr val="002060"/>
              </a:solidFill>
              <a:effectLst/>
              <a:latin typeface="AcadNusx" pitchFamily="2" charset="0"/>
            </a:endParaRPr>
          </a:p>
          <a:p>
            <a:pPr marL="457200" indent="-457200" algn="l">
              <a:lnSpc>
                <a:spcPct val="150000"/>
              </a:lnSpc>
              <a:buBlip>
                <a:blip r:embed="rId2"/>
              </a:buBlip>
            </a:pPr>
            <a:r>
              <a:rPr lang="ka-GE" sz="2600" b="1" dirty="0" smtClean="0">
                <a:solidFill>
                  <a:srgbClr val="002060"/>
                </a:solidFill>
                <a:effectLst/>
                <a:latin typeface="Sylfaen" panose="010A0502050306030303" pitchFamily="18" charset="0"/>
              </a:rPr>
              <a:t>თბილისის სახელმწიფო სამედიცინო უნივერსიტეტი </a:t>
            </a:r>
          </a:p>
          <a:p>
            <a:pPr marL="457200" indent="-457200" algn="l">
              <a:lnSpc>
                <a:spcPct val="150000"/>
              </a:lnSpc>
              <a:buBlip>
                <a:blip r:embed="rId2"/>
              </a:buBlip>
            </a:pPr>
            <a:r>
              <a:rPr lang="ka-GE" sz="2600" b="1" dirty="0" smtClean="0">
                <a:solidFill>
                  <a:srgbClr val="002060"/>
                </a:solidFill>
                <a:effectLst/>
                <a:latin typeface="Sylfaen" panose="010A0502050306030303" pitchFamily="18" charset="0"/>
              </a:rPr>
              <a:t>სსიპ ლევან საყვარელიძის სახ. დაავადებათა კონტროლისა და საზოგადოებრივი ჯანმრთელობის ცენტრი</a:t>
            </a:r>
          </a:p>
          <a:p>
            <a:pPr marL="457200" indent="-457200" algn="l">
              <a:lnSpc>
                <a:spcPct val="150000"/>
              </a:lnSpc>
              <a:buBlip>
                <a:blip r:embed="rId2"/>
              </a:buBlip>
            </a:pPr>
            <a:r>
              <a:rPr lang="ka-GE" sz="2600" b="1" dirty="0">
                <a:solidFill>
                  <a:srgbClr val="002060"/>
                </a:solidFill>
                <a:effectLst/>
              </a:rPr>
              <a:t>თბილისის სახელმწიფო სამედიცინო </a:t>
            </a:r>
            <a:r>
              <a:rPr lang="ka-GE" sz="2600" b="1" dirty="0" smtClean="0">
                <a:solidFill>
                  <a:srgbClr val="002060"/>
                </a:solidFill>
                <a:effectLst/>
              </a:rPr>
              <a:t>უნივერსიტეტის დიპლომისშემდგომი სამედიცინო განათლების და უწყვეტი პროფესიული განვითარების ინსტიტუტი  </a:t>
            </a:r>
            <a:endParaRPr lang="ka-GE" sz="26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5071" y="216378"/>
            <a:ext cx="7239000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ka-GE" sz="2400" b="1" dirty="0" smtClean="0">
                <a:solidFill>
                  <a:srgbClr val="C00000"/>
                </a:solidFill>
              </a:rPr>
              <a:t>პროგრამის განმახორციელებელი ორგანიზაციები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2" name="Picture 103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3" y="8889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44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300037"/>
            <a:ext cx="8215313" cy="61483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ka-GE" b="1" dirty="0" smtClean="0">
              <a:solidFill>
                <a:srgbClr val="002060"/>
              </a:solidFill>
              <a:effectLst/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endParaRPr lang="ka-GE" b="1" dirty="0">
              <a:solidFill>
                <a:srgbClr val="002060"/>
              </a:solidFill>
              <a:effectLst/>
              <a:latin typeface="AcadNusx" pitchFamily="2" charset="0"/>
            </a:endParaRPr>
          </a:p>
        </p:txBody>
      </p:sp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" y="67491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838200"/>
            <a:ext cx="8215313" cy="50720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პირველადი ჯანდაცვის რგოლის ექიმები</a:t>
            </a: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ოჯახის ექიმები</a:t>
            </a: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პედიატრები</a:t>
            </a: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თერაპევტები</a:t>
            </a: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ინფექციონისტები</a:t>
            </a:r>
            <a:endParaRPr lang="en-US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21581" y="327025"/>
            <a:ext cx="6553200" cy="5111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ka-GE" alt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ვისთვის არის პროგრამა განსაზღვრული</a:t>
            </a:r>
            <a:endParaRPr lang="en-US" alt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329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9008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819400" y="285206"/>
            <a:ext cx="2895600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ka-GE" sz="2400" b="1" dirty="0" smtClean="0">
                <a:solidFill>
                  <a:srgbClr val="C00000"/>
                </a:solidFill>
              </a:rPr>
              <a:t>პროგრამის მიზანი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505" y="1447800"/>
            <a:ext cx="8728858" cy="46012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ka-GE" sz="2400" b="1" dirty="0" smtClean="0">
                <a:solidFill>
                  <a:srgbClr val="002060"/>
                </a:solidFill>
              </a:rPr>
              <a:t> მსმენელთათვის რაციონალური ანტიმიკრობული </a:t>
            </a:r>
            <a:r>
              <a:rPr lang="ka-GE" sz="2400" b="1" dirty="0">
                <a:solidFill>
                  <a:srgbClr val="002060"/>
                </a:solidFill>
              </a:rPr>
              <a:t>თერაპიის თანამედროვე პრინციპების </a:t>
            </a:r>
            <a:r>
              <a:rPr lang="ka-GE" sz="2400" b="1" dirty="0" smtClean="0">
                <a:solidFill>
                  <a:srgbClr val="002060"/>
                </a:solidFill>
              </a:rPr>
              <a:t>გაცნობა ინფექციის ლოკალიზაციის, გამომწვევის და პაციენტის მდგომარეობის (ასაკი, წონა, პრემორბიდული ფონი, იმუნური სტატუსი)  გათვალისწინებით.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Blip>
                <a:blip r:embed="rId3"/>
              </a:buBlip>
              <a:defRPr/>
            </a:pPr>
            <a:r>
              <a:rPr lang="ka-GE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სენფორდის ანტიმიკრობული თერაპიის  სახელმძღვა-ნელოს  ქართული  ვერსიის  გაცნობა და დანერგვა </a:t>
            </a:r>
            <a:r>
              <a:rPr lang="ka-GE" sz="2400" b="1" dirty="0">
                <a:solidFill>
                  <a:srgbClr val="002060"/>
                </a:solidFill>
              </a:rPr>
              <a:t>პირველადი ჯანდაცვის რგოლის </a:t>
            </a:r>
            <a:r>
              <a:rPr lang="ka-GE" sz="2400" b="1" dirty="0" smtClean="0">
                <a:solidFill>
                  <a:srgbClr val="002060"/>
                </a:solidFill>
              </a:rPr>
              <a:t>დაწესებულებებში.</a:t>
            </a:r>
            <a:endParaRPr lang="en-US" sz="2400" b="1" dirty="0">
              <a:solidFill>
                <a:srgbClr val="002060"/>
              </a:solidFill>
              <a:latin typeface="DumbaNusx" pitchFamily="2" charset="0"/>
              <a:cs typeface="Times New Roman" panose="02020603050405020304" pitchFamily="18" charset="0"/>
            </a:endParaRPr>
          </a:p>
        </p:txBody>
      </p:sp>
      <p:pic>
        <p:nvPicPr>
          <p:cNvPr id="12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8036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300037"/>
            <a:ext cx="8215313" cy="614838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ka-GE" b="1" dirty="0" smtClean="0">
              <a:solidFill>
                <a:srgbClr val="002060"/>
              </a:solidFill>
              <a:effectLst/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endParaRPr lang="ka-GE" b="1" dirty="0">
              <a:solidFill>
                <a:srgbClr val="002060"/>
              </a:solidFill>
              <a:effectLst/>
              <a:latin typeface="AcadNusx" pitchFamily="2" charset="0"/>
            </a:endParaRPr>
          </a:p>
        </p:txBody>
      </p:sp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" y="67491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838200"/>
            <a:ext cx="8215313" cy="50720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3 დღე (15 საათი)</a:t>
            </a:r>
            <a:endParaRPr lang="ka-GE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25 მსმენელი</a:t>
            </a:r>
            <a:endParaRPr lang="ka-GE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პრე-ტესტი და პოსტ-ტესტი</a:t>
            </a:r>
            <a:endParaRPr lang="ka-GE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ლექციები</a:t>
            </a:r>
            <a:endParaRPr lang="ka-GE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sz="2800" b="1" dirty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  </a:t>
            </a:r>
            <a:r>
              <a:rPr lang="ka-GE" sz="2800" b="1" dirty="0" smtClean="0">
                <a:solidFill>
                  <a:srgbClr val="002060"/>
                </a:solidFill>
                <a:latin typeface="Sylfaen" panose="010A0502050306030303" pitchFamily="18" charset="0"/>
                <a:cs typeface="Times New Roman" pitchFamily="18" charset="0"/>
              </a:rPr>
              <a:t>სიტუაციური ამოცანები</a:t>
            </a:r>
            <a:endParaRPr lang="en-US" sz="2800" b="1" dirty="0" smtClean="0">
              <a:solidFill>
                <a:srgbClr val="002060"/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200000"/>
              </a:lnSpc>
              <a:spcAft>
                <a:spcPts val="600"/>
              </a:spcAft>
              <a:buBlip>
                <a:blip r:embed="rId3"/>
              </a:buBlip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33600" y="327025"/>
            <a:ext cx="3886200" cy="5111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ka-GE" alt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პროგრამის მოცულობა</a:t>
            </a:r>
            <a:endParaRPr lang="en-US" alt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21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31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762000"/>
            <a:ext cx="8382000" cy="62478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342900" indent="-342900" algn="just">
              <a:buBlip>
                <a:blip r:embed="rId3"/>
              </a:buBlip>
            </a:pPr>
            <a:r>
              <a:rPr lang="ka-GE" sz="2000" b="1" dirty="0" smtClean="0">
                <a:solidFill>
                  <a:srgbClr val="002060"/>
                </a:solidFill>
                <a:latin typeface="Sylfaen" panose="010A0502050306030303" pitchFamily="18" charset="0"/>
              </a:rPr>
              <a:t>ანტიმიკრობული თერაპია ერთ-ერთი ყველაზე მნიშვნელოვანია ინფექციების მკურნალობაში. მიკრობები ხასიათდებიან გარემოში სწრაფი გამრავლების უნარით, რეზისტენტობის გამომუშავებით, რაც გარემოში მათ მუდმივ არსებობას უზრუნველყოფს.</a:t>
            </a:r>
          </a:p>
          <a:p>
            <a:pPr marL="342900" indent="-342900" algn="just">
              <a:buBlip>
                <a:blip r:embed="rId3"/>
              </a:buBlip>
            </a:pPr>
            <a:endParaRPr lang="ka-GE" sz="2000" b="1" dirty="0" smtClean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marL="342900" indent="-342900" algn="just">
              <a:buBlip>
                <a:blip r:embed="rId3"/>
              </a:buBlip>
            </a:pPr>
            <a:r>
              <a:rPr lang="ka-GE" sz="2000" b="1" dirty="0">
                <a:solidFill>
                  <a:srgbClr val="002060"/>
                </a:solidFill>
                <a:latin typeface="Sylfaen" panose="010A0502050306030303" pitchFamily="18" charset="0"/>
              </a:rPr>
              <a:t> </a:t>
            </a:r>
            <a:r>
              <a:rPr lang="ka-GE" sz="2000" b="1" dirty="0" smtClean="0">
                <a:solidFill>
                  <a:srgbClr val="002060"/>
                </a:solidFill>
                <a:latin typeface="Sylfaen" panose="010A0502050306030303" pitchFamily="18" charset="0"/>
              </a:rPr>
              <a:t>ძალიან ხშირად ანტიმიკრობული თერაპიის შერჩევა ხდება არამიზანმიმართულად, არ ხდება შესაძლო გამომწვევის და მისი თავისებურებების გათვალისწინება.</a:t>
            </a:r>
          </a:p>
          <a:p>
            <a:pPr marL="342900" indent="-342900" algn="just">
              <a:buBlip>
                <a:blip r:embed="rId3"/>
              </a:buBlip>
            </a:pPr>
            <a:endParaRPr lang="ka-GE" sz="2000" b="1" dirty="0" smtClean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marL="342900" indent="-342900" algn="just">
              <a:buBlip>
                <a:blip r:embed="rId3"/>
              </a:buBlip>
            </a:pPr>
            <a:r>
              <a:rPr lang="ka-GE" sz="2000" b="1" dirty="0">
                <a:solidFill>
                  <a:srgbClr val="002060"/>
                </a:solidFill>
                <a:latin typeface="Sylfaen" panose="010A0502050306030303" pitchFamily="18" charset="0"/>
              </a:rPr>
              <a:t> </a:t>
            </a:r>
            <a:r>
              <a:rPr lang="ka-GE" sz="2000" b="1" dirty="0" smtClean="0">
                <a:solidFill>
                  <a:srgbClr val="002060"/>
                </a:solidFill>
                <a:latin typeface="Sylfaen" panose="010A0502050306030303" pitchFamily="18" charset="0"/>
              </a:rPr>
              <a:t>პირველად ჯანდაცვის სისტემაში რაციონალური ანტიმიკრობული თერაპია ხელს შეუშლის რეზისტენტული შტამების ჩამოყალიბებას და აგვაცილებს მათ მიერ გამოწვეულ ინფექციებს. რაც ძალიან ხშირად მძიმედ მიმდინარეობს და ლეტალობის უხშირესი მიზეზია.</a:t>
            </a:r>
            <a:endParaRPr lang="en-US" sz="2000" b="1" dirty="0" smtClean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algn="just"/>
            <a:endParaRPr lang="en-US" sz="2000" b="1" dirty="0" smtClean="0">
              <a:solidFill>
                <a:srgbClr val="002060"/>
              </a:solidFill>
              <a:latin typeface="Sylfaen" panose="010A0502050306030303" pitchFamily="18" charset="0"/>
            </a:endParaRPr>
          </a:p>
          <a:p>
            <a:pPr marL="342900" indent="-342900" algn="just">
              <a:buBlip>
                <a:blip r:embed="rId3"/>
              </a:buBlip>
            </a:pPr>
            <a:r>
              <a:rPr lang="ka-GE" sz="2000" b="1" dirty="0">
                <a:solidFill>
                  <a:srgbClr val="002060"/>
                </a:solidFill>
                <a:latin typeface="Sylfaen" panose="010A0502050306030303" pitchFamily="18" charset="0"/>
              </a:rPr>
              <a:t>პირველადი ჯანდაცვის რგოლის ექიმების მნიშვნელოვან ნაწილს არ გააჩნია შესაბამისი ცოდნა ინფექციების სწორი მართვის საკითხებზე და არ იცნობს ანტიმიკრობული საშუალებების გამოყენების თანამედროვე პრინციპებს.  </a:t>
            </a:r>
          </a:p>
          <a:p>
            <a:pPr marL="342900" indent="-342900" algn="just">
              <a:buBlip>
                <a:blip r:embed="rId3"/>
              </a:buBlip>
            </a:pPr>
            <a:endParaRPr lang="en-US" sz="2000" dirty="0">
              <a:solidFill>
                <a:srgbClr val="002060"/>
              </a:solidFill>
              <a:latin typeface="BalavMtavr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114629"/>
            <a:ext cx="3733800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ka-GE" sz="2400" b="1" dirty="0" smtClean="0">
                <a:solidFill>
                  <a:srgbClr val="C00000"/>
                </a:solidFill>
              </a:rPr>
              <a:t>პრობლემის  აქტუალობა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2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449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524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79888" y="381000"/>
            <a:ext cx="8383112" cy="50720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ka-GE" b="1" dirty="0" smtClean="0">
                <a:solidFill>
                  <a:srgbClr val="C00000"/>
                </a:solidFill>
                <a:effectLst/>
              </a:rPr>
              <a:t>საქართველოს  სამედიცინო  საზოგადოების  მიერ ანტიმიკრობული  რეზისტენტობის  პრობლემა  ჯერ  კიდევ არასაკმარისადაა   აღიარებული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en-US" b="1" dirty="0">
                <a:solidFill>
                  <a:srgbClr val="002060"/>
                </a:solidFill>
                <a:effectLst/>
              </a:rPr>
              <a:t> </a:t>
            </a:r>
            <a:r>
              <a:rPr lang="ka-GE" b="1" dirty="0" smtClean="0">
                <a:solidFill>
                  <a:srgbClr val="002060"/>
                </a:solidFill>
                <a:effectLst/>
              </a:rPr>
              <a:t>მაშინ როდესაც, </a:t>
            </a:r>
            <a:r>
              <a:rPr lang="ka-GE" b="1" dirty="0">
                <a:solidFill>
                  <a:srgbClr val="002060"/>
                </a:solidFill>
                <a:cs typeface="Times New Roman" pitchFamily="18" charset="0"/>
              </a:rPr>
              <a:t>ანტიმიკრობული რეზისტენტობა იწვევს ავადობის, პაციენტის სტაციონარში დაყოვნების, სიკვდილიანობისა და სამედიცინო მომსახურებასთან დაკავშირებული ხარჯების </a:t>
            </a:r>
            <a:r>
              <a:rPr lang="ka-GE" b="1" dirty="0" smtClean="0">
                <a:solidFill>
                  <a:srgbClr val="002060"/>
                </a:solidFill>
                <a:cs typeface="Times New Roman" pitchFamily="18" charset="0"/>
              </a:rPr>
              <a:t>ზრდას.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Blip>
                <a:blip r:embed="rId3"/>
              </a:buBlip>
            </a:pPr>
            <a:r>
              <a:rPr lang="ka-GE" b="1" dirty="0" smtClean="0">
                <a:solidFill>
                  <a:srgbClr val="002060"/>
                </a:solidFill>
                <a:effectLst/>
                <a:cs typeface="Times New Roman" pitchFamily="18" charset="0"/>
              </a:rPr>
              <a:t>ანტიმიკრობული </a:t>
            </a:r>
            <a:r>
              <a:rPr lang="ka-GE" b="1" dirty="0">
                <a:solidFill>
                  <a:srgbClr val="002060"/>
                </a:solidFill>
                <a:effectLst/>
                <a:cs typeface="Times New Roman" pitchFamily="18" charset="0"/>
              </a:rPr>
              <a:t>რეზისტენტობა უპირატესად განპირობებულია ანტიბიოტიკების არარაციონალური და არამიზნობრივი </a:t>
            </a:r>
            <a:r>
              <a:rPr lang="ka-GE" b="1" dirty="0" smtClean="0">
                <a:solidFill>
                  <a:srgbClr val="002060"/>
                </a:solidFill>
                <a:effectLst/>
                <a:cs typeface="Times New Roman" pitchFamily="18" charset="0"/>
              </a:rPr>
              <a:t>გამოყენებით. </a:t>
            </a:r>
            <a:endParaRPr lang="ka-GE" b="1" dirty="0">
              <a:solidFill>
                <a:srgbClr val="002060"/>
              </a:solidFill>
              <a:effectLst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ka-GE" b="1" dirty="0" smtClean="0">
              <a:solidFill>
                <a:srgbClr val="002060"/>
              </a:solidFill>
              <a:effectLst/>
            </a:endParaRPr>
          </a:p>
        </p:txBody>
      </p:sp>
      <p:pic>
        <p:nvPicPr>
          <p:cNvPr id="11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449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1607" y="83343"/>
            <a:ext cx="1811338" cy="5111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a-GE" alt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თემატიკა</a:t>
            </a:r>
            <a:endParaRPr lang="en-US" alt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6256" y="1143000"/>
            <a:ext cx="8520028" cy="509370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ანტიმიკრობული </a:t>
            </a:r>
            <a:r>
              <a:rPr lang="ka-GE" sz="2200" b="1" dirty="0">
                <a:solidFill>
                  <a:srgbClr val="002060"/>
                </a:solidFill>
              </a:rPr>
              <a:t>საშუალებების კლასიფიკაცია </a:t>
            </a:r>
            <a:r>
              <a:rPr lang="ka-GE" sz="2200" b="1" dirty="0" smtClean="0">
                <a:solidFill>
                  <a:srgbClr val="002060"/>
                </a:solidFill>
              </a:rPr>
              <a:t>და</a:t>
            </a:r>
          </a:p>
          <a:p>
            <a:pPr algn="just">
              <a:spcBef>
                <a:spcPts val="1200"/>
              </a:spcBef>
            </a:pPr>
            <a:r>
              <a:rPr lang="ka-GE" sz="2200" b="1" dirty="0">
                <a:solidFill>
                  <a:srgbClr val="002060"/>
                </a:solidFill>
              </a:rPr>
              <a:t> </a:t>
            </a:r>
            <a:r>
              <a:rPr lang="ka-GE" sz="2200" b="1" dirty="0" smtClean="0">
                <a:solidFill>
                  <a:srgbClr val="002060"/>
                </a:solidFill>
              </a:rPr>
              <a:t>    მოქმედების </a:t>
            </a:r>
            <a:r>
              <a:rPr lang="ka-GE" sz="2200" b="1" dirty="0">
                <a:solidFill>
                  <a:srgbClr val="002060"/>
                </a:solidFill>
              </a:rPr>
              <a:t>სპექტრი</a:t>
            </a:r>
            <a:r>
              <a:rPr lang="ka-GE" sz="2200" b="1" dirty="0" smtClean="0">
                <a:solidFill>
                  <a:srgbClr val="002060"/>
                </a:solidFill>
              </a:rPr>
              <a:t>; </a:t>
            </a:r>
            <a:endParaRPr lang="ka-GE" sz="2200" b="1" dirty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ანტიმიკრობული </a:t>
            </a:r>
            <a:r>
              <a:rPr lang="ka-GE" sz="2200" b="1" dirty="0">
                <a:solidFill>
                  <a:srgbClr val="002060"/>
                </a:solidFill>
              </a:rPr>
              <a:t>რეზისტენტობა და მისი მექანიზმები</a:t>
            </a:r>
            <a:r>
              <a:rPr lang="ka-GE" sz="2200" b="1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 სამედიცინო </a:t>
            </a:r>
            <a:r>
              <a:rPr lang="ka-GE" sz="2200" b="1" dirty="0">
                <a:solidFill>
                  <a:srgbClr val="002060"/>
                </a:solidFill>
              </a:rPr>
              <a:t>მომსახურებასთან ასოცირებული ინფექციების </a:t>
            </a:r>
            <a:endParaRPr lang="ka-GE" sz="22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ka-GE" sz="2200" b="1" dirty="0">
                <a:solidFill>
                  <a:srgbClr val="002060"/>
                </a:solidFill>
              </a:rPr>
              <a:t> </a:t>
            </a:r>
            <a:r>
              <a:rPr lang="ka-GE" sz="2200" b="1" dirty="0" smtClean="0">
                <a:solidFill>
                  <a:srgbClr val="002060"/>
                </a:solidFill>
              </a:rPr>
              <a:t>     ეპიდემიოლოგია</a:t>
            </a:r>
            <a:r>
              <a:rPr lang="ka-GE" sz="2200" b="1" dirty="0">
                <a:solidFill>
                  <a:srgbClr val="002060"/>
                </a:solidFill>
              </a:rPr>
              <a:t>, მკურნალობა და პრევენცია</a:t>
            </a:r>
            <a:r>
              <a:rPr lang="ka-GE" sz="2200" b="1" dirty="0" smtClean="0">
                <a:solidFill>
                  <a:srgbClr val="002060"/>
                </a:solidFill>
              </a:rPr>
              <a:t>; </a:t>
            </a:r>
          </a:p>
          <a:p>
            <a:pPr marL="342900" indent="-342900" algn="just">
              <a:lnSpc>
                <a:spcPct val="150000"/>
              </a:lnSpc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ამბულატორიულ </a:t>
            </a:r>
            <a:r>
              <a:rPr lang="ka-GE" sz="2200" b="1" dirty="0">
                <a:solidFill>
                  <a:srgbClr val="002060"/>
                </a:solidFill>
              </a:rPr>
              <a:t>პაციენტებში ანტიმიკრობული თერაპიის </a:t>
            </a:r>
            <a:r>
              <a:rPr lang="ka-GE" sz="2200" b="1" dirty="0" smtClean="0">
                <a:solidFill>
                  <a:srgbClr val="002060"/>
                </a:solidFill>
              </a:rPr>
              <a:t>  რაციონალური </a:t>
            </a:r>
            <a:r>
              <a:rPr lang="ka-GE" sz="2200" b="1" dirty="0">
                <a:solidFill>
                  <a:srgbClr val="002060"/>
                </a:solidFill>
              </a:rPr>
              <a:t>გამოყენება</a:t>
            </a:r>
            <a:r>
              <a:rPr lang="ka-GE" sz="2200" b="1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ka-GE" sz="2200" dirty="0" smtClean="0">
                <a:solidFill>
                  <a:srgbClr val="C00000"/>
                </a:solidFill>
              </a:rPr>
              <a:t> </a:t>
            </a:r>
            <a:r>
              <a:rPr lang="ka-GE" sz="2200" b="1" dirty="0">
                <a:solidFill>
                  <a:srgbClr val="002060"/>
                </a:solidFill>
              </a:rPr>
              <a:t>სენფორდის სახელმძღვანელოს „ანტიმიკრობული თერაპია“</a:t>
            </a:r>
          </a:p>
          <a:p>
            <a:pPr algn="just">
              <a:spcBef>
                <a:spcPts val="1200"/>
              </a:spcBef>
            </a:pPr>
            <a:r>
              <a:rPr lang="ka-GE" sz="2200" b="1" dirty="0">
                <a:solidFill>
                  <a:srgbClr val="002060"/>
                </a:solidFill>
              </a:rPr>
              <a:t>    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ka-GE" sz="2200" b="1" dirty="0">
                <a:solidFill>
                  <a:srgbClr val="002060"/>
                </a:solidFill>
              </a:rPr>
              <a:t>გამოყენების </a:t>
            </a:r>
            <a:r>
              <a:rPr lang="ka-GE" sz="2200" b="1" dirty="0" smtClean="0">
                <a:solidFill>
                  <a:srgbClr val="002060"/>
                </a:solidFill>
              </a:rPr>
              <a:t>პრინციპები ამბულატორიულ პაციენტთა</a:t>
            </a:r>
          </a:p>
          <a:p>
            <a:pPr algn="just">
              <a:spcBef>
                <a:spcPts val="1200"/>
              </a:spcBef>
            </a:pPr>
            <a:r>
              <a:rPr lang="ka-GE" sz="2200" b="1" dirty="0">
                <a:solidFill>
                  <a:srgbClr val="002060"/>
                </a:solidFill>
              </a:rPr>
              <a:t> </a:t>
            </a:r>
            <a:r>
              <a:rPr lang="ka-GE" sz="2200" b="1" dirty="0" smtClean="0">
                <a:solidFill>
                  <a:srgbClr val="002060"/>
                </a:solidFill>
              </a:rPr>
              <a:t>    მკურნალობაში.</a:t>
            </a:r>
            <a:endParaRPr lang="ka-GE" sz="2200" b="1" dirty="0">
              <a:solidFill>
                <a:srgbClr val="002060"/>
              </a:solidFill>
            </a:endParaRPr>
          </a:p>
          <a:p>
            <a:pPr marL="285750" indent="-285750">
              <a:buBlip>
                <a:blip r:embed="rId3"/>
              </a:buBlip>
            </a:pPr>
            <a:endParaRPr lang="en-US" sz="2200" dirty="0">
              <a:solidFill>
                <a:srgbClr val="C00000"/>
              </a:solidFill>
            </a:endParaRPr>
          </a:p>
        </p:txBody>
      </p:sp>
      <p:pic>
        <p:nvPicPr>
          <p:cNvPr id="11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449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30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0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76600" y="834868"/>
            <a:ext cx="1811338" cy="5111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a-GE" alt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თემატიკა</a:t>
            </a:r>
            <a:endParaRPr lang="en-US" altLang="en-US" sz="28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99" y="2209800"/>
            <a:ext cx="8001001" cy="26007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  </a:t>
            </a:r>
            <a:r>
              <a:rPr lang="ka-GE" sz="2200" b="1" dirty="0">
                <a:solidFill>
                  <a:srgbClr val="002060"/>
                </a:solidFill>
              </a:rPr>
              <a:t>ნაწლავური ინფექციების ანტიმიკრობული თერაპია;</a:t>
            </a:r>
          </a:p>
          <a:p>
            <a:pPr marL="285750" indent="-28575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 </a:t>
            </a:r>
            <a:r>
              <a:rPr lang="ka-GE" sz="2200" b="1" dirty="0">
                <a:solidFill>
                  <a:srgbClr val="002060"/>
                </a:solidFill>
              </a:rPr>
              <a:t>ზემო და ქვემო სასუნთქი გზების ინფექციების ანტიმიკრობული თერაპია</a:t>
            </a:r>
            <a:r>
              <a:rPr lang="en-US" sz="2200" b="1" dirty="0">
                <a:solidFill>
                  <a:srgbClr val="002060"/>
                </a:solidFill>
              </a:rPr>
              <a:t>;</a:t>
            </a:r>
            <a:endParaRPr lang="ka-GE" sz="2200" b="1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1200"/>
              </a:spcBef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 </a:t>
            </a:r>
            <a:r>
              <a:rPr lang="ka-GE" sz="2200" b="1" dirty="0">
                <a:solidFill>
                  <a:srgbClr val="002060"/>
                </a:solidFill>
              </a:rPr>
              <a:t>საშარდე და სანაღვლე გზების ინფექციების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ka-GE" sz="2200" b="1" dirty="0">
                <a:solidFill>
                  <a:srgbClr val="002060"/>
                </a:solidFill>
              </a:rPr>
              <a:t>ანტიმიკრობული თერაპია;</a:t>
            </a:r>
          </a:p>
          <a:p>
            <a:pPr marL="342900" indent="-342900">
              <a:lnSpc>
                <a:spcPct val="150000"/>
              </a:lnSpc>
              <a:buBlip>
                <a:blip r:embed="rId3"/>
              </a:buBlip>
            </a:pPr>
            <a:r>
              <a:rPr lang="ka-GE" sz="2200" b="1" dirty="0" smtClean="0">
                <a:solidFill>
                  <a:srgbClr val="002060"/>
                </a:solidFill>
              </a:rPr>
              <a:t> </a:t>
            </a:r>
            <a:r>
              <a:rPr lang="ka-GE" sz="2200" b="1" dirty="0">
                <a:solidFill>
                  <a:srgbClr val="002060"/>
                </a:solidFill>
              </a:rPr>
              <a:t>კანის და კანქვეშა ქსოვილების ანტიმიკრობული </a:t>
            </a:r>
            <a:r>
              <a:rPr lang="ka-GE" sz="2200" b="1" dirty="0" smtClean="0">
                <a:solidFill>
                  <a:srgbClr val="002060"/>
                </a:solidFill>
              </a:rPr>
              <a:t>თერაპია</a:t>
            </a: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11" name="Picture 25" descr="დაკავშირებული სურათი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26" y="30480"/>
            <a:ext cx="563274" cy="8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623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</TotalTime>
  <Words>458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AcadNusx</vt:lpstr>
      <vt:lpstr>Arial</vt:lpstr>
      <vt:lpstr>BalavMtavr</vt:lpstr>
      <vt:lpstr>Calibri</vt:lpstr>
      <vt:lpstr>Calibri Light</vt:lpstr>
      <vt:lpstr>DumbaMtavr</vt:lpstr>
      <vt:lpstr>DumbaNusx</vt:lpstr>
      <vt:lpstr>Sylfaen</vt:lpstr>
      <vt:lpstr>Times New Roman</vt:lpstr>
      <vt:lpstr>Wingdings</vt:lpstr>
      <vt:lpstr>Office Theme</vt:lpstr>
      <vt:lpstr>Документ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Lile Malania</cp:lastModifiedBy>
  <cp:revision>125</cp:revision>
  <dcterms:created xsi:type="dcterms:W3CDTF">2015-10-12T18:20:41Z</dcterms:created>
  <dcterms:modified xsi:type="dcterms:W3CDTF">2015-10-15T13:07:41Z</dcterms:modified>
</cp:coreProperties>
</file>