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0" r:id="rId3"/>
    <p:sldId id="322" r:id="rId4"/>
    <p:sldId id="261" r:id="rId5"/>
    <p:sldId id="264" r:id="rId6"/>
    <p:sldId id="275" r:id="rId7"/>
    <p:sldId id="298" r:id="rId8"/>
    <p:sldId id="310" r:id="rId9"/>
    <p:sldId id="270" r:id="rId10"/>
    <p:sldId id="325" r:id="rId11"/>
    <p:sldId id="326" r:id="rId12"/>
    <p:sldId id="319" r:id="rId13"/>
    <p:sldId id="311" r:id="rId14"/>
    <p:sldId id="327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leishvili, Marika (CDC/CGH/DGHP)" initials="GM(" lastIdx="8" clrIdx="0">
    <p:extLst>
      <p:ext uri="{19B8F6BF-5375-455C-9EA6-DF929625EA0E}">
        <p15:presenceInfo xmlns:p15="http://schemas.microsoft.com/office/powerpoint/2012/main" userId="S-1-5-21-1207783550-2075000910-922709458-294135" providerId="AD"/>
      </p:ext>
    </p:extLst>
  </p:cmAuthor>
  <p:cmAuthor id="2" name="nailemlk" initials="n" lastIdx="6" clrIdx="1">
    <p:extLst>
      <p:ext uri="{19B8F6BF-5375-455C-9EA6-DF929625EA0E}">
        <p15:presenceInfo xmlns:p15="http://schemas.microsoft.com/office/powerpoint/2012/main" userId="nailemlk" providerId="None"/>
      </p:ext>
    </p:extLst>
  </p:cmAuthor>
  <p:cmAuthor id="3" name="Lela Sturua" initials="LS" lastIdx="4" clrIdx="2">
    <p:extLst>
      <p:ext uri="{19B8F6BF-5375-455C-9EA6-DF929625EA0E}">
        <p15:presenceInfo xmlns:p15="http://schemas.microsoft.com/office/powerpoint/2012/main" userId="S-1-5-21-452331062-1441480523-1217837558-14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6666FF"/>
    <a:srgbClr val="CC00FF"/>
    <a:srgbClr val="9900CC"/>
    <a:srgbClr val="FF3399"/>
    <a:srgbClr val="A21698"/>
    <a:srgbClr val="292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3819" autoAdjust="0"/>
  </p:normalViewPr>
  <p:slideViewPr>
    <p:cSldViewPr snapToGrid="0">
      <p:cViewPr varScale="1">
        <p:scale>
          <a:sx n="119" d="100"/>
          <a:sy n="119" d="100"/>
        </p:scale>
        <p:origin x="3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82402413340977E-2"/>
          <c:y val="0.12063763981210382"/>
          <c:w val="0.91431759758665898"/>
          <c:h val="0.70332313952061942"/>
        </c:manualLayout>
      </c:layout>
      <c:lineChart>
        <c:grouping val="standar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კაცი</c:v>
                </c:pt>
              </c:strCache>
            </c:strRef>
          </c:tx>
          <c:spPr>
            <a:ln w="2857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shade val="65000"/>
                </a:schemeClr>
              </a:solidFill>
              <a:ln w="9525">
                <a:solidFill>
                  <a:schemeClr val="accent5">
                    <a:shade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920354741882723E-17"/>
                  <c:y val="-2.4127527962420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7E-C54D-95FE-4812251F47CA}"/>
                </c:ext>
              </c:extLst>
            </c:dLbl>
            <c:dLbl>
              <c:idx val="1"/>
              <c:layout>
                <c:manualLayout>
                  <c:x val="2.4502294726720312E-3"/>
                  <c:y val="-3.7914686798089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7E-C54D-95FE-4812251F47CA}"/>
                </c:ext>
              </c:extLst>
            </c:dLbl>
            <c:dLbl>
              <c:idx val="2"/>
              <c:layout>
                <c:manualLayout>
                  <c:x val="2.4502294726718517E-3"/>
                  <c:y val="-3.7914686798089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7E-C54D-95FE-4812251F4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Sheet1!$I$3:$K$3</c:f>
              <c:strCache>
                <c:ptCount val="3"/>
                <c:pt idx="0">
                  <c:v>STEPS, 2016</c:v>
                </c:pt>
                <c:pt idx="1">
                  <c:v>TNS,  2019</c:v>
                </c:pt>
                <c:pt idx="2">
                  <c:v>TTS, 2020</c:v>
                </c:pt>
              </c:strCache>
            </c:strRef>
          </c:cat>
          <c:val>
            <c:numRef>
              <c:f>Sheet1!$I$4:$K$4</c:f>
              <c:numCache>
                <c:formatCode>0.0</c:formatCode>
                <c:ptCount val="3"/>
                <c:pt idx="0">
                  <c:v>57</c:v>
                </c:pt>
                <c:pt idx="1">
                  <c:v>55.5</c:v>
                </c:pt>
                <c:pt idx="2">
                  <c:v>49.5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7E-C54D-95FE-4812251F47CA}"/>
            </c:ext>
          </c:extLst>
        </c:ser>
        <c:ser>
          <c:idx val="1"/>
          <c:order val="1"/>
          <c:tx>
            <c:strRef>
              <c:f>Sheet1!$H$5</c:f>
              <c:strCache>
                <c:ptCount val="1"/>
                <c:pt idx="0">
                  <c:v>ქალი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004589453440625E-3"/>
                  <c:y val="-4.480826621592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7E-C54D-95FE-4812251F47CA}"/>
                </c:ext>
              </c:extLst>
            </c:dLbl>
            <c:dLbl>
              <c:idx val="1"/>
              <c:layout>
                <c:manualLayout>
                  <c:x val="-7.3506884180160933E-3"/>
                  <c:y val="-5.1701845633758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7E-C54D-95FE-4812251F47CA}"/>
                </c:ext>
              </c:extLst>
            </c:dLbl>
            <c:dLbl>
              <c:idx val="2"/>
              <c:layout>
                <c:manualLayout>
                  <c:x val="-2.4502294726722108E-3"/>
                  <c:y val="-5.1701845633758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7E-C54D-95FE-4812251F4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Sheet1!$I$3:$K$3</c:f>
              <c:strCache>
                <c:ptCount val="3"/>
                <c:pt idx="0">
                  <c:v>STEPS, 2016</c:v>
                </c:pt>
                <c:pt idx="1">
                  <c:v>TNS,  2019</c:v>
                </c:pt>
                <c:pt idx="2">
                  <c:v>TTS, 2020</c:v>
                </c:pt>
              </c:strCache>
            </c:strRef>
          </c:cat>
          <c:val>
            <c:numRef>
              <c:f>Sheet1!$I$5:$K$5</c:f>
              <c:numCache>
                <c:formatCode>0.0</c:formatCode>
                <c:ptCount val="3"/>
                <c:pt idx="0">
                  <c:v>7</c:v>
                </c:pt>
                <c:pt idx="1">
                  <c:v>7.8</c:v>
                </c:pt>
                <c:pt idx="2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F7E-C54D-95FE-4812251F47CA}"/>
            </c:ext>
          </c:extLst>
        </c:ser>
        <c:ser>
          <c:idx val="2"/>
          <c:order val="2"/>
          <c:tx>
            <c:strRef>
              <c:f>Sheet1!$H$6</c:f>
              <c:strCache>
                <c:ptCount val="1"/>
                <c:pt idx="0">
                  <c:v>სულ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8009178906881701E-3"/>
                  <c:y val="-5.8595425051593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7E-C54D-95FE-4812251F47CA}"/>
                </c:ext>
              </c:extLst>
            </c:dLbl>
            <c:dLbl>
              <c:idx val="1"/>
              <c:layout>
                <c:manualLayout>
                  <c:x val="0"/>
                  <c:y val="-5.514863534267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7E-C54D-95FE-4812251F47CA}"/>
                </c:ext>
              </c:extLst>
            </c:dLbl>
            <c:dLbl>
              <c:idx val="2"/>
              <c:layout>
                <c:manualLayout>
                  <c:x val="0"/>
                  <c:y val="-4.82550559248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7E-C54D-95FE-4812251F4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Sheet1!$I$3:$K$3</c:f>
              <c:strCache>
                <c:ptCount val="3"/>
                <c:pt idx="0">
                  <c:v>STEPS, 2016</c:v>
                </c:pt>
                <c:pt idx="1">
                  <c:v>TNS,  2019</c:v>
                </c:pt>
                <c:pt idx="2">
                  <c:v>TTS, 2020</c:v>
                </c:pt>
              </c:strCache>
            </c:strRef>
          </c:cat>
          <c:val>
            <c:numRef>
              <c:f>Sheet1!$I$6:$K$6</c:f>
              <c:numCache>
                <c:formatCode>0.0</c:formatCode>
                <c:ptCount val="3"/>
                <c:pt idx="0">
                  <c:v>31</c:v>
                </c:pt>
                <c:pt idx="1">
                  <c:v>30.7</c:v>
                </c:pt>
                <c:pt idx="2">
                  <c:v>28.2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F7E-C54D-95FE-4812251F4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6236416"/>
        <c:axId val="1716250016"/>
      </c:lineChart>
      <c:catAx>
        <c:axId val="171623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716250016"/>
        <c:crosses val="autoZero"/>
        <c:auto val="1"/>
        <c:lblAlgn val="ctr"/>
        <c:lblOffset val="100"/>
        <c:noMultiLvlLbl val="0"/>
      </c:catAx>
      <c:valAx>
        <c:axId val="1716250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4303212617408436E-2"/>
              <c:y val="2.98692825357950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71623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29483375421629"/>
          <c:y val="0.94321083840922204"/>
          <c:w val="0.39341015257578232"/>
          <c:h val="5.6789161590777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3089938384498E-2"/>
          <c:y val="0.108337814708556"/>
          <c:w val="0.90398444768166697"/>
          <c:h val="0.66012465502509998"/>
        </c:manualLayout>
      </c:layout>
      <c:lineChart>
        <c:grouping val="standard"/>
        <c:varyColors val="0"/>
        <c:ser>
          <c:idx val="0"/>
          <c:order val="0"/>
          <c:tx>
            <c:strRef>
              <c:f>smoking!$B$7</c:f>
              <c:strCache>
                <c:ptCount val="1"/>
                <c:pt idx="0">
                  <c:v>კაცი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3171338924119662E-2"/>
                  <c:y val="-1.7511854974263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77-134D-A724-767752E1A0F3}"/>
                </c:ext>
              </c:extLst>
            </c:dLbl>
            <c:dLbl>
              <c:idx val="1"/>
              <c:layout>
                <c:manualLayout>
                  <c:x val="-5.7641497711675574E-3"/>
                  <c:y val="5.83728499142100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77-134D-A724-767752E1A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smoking!$C$9:$C$10</c:f>
              <c:numCache>
                <c:formatCode>0.0</c:formatCode>
                <c:ptCount val="2"/>
                <c:pt idx="0">
                  <c:v>47.2</c:v>
                </c:pt>
                <c:pt idx="1">
                  <c:v>44.4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77-134D-A724-767752E1A0F3}"/>
            </c:ext>
          </c:extLst>
        </c:ser>
        <c:ser>
          <c:idx val="1"/>
          <c:order val="1"/>
          <c:tx>
            <c:strRef>
              <c:f>smoking!$F$7</c:f>
              <c:strCache>
                <c:ptCount val="1"/>
                <c:pt idx="0">
                  <c:v>ქალი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3721913069746481E-2"/>
                  <c:y val="3.2105067452815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7-134D-A724-767752E1A0F3}"/>
                </c:ext>
              </c:extLst>
            </c:dLbl>
            <c:dLbl>
              <c:idx val="1"/>
              <c:layout>
                <c:manualLayout>
                  <c:x val="-2.4663001479914019E-2"/>
                  <c:y val="3.5023709948526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77-134D-A724-767752E1A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smoking!$G$9:$G$10</c:f>
              <c:numCache>
                <c:formatCode>0.0</c:formatCode>
                <c:ptCount val="2"/>
                <c:pt idx="0">
                  <c:v>39.1</c:v>
                </c:pt>
                <c:pt idx="1">
                  <c:v>33.4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77-134D-A724-767752E1A0F3}"/>
            </c:ext>
          </c:extLst>
        </c:ser>
        <c:ser>
          <c:idx val="2"/>
          <c:order val="2"/>
          <c:tx>
            <c:strRef>
              <c:f>smoking!$J$7</c:f>
              <c:strCache>
                <c:ptCount val="1"/>
                <c:pt idx="0">
                  <c:v>ორივე სქესი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0498312124208616"/>
                  <c:y val="-5.83728499142105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77-134D-A724-767752E1A0F3}"/>
                </c:ext>
              </c:extLst>
            </c:dLbl>
            <c:dLbl>
              <c:idx val="1"/>
              <c:layout>
                <c:manualLayout>
                  <c:x val="6.0476325467989263E-3"/>
                  <c:y val="1.4593212478552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77-134D-A724-767752E1A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smoking!$K$9:$K$10</c:f>
              <c:numCache>
                <c:formatCode>0.0</c:formatCode>
                <c:ptCount val="2"/>
                <c:pt idx="0">
                  <c:v>43</c:v>
                </c:pt>
                <c:pt idx="1">
                  <c:v>38.6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A77-134D-A724-767752E1A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967840"/>
        <c:axId val="1465963488"/>
      </c:lineChart>
      <c:catAx>
        <c:axId val="146596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GE"/>
          </a:p>
        </c:txPr>
        <c:crossAx val="1465963488"/>
        <c:crosses val="autoZero"/>
        <c:auto val="1"/>
        <c:lblAlgn val="ctr"/>
        <c:lblOffset val="100"/>
        <c:noMultiLvlLbl val="0"/>
      </c:catAx>
      <c:valAx>
        <c:axId val="1465963488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3068237398417998E-2"/>
              <c:y val="1.5882494247006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46596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3089938384498E-2"/>
          <c:y val="0.108337814708556"/>
          <c:w val="0.90398444768166697"/>
          <c:h val="0.66012465502509998"/>
        </c:manualLayout>
      </c:layout>
      <c:lineChart>
        <c:grouping val="standard"/>
        <c:varyColors val="0"/>
        <c:ser>
          <c:idx val="0"/>
          <c:order val="0"/>
          <c:tx>
            <c:strRef>
              <c:f>smoking!$B$7</c:f>
              <c:strCache>
                <c:ptCount val="1"/>
                <c:pt idx="0">
                  <c:v>კაცი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1798174986580782E-2"/>
                  <c:y val="-6.29369814977660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BD-574B-9C50-089A9AAF085B}"/>
                </c:ext>
              </c:extLst>
            </c:dLbl>
            <c:dLbl>
              <c:idx val="1"/>
              <c:layout>
                <c:manualLayout>
                  <c:x val="3.3494363929144964E-3"/>
                  <c:y val="1.2587396299553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BD-574B-9C50-089A9AAF0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smoking!$C$9:$C$10</c:f>
              <c:numCache>
                <c:formatCode>0.0</c:formatCode>
                <c:ptCount val="2"/>
                <c:pt idx="0">
                  <c:v>23.7</c:v>
                </c:pt>
                <c:pt idx="1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BD-574B-9C50-089A9AAF085B}"/>
            </c:ext>
          </c:extLst>
        </c:ser>
        <c:ser>
          <c:idx val="1"/>
          <c:order val="1"/>
          <c:tx>
            <c:strRef>
              <c:f>smoking!$F$7</c:f>
              <c:strCache>
                <c:ptCount val="1"/>
                <c:pt idx="0">
                  <c:v>ქალი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649574600276419E-2"/>
                  <c:y val="1.5734245374441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BD-574B-9C50-089A9AAF085B}"/>
                </c:ext>
              </c:extLst>
            </c:dLbl>
            <c:dLbl>
              <c:idx val="1"/>
              <c:layout>
                <c:manualLayout>
                  <c:x val="8.7921860009043187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BD-574B-9C50-089A9AAF0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smoking!$G$9:$G$10</c:f>
              <c:numCache>
                <c:formatCode>0.0</c:formatCode>
                <c:ptCount val="2"/>
                <c:pt idx="0">
                  <c:v>9</c:v>
                </c:pt>
                <c:pt idx="1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BD-574B-9C50-089A9AAF085B}"/>
            </c:ext>
          </c:extLst>
        </c:ser>
        <c:ser>
          <c:idx val="2"/>
          <c:order val="2"/>
          <c:tx>
            <c:strRef>
              <c:f>smoking!$J$7</c:f>
              <c:strCache>
                <c:ptCount val="1"/>
                <c:pt idx="0">
                  <c:v>ორივე სქესი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53569511540526E-2"/>
                  <c:y val="-9.44054722466495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BD-574B-9C50-089A9AAF085B}"/>
                </c:ext>
              </c:extLst>
            </c:dLbl>
            <c:dLbl>
              <c:idx val="1"/>
              <c:layout>
                <c:manualLayout>
                  <c:x val="5.496511003757222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BD-574B-9C50-089A9AAF0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smoking!$K$9:$K$10</c:f>
              <c:numCache>
                <c:formatCode>0.0</c:formatCode>
                <c:ptCount val="2"/>
                <c:pt idx="0">
                  <c:v>15.8</c:v>
                </c:pt>
                <c:pt idx="1">
                  <c:v>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6BD-574B-9C50-089A9AAF0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5968384"/>
        <c:axId val="1465968928"/>
      </c:lineChart>
      <c:catAx>
        <c:axId val="146596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GE"/>
          </a:p>
        </c:txPr>
        <c:crossAx val="1465968928"/>
        <c:crosses val="autoZero"/>
        <c:auto val="1"/>
        <c:lblAlgn val="ctr"/>
        <c:lblOffset val="100"/>
        <c:noMultiLvlLbl val="0"/>
      </c:catAx>
      <c:valAx>
        <c:axId val="1465968928"/>
        <c:scaling>
          <c:orientation val="minMax"/>
          <c:max val="3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5950651096149207E-2"/>
              <c:y val="1.4817446825064572E-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465968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312458527225331E-3"/>
          <c:y val="0.92421470629119551"/>
          <c:w val="0.44018038807950938"/>
          <c:h val="5.69041992594745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3089938384498E-2"/>
          <c:y val="0.108337814708556"/>
          <c:w val="0.90398444768166697"/>
          <c:h val="0.71596167293880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smoking!$B$7</c:f>
              <c:strCache>
                <c:ptCount val="1"/>
                <c:pt idx="0">
                  <c:v>კაცი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7882576496173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F0-E241-AD76-072DFE16ABD1}"/>
                </c:ext>
              </c:extLst>
            </c:dLbl>
            <c:dLbl>
              <c:idx val="1"/>
              <c:layout>
                <c:manualLayout>
                  <c:x val="-2.1255649902375421E-3"/>
                  <c:y val="-1.35217928169403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F0-E241-AD76-072DFE16A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smoking!$E$9:$E$10</c:f>
                <c:numCache>
                  <c:formatCode>General</c:formatCode>
                  <c:ptCount val="2"/>
                  <c:pt idx="0">
                    <c:v>3.0999999999999943</c:v>
                  </c:pt>
                  <c:pt idx="1">
                    <c:v>1.2000000000000028</c:v>
                  </c:pt>
                </c:numCache>
              </c:numRef>
            </c:plus>
            <c:minus>
              <c:numRef>
                <c:f>smoking!$D$9:$D$10</c:f>
                <c:numCache>
                  <c:formatCode>General</c:formatCode>
                  <c:ptCount val="2"/>
                  <c:pt idx="0">
                    <c:v>3.0999999999999943</c:v>
                  </c:pt>
                  <c:pt idx="1">
                    <c:v>1.9000000000000057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smoking!$C$9:$C$10</c:f>
              <c:numCache>
                <c:formatCode>0.0</c:formatCode>
                <c:ptCount val="2"/>
                <c:pt idx="0">
                  <c:v>90.5</c:v>
                </c:pt>
                <c:pt idx="1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F0-E241-AD76-072DFE16ABD1}"/>
            </c:ext>
          </c:extLst>
        </c:ser>
        <c:ser>
          <c:idx val="1"/>
          <c:order val="1"/>
          <c:tx>
            <c:strRef>
              <c:f>smoking!$F$7</c:f>
              <c:strCache>
                <c:ptCount val="1"/>
                <c:pt idx="0">
                  <c:v>ქალი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25564990237503E-3"/>
                  <c:y val="-3.1869091634932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F0-E241-AD76-072DFE16ABD1}"/>
                </c:ext>
              </c:extLst>
            </c:dLbl>
            <c:dLbl>
              <c:idx val="1"/>
              <c:layout>
                <c:manualLayout>
                  <c:x val="-4.251129980474928E-3"/>
                  <c:y val="-7.386798676530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F0-E241-AD76-072DFE16A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smoking!$I$9:$I$10</c:f>
                <c:numCache>
                  <c:formatCode>General</c:formatCode>
                  <c:ptCount val="2"/>
                  <c:pt idx="0">
                    <c:v>4.9000000000000057</c:v>
                  </c:pt>
                  <c:pt idx="1">
                    <c:v>5.6000000000000085</c:v>
                  </c:pt>
                </c:numCache>
              </c:numRef>
            </c:plus>
            <c:minus>
              <c:numRef>
                <c:f>smoking!$H$9:$H$10</c:f>
                <c:numCache>
                  <c:formatCode>General</c:formatCode>
                  <c:ptCount val="2"/>
                  <c:pt idx="0">
                    <c:v>4.8999999999999915</c:v>
                  </c:pt>
                  <c:pt idx="1">
                    <c:v>11.799999999999997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smoking!$G$9:$G$10</c:f>
              <c:numCache>
                <c:formatCode>0.0</c:formatCode>
                <c:ptCount val="2"/>
                <c:pt idx="0">
                  <c:v>88.8</c:v>
                </c:pt>
                <c:pt idx="1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F0-E241-AD76-072DFE16ABD1}"/>
            </c:ext>
          </c:extLst>
        </c:ser>
        <c:ser>
          <c:idx val="2"/>
          <c:order val="2"/>
          <c:tx>
            <c:strRef>
              <c:f>smoking!$J$7</c:f>
              <c:strCache>
                <c:ptCount val="1"/>
                <c:pt idx="0">
                  <c:v>ორივე სქესი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25564990237464E-3"/>
                  <c:y val="-2.4126430851231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F0-E241-AD76-072DFE16ABD1}"/>
                </c:ext>
              </c:extLst>
            </c:dLbl>
            <c:dLbl>
              <c:idx val="1"/>
              <c:layout>
                <c:manualLayout>
                  <c:x val="2.125564990237464E-3"/>
                  <c:y val="-3.19141569499619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F0-E241-AD76-072DFE16A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smoking!$M$9:$M$10</c:f>
                <c:numCache>
                  <c:formatCode>General</c:formatCode>
                  <c:ptCount val="2"/>
                  <c:pt idx="0">
                    <c:v>2.7999999999999972</c:v>
                  </c:pt>
                  <c:pt idx="1">
                    <c:v>1.5</c:v>
                  </c:pt>
                </c:numCache>
              </c:numRef>
            </c:plus>
            <c:minus>
              <c:numRef>
                <c:f>smoking!$L$9:$L$10</c:f>
                <c:numCache>
                  <c:formatCode>General</c:formatCode>
                  <c:ptCount val="2"/>
                  <c:pt idx="0">
                    <c:v>2.7999999999999972</c:v>
                  </c:pt>
                  <c:pt idx="1">
                    <c:v>2.1000000000000085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smoking!$K$9:$K$10</c:f>
              <c:numCache>
                <c:formatCode>0.0</c:formatCode>
                <c:ptCount val="2"/>
                <c:pt idx="0">
                  <c:v>90.3</c:v>
                </c:pt>
                <c:pt idx="1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F0-E241-AD76-072DFE16A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240224"/>
        <c:axId val="1716244576"/>
      </c:barChart>
      <c:catAx>
        <c:axId val="171624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GE"/>
          </a:p>
        </c:txPr>
        <c:crossAx val="1716244576"/>
        <c:crosses val="autoZero"/>
        <c:auto val="1"/>
        <c:lblAlgn val="ctr"/>
        <c:lblOffset val="100"/>
        <c:noMultiLvlLbl val="0"/>
      </c:catAx>
      <c:valAx>
        <c:axId val="1716244576"/>
        <c:scaling>
          <c:orientation val="minMax"/>
          <c:max val="1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3068237398417998E-2"/>
              <c:y val="1.5882494247006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716240224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30043053569928241"/>
          <c:y val="0.94275715752613842"/>
          <c:w val="0.40339005858191007"/>
          <c:h val="5.724284247386157E-2"/>
        </c:manualLayout>
      </c:layout>
      <c:overlay val="0"/>
      <c:txPr>
        <a:bodyPr/>
        <a:lstStyle/>
        <a:p>
          <a:pPr>
            <a:defRPr sz="1200"/>
          </a:pPr>
          <a:endParaRPr lang="en-GE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983595800524933E-2"/>
          <c:y val="7.3379629629629642E-2"/>
          <c:w val="0.87068307086614172"/>
          <c:h val="0.713317658209390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STEPS,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კაცი</c:v>
                </c:pt>
                <c:pt idx="1">
                  <c:v>ქალი</c:v>
                </c:pt>
                <c:pt idx="2">
                  <c:v>სულ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17.7</c:v>
                </c:pt>
                <c:pt idx="1">
                  <c:v>22.4</c:v>
                </c:pt>
                <c:pt idx="2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2-2745-97E0-3A9DAD2AD7F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TNS, 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კაცი</c:v>
                </c:pt>
                <c:pt idx="1">
                  <c:v>ქალი</c:v>
                </c:pt>
                <c:pt idx="2">
                  <c:v>სულ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18.2</c:v>
                </c:pt>
                <c:pt idx="1">
                  <c:v>21.3</c:v>
                </c:pt>
                <c:pt idx="2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2-2745-97E0-3A9DAD2AD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16246752"/>
        <c:axId val="1716247296"/>
      </c:barChart>
      <c:catAx>
        <c:axId val="171624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716247296"/>
        <c:crosses val="autoZero"/>
        <c:auto val="1"/>
        <c:lblAlgn val="ctr"/>
        <c:lblOffset val="100"/>
        <c:noMultiLvlLbl val="0"/>
      </c:catAx>
      <c:valAx>
        <c:axId val="17162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71624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38934027668853"/>
          <c:y val="0.88080504438180085"/>
          <c:w val="0.28910374251027393"/>
          <c:h val="0.11919495561819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Cigarettes</a:t>
            </a:r>
            <a:endParaRPr lang="en-US" dirty="0"/>
          </a:p>
        </c:rich>
      </c:tx>
      <c:layout>
        <c:manualLayout>
          <c:xMode val="edge"/>
          <c:yMode val="edge"/>
          <c:x val="0.26724485219783983"/>
          <c:y val="0.84295188682650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title>
    <c:autoTitleDeleted val="0"/>
    <c:plotArea>
      <c:layout>
        <c:manualLayout>
          <c:layoutTarget val="inner"/>
          <c:xMode val="edge"/>
          <c:yMode val="edge"/>
          <c:x val="9.5792666635233475E-2"/>
          <c:y val="8.5424588086185055E-2"/>
          <c:w val="0.8627968210560506"/>
          <c:h val="0.68099677654361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TNS,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კაცი</c:v>
                </c:pt>
                <c:pt idx="1">
                  <c:v>ქალი</c:v>
                </c:pt>
                <c:pt idx="2">
                  <c:v>სულ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12.6</c:v>
                </c:pt>
                <c:pt idx="2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1-264B-8C48-610EC57F9C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STEPS, 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კაცი</c:v>
                </c:pt>
                <c:pt idx="1">
                  <c:v>ქალი</c:v>
                </c:pt>
                <c:pt idx="2">
                  <c:v>სულ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22.3</c:v>
                </c:pt>
                <c:pt idx="1">
                  <c:v>14.4</c:v>
                </c:pt>
                <c:pt idx="2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01-264B-8C48-610EC57F9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1680576"/>
        <c:axId val="1381686560"/>
      </c:barChart>
      <c:catAx>
        <c:axId val="138168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381686560"/>
        <c:crosses val="autoZero"/>
        <c:auto val="1"/>
        <c:lblAlgn val="ctr"/>
        <c:lblOffset val="100"/>
        <c:noMultiLvlLbl val="0"/>
      </c:catAx>
      <c:valAx>
        <c:axId val="138168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38168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98173008441854"/>
          <c:y val="0.91444801215774785"/>
          <c:w val="0.34148140114003855"/>
          <c:h val="8.555192958294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3089938384498E-2"/>
          <c:y val="0.108337814708556"/>
          <c:w val="0.90398444768166697"/>
          <c:h val="0.70992807091774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smoking!$B$7</c:f>
              <c:strCache>
                <c:ptCount val="1"/>
                <c:pt idx="0">
                  <c:v>კაცი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995370694948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A7-BA4F-A391-F0C1111876D3}"/>
                </c:ext>
              </c:extLst>
            </c:dLbl>
            <c:dLbl>
              <c:idx val="1"/>
              <c:layout>
                <c:manualLayout>
                  <c:x val="3.4979423868312834E-2"/>
                  <c:y val="-9.08328017232471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A7-BA4F-A391-F0C111187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smoking!$E$9:$E$10</c:f>
                <c:numCache>
                  <c:formatCode>General</c:formatCode>
                  <c:ptCount val="2"/>
                  <c:pt idx="0">
                    <c:v>1.5</c:v>
                  </c:pt>
                  <c:pt idx="1">
                    <c:v>3.6000000000000014</c:v>
                  </c:pt>
                </c:numCache>
              </c:numRef>
            </c:plus>
            <c:minus>
              <c:numRef>
                <c:f>smoking!$D$9:$D$10</c:f>
                <c:numCache>
                  <c:formatCode>General</c:formatCode>
                  <c:ptCount val="2"/>
                  <c:pt idx="0">
                    <c:v>1.4999999999999998</c:v>
                  </c:pt>
                  <c:pt idx="1">
                    <c:v>3.0999999999999996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smoking!$C$9:$C$10</c:f>
              <c:numCache>
                <c:formatCode>0.0</c:formatCode>
                <c:ptCount val="2"/>
                <c:pt idx="0">
                  <c:v>3.3</c:v>
                </c:pt>
                <c:pt idx="1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A7-BA4F-A391-F0C1111876D3}"/>
            </c:ext>
          </c:extLst>
        </c:ser>
        <c:ser>
          <c:idx val="1"/>
          <c:order val="1"/>
          <c:tx>
            <c:strRef>
              <c:f>smoking!$F$7</c:f>
              <c:strCache>
                <c:ptCount val="1"/>
                <c:pt idx="0">
                  <c:v>ქალი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5761316872428E-3"/>
                  <c:y val="-7.0235107819796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A7-BA4F-A391-F0C1111876D3}"/>
                </c:ext>
              </c:extLst>
            </c:dLbl>
            <c:dLbl>
              <c:idx val="1"/>
              <c:layout>
                <c:manualLayout>
                  <c:x val="-1.5088988928023694E-16"/>
                  <c:y val="-0.23870345466404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A7-BA4F-A391-F0C111187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smoking!$I$9:$I$10</c:f>
                <c:numCache>
                  <c:formatCode>General</c:formatCode>
                  <c:ptCount val="2"/>
                  <c:pt idx="0">
                    <c:v>1.3</c:v>
                  </c:pt>
                  <c:pt idx="1">
                    <c:v>6.4</c:v>
                  </c:pt>
                </c:numCache>
              </c:numRef>
            </c:plus>
            <c:minus>
              <c:numRef>
                <c:f>smoking!$H$9:$H$10</c:f>
                <c:numCache>
                  <c:formatCode>General</c:formatCode>
                  <c:ptCount val="2"/>
                  <c:pt idx="0">
                    <c:v>1.2</c:v>
                  </c:pt>
                  <c:pt idx="1">
                    <c:v>0.3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smoking!$G$9:$G$10</c:f>
              <c:numCache>
                <c:formatCode>0.0</c:formatCode>
                <c:ptCount val="2"/>
                <c:pt idx="0">
                  <c:v>1.2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A7-BA4F-A391-F0C1111876D3}"/>
            </c:ext>
          </c:extLst>
        </c:ser>
        <c:ser>
          <c:idx val="2"/>
          <c:order val="2"/>
          <c:tx>
            <c:strRef>
              <c:f>smoking!$J$7</c:f>
              <c:strCache>
                <c:ptCount val="1"/>
                <c:pt idx="0">
                  <c:v>ორივე სქესი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8786322102213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A7-BA4F-A391-F0C1111876D3}"/>
                </c:ext>
              </c:extLst>
            </c:dLbl>
            <c:dLbl>
              <c:idx val="1"/>
              <c:layout>
                <c:manualLayout>
                  <c:x val="4.11522633744856E-3"/>
                  <c:y val="-0.101980293441042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A7-BA4F-A391-F0C111187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smoking!$M$9:$M$10</c:f>
                <c:numCache>
                  <c:formatCode>General</c:formatCode>
                  <c:ptCount val="2"/>
                  <c:pt idx="0">
                    <c:v>1.4</c:v>
                  </c:pt>
                  <c:pt idx="1">
                    <c:v>2.6000000000000005</c:v>
                  </c:pt>
                </c:numCache>
              </c:numRef>
            </c:plus>
            <c:minus>
              <c:numRef>
                <c:f>smoking!$L$9:$L$10</c:f>
                <c:numCache>
                  <c:formatCode>General</c:formatCode>
                  <c:ptCount val="2"/>
                  <c:pt idx="0">
                    <c:v>1.4000000000000001</c:v>
                  </c:pt>
                  <c:pt idx="1">
                    <c:v>2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smoking!$K$9:$K$10</c:f>
              <c:numCache>
                <c:formatCode>0.0</c:formatCode>
                <c:ptCount val="2"/>
                <c:pt idx="0">
                  <c:v>3.1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A7-BA4F-A391-F0C111187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689280"/>
        <c:axId val="1381683296"/>
      </c:barChart>
      <c:catAx>
        <c:axId val="138168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GE"/>
          </a:p>
        </c:txPr>
        <c:crossAx val="1381683296"/>
        <c:crosses val="autoZero"/>
        <c:auto val="1"/>
        <c:lblAlgn val="ctr"/>
        <c:lblOffset val="100"/>
        <c:noMultiLvlLbl val="0"/>
      </c:catAx>
      <c:valAx>
        <c:axId val="1381683296"/>
        <c:scaling>
          <c:orientation val="minMax"/>
          <c:max val="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3068273873173256E-2"/>
              <c:y val="3.160978730869651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381689280"/>
        <c:crosses val="autoZero"/>
        <c:crossBetween val="between"/>
        <c:majorUnit val="4"/>
      </c:valAx>
    </c:plotArea>
    <c:legend>
      <c:legendPos val="b"/>
      <c:layout>
        <c:manualLayout>
          <c:xMode val="edge"/>
          <c:yMode val="edge"/>
          <c:x val="0.37020754350150675"/>
          <c:y val="0.89188006876456138"/>
          <c:w val="0.32542837237937849"/>
          <c:h val="4.7399510840961397E-2"/>
        </c:manualLayout>
      </c:layout>
      <c:overlay val="0"/>
      <c:txPr>
        <a:bodyPr/>
        <a:lstStyle/>
        <a:p>
          <a:pPr>
            <a:defRPr sz="1200"/>
          </a:pPr>
          <a:endParaRPr lang="en-GE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</a:p>
        </c:rich>
      </c:tx>
      <c:layout>
        <c:manualLayout>
          <c:xMode val="edge"/>
          <c:yMode val="edge"/>
          <c:x val="0.34719942270308479"/>
          <c:y val="0.88268499321165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title>
    <c:autoTitleDeleted val="0"/>
    <c:plotArea>
      <c:layout>
        <c:manualLayout>
          <c:layoutTarget val="inner"/>
          <c:xMode val="edge"/>
          <c:yMode val="edge"/>
          <c:x val="7.579820134702614E-2"/>
          <c:y val="8.1588208230203824E-2"/>
          <c:w val="0.89186597155405445"/>
          <c:h val="0.74403233877859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STEPS,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კაცი</c:v>
                </c:pt>
                <c:pt idx="1">
                  <c:v>ქალი</c:v>
                </c:pt>
                <c:pt idx="2">
                  <c:v>სულ 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0.3</c:v>
                </c:pt>
                <c:pt idx="1">
                  <c:v>0.1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9-B64E-A5F2-C4AF45548A27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TNS, 2019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Sheet1!$B$3:$B$5</c:f>
              <c:strCache>
                <c:ptCount val="3"/>
                <c:pt idx="0">
                  <c:v>კაცი</c:v>
                </c:pt>
                <c:pt idx="1">
                  <c:v>ქალი</c:v>
                </c:pt>
                <c:pt idx="2">
                  <c:v>სულ 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13.9</c:v>
                </c:pt>
                <c:pt idx="1">
                  <c:v>12.2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9-B64E-A5F2-C4AF45548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1689824"/>
        <c:axId val="1381683840"/>
      </c:barChart>
      <c:catAx>
        <c:axId val="138168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381683840"/>
        <c:crosses val="autoZero"/>
        <c:auto val="1"/>
        <c:lblAlgn val="ctr"/>
        <c:lblOffset val="100"/>
        <c:noMultiLvlLbl val="0"/>
      </c:catAx>
      <c:valAx>
        <c:axId val="138168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3816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095682709237403"/>
          <c:y val="0.911534496505783"/>
          <c:w val="0.1875100612423447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67422108599383E-2"/>
          <c:y val="0.10833775340211209"/>
          <c:w val="0.90398444768166697"/>
          <c:h val="0.71607700171649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smoking!$B$7</c:f>
              <c:strCache>
                <c:ptCount val="1"/>
                <c:pt idx="0">
                  <c:v>კაცი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56766403066699E-3"/>
                  <c:y val="-7.89687668266702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78-944B-977A-8D8ED54B5836}"/>
                </c:ext>
              </c:extLst>
            </c:dLbl>
            <c:dLbl>
              <c:idx val="1"/>
              <c:layout>
                <c:manualLayout>
                  <c:x val="-2.0856766403066699E-3"/>
                  <c:y val="-8.0007746374059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78-944B-977A-8D8ED54B5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smoking!$E$9:$E$10</c:f>
                <c:numCache>
                  <c:formatCode>General</c:formatCode>
                  <c:ptCount val="2"/>
                  <c:pt idx="0">
                    <c:v>4.1000000000000014</c:v>
                  </c:pt>
                  <c:pt idx="1">
                    <c:v>4.1000000000000014</c:v>
                  </c:pt>
                </c:numCache>
              </c:numRef>
            </c:plus>
            <c:minus>
              <c:numRef>
                <c:f>smoking!$D$9:$D$10</c:f>
                <c:numCache>
                  <c:formatCode>General</c:formatCode>
                  <c:ptCount val="2"/>
                  <c:pt idx="0">
                    <c:v>4.1999999999999993</c:v>
                  </c:pt>
                  <c:pt idx="1">
                    <c:v>3.7999999999999972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smoking!$C$9:$C$10</c:f>
              <c:numCache>
                <c:formatCode>0.0</c:formatCode>
                <c:ptCount val="2"/>
                <c:pt idx="0">
                  <c:v>25.5</c:v>
                </c:pt>
                <c:pt idx="1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78-944B-977A-8D8ED54B5836}"/>
            </c:ext>
          </c:extLst>
        </c:ser>
        <c:ser>
          <c:idx val="1"/>
          <c:order val="1"/>
          <c:tx>
            <c:strRef>
              <c:f>smoking!$F$7</c:f>
              <c:strCache>
                <c:ptCount val="1"/>
                <c:pt idx="0">
                  <c:v>ქალი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56766403066699E-3"/>
                  <c:y val="-0.133484736252628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78-944B-977A-8D8ED54B5836}"/>
                </c:ext>
              </c:extLst>
            </c:dLbl>
            <c:dLbl>
              <c:idx val="1"/>
              <c:layout>
                <c:manualLayout>
                  <c:x val="-4.1713532806131872E-3"/>
                  <c:y val="-0.209796673005131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78-944B-977A-8D8ED54B5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smoking!$I$9:$I$10</c:f>
                <c:numCache>
                  <c:formatCode>General</c:formatCode>
                  <c:ptCount val="2"/>
                  <c:pt idx="0">
                    <c:v>7.5</c:v>
                  </c:pt>
                  <c:pt idx="1">
                    <c:v>12.5</c:v>
                  </c:pt>
                </c:numCache>
              </c:numRef>
            </c:plus>
            <c:minus>
              <c:numRef>
                <c:f>smoking!$H$9:$H$10</c:f>
                <c:numCache>
                  <c:formatCode>General</c:formatCode>
                  <c:ptCount val="2"/>
                  <c:pt idx="0">
                    <c:v>7.3999999999999986</c:v>
                  </c:pt>
                  <c:pt idx="1">
                    <c:v>7.1999999999999993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smoking!$G$9:$G$10</c:f>
              <c:numCache>
                <c:formatCode>0.0</c:formatCode>
                <c:ptCount val="2"/>
                <c:pt idx="0">
                  <c:v>24.2</c:v>
                </c:pt>
                <c:pt idx="1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78-944B-977A-8D8ED54B5836}"/>
            </c:ext>
          </c:extLst>
        </c:ser>
        <c:ser>
          <c:idx val="2"/>
          <c:order val="2"/>
          <c:tx>
            <c:strRef>
              <c:f>smoking!$J$7</c:f>
              <c:strCache>
                <c:ptCount val="1"/>
                <c:pt idx="0">
                  <c:v>ორივე სქესი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56766403066699E-3"/>
                  <c:y val="-7.8186467329705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78-944B-977A-8D8ED54B5836}"/>
                </c:ext>
              </c:extLst>
            </c:dLbl>
            <c:dLbl>
              <c:idx val="1"/>
              <c:layout>
                <c:manualLayout>
                  <c:x val="-1.529478534225015E-16"/>
                  <c:y val="-7.20127374601739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78-944B-977A-8D8ED54B58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smoking!$M$9:$M$10</c:f>
                <c:numCache>
                  <c:formatCode>General</c:formatCode>
                  <c:ptCount val="2"/>
                  <c:pt idx="0">
                    <c:v>3.8000000000000007</c:v>
                  </c:pt>
                  <c:pt idx="1">
                    <c:v>4</c:v>
                  </c:pt>
                </c:numCache>
              </c:numRef>
            </c:plus>
            <c:minus>
              <c:numRef>
                <c:f>smoking!$L$9:$L$10</c:f>
                <c:numCache>
                  <c:formatCode>General</c:formatCode>
                  <c:ptCount val="2"/>
                  <c:pt idx="0">
                    <c:v>3.6999999999999993</c:v>
                  </c:pt>
                  <c:pt idx="1">
                    <c:v>3.4000000000000021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smoking!$K$9:$K$10</c:f>
              <c:numCache>
                <c:formatCode>0.0</c:formatCode>
                <c:ptCount val="2"/>
                <c:pt idx="0">
                  <c:v>25.3</c:v>
                </c:pt>
                <c:pt idx="1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78-944B-977A-8D8ED54B5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678944"/>
        <c:axId val="1381679488"/>
      </c:barChart>
      <c:catAx>
        <c:axId val="138167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1679488"/>
        <c:crosses val="autoZero"/>
        <c:auto val="1"/>
        <c:lblAlgn val="ctr"/>
        <c:lblOffset val="100"/>
        <c:noMultiLvlLbl val="0"/>
      </c:catAx>
      <c:valAx>
        <c:axId val="1381679488"/>
        <c:scaling>
          <c:orientation val="minMax"/>
          <c:max val="4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2639857346286863E-2"/>
              <c:y val="3.047884046511191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381678944"/>
        <c:crosses val="autoZero"/>
        <c:crossBetween val="between"/>
        <c:majorUnit val="1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STEPS,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Sheet1!$C$2:$H$2</c:f>
              <c:strCache>
                <c:ptCount val="6"/>
                <c:pt idx="0">
                  <c:v>ექიმი</c:v>
                </c:pt>
                <c:pt idx="1">
                  <c:v>ნიკოტინჩანაცვლებითი თერაპია</c:v>
                </c:pt>
                <c:pt idx="2">
                  <c:v>მედიკამენტი</c:v>
                </c:pt>
                <c:pt idx="3">
                  <c:v>თუთუნი</c:v>
                </c:pt>
                <c:pt idx="4">
                  <c:v>სატელეფონო კონსულტაცია</c:v>
                </c:pt>
                <c:pt idx="5">
                  <c:v>ელ. სიგარეტი</c:v>
                </c:pt>
              </c:strCache>
            </c:strRef>
          </c:cat>
          <c:val>
            <c:numRef>
              <c:f>Sheet1!$C$3:$H$3</c:f>
              <c:numCache>
                <c:formatCode>General</c:formatCode>
                <c:ptCount val="6"/>
                <c:pt idx="0">
                  <c:v>11</c:v>
                </c:pt>
                <c:pt idx="1">
                  <c:v>0.3</c:v>
                </c:pt>
                <c:pt idx="2">
                  <c:v>0.4</c:v>
                </c:pt>
                <c:pt idx="5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6-3645-BCC3-8C4822ABF452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TNS, 2019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Sheet1!$C$2:$H$2</c:f>
              <c:strCache>
                <c:ptCount val="6"/>
                <c:pt idx="0">
                  <c:v>ექიმი</c:v>
                </c:pt>
                <c:pt idx="1">
                  <c:v>ნიკოტინჩანაცვლებითი თერაპია</c:v>
                </c:pt>
                <c:pt idx="2">
                  <c:v>მედიკამენტი</c:v>
                </c:pt>
                <c:pt idx="3">
                  <c:v>თუთუნი</c:v>
                </c:pt>
                <c:pt idx="4">
                  <c:v>სატელეფონო კონსულტაცია</c:v>
                </c:pt>
                <c:pt idx="5">
                  <c:v>ელ. სიგარეტი</c:v>
                </c:pt>
              </c:strCache>
            </c:strRef>
          </c:cat>
          <c:val>
            <c:numRef>
              <c:f>Sheet1!$C$4:$H$4</c:f>
              <c:numCache>
                <c:formatCode>General</c:formatCode>
                <c:ptCount val="6"/>
                <c:pt idx="0">
                  <c:v>6</c:v>
                </c:pt>
                <c:pt idx="1">
                  <c:v>5.8</c:v>
                </c:pt>
                <c:pt idx="2">
                  <c:v>2.1</c:v>
                </c:pt>
                <c:pt idx="3">
                  <c:v>1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6-3645-BCC3-8C4822ABF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1685472"/>
        <c:axId val="1381692000"/>
      </c:barChart>
      <c:catAx>
        <c:axId val="13816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381692000"/>
        <c:crosses val="autoZero"/>
        <c:auto val="1"/>
        <c:lblAlgn val="ctr"/>
        <c:lblOffset val="100"/>
        <c:noMultiLvlLbl val="0"/>
      </c:catAx>
      <c:valAx>
        <c:axId val="1381692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1300" dirty="0"/>
                  <a:t>%</a:t>
                </a:r>
                <a:endParaRPr lang="en-US" sz="13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38168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2513213576284"/>
          <c:y val="0.91809684492676658"/>
          <c:w val="0.29026050674607234"/>
          <c:h val="6.8403219065056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019294612628605E-2"/>
          <c:y val="0.16864532632512511"/>
          <c:w val="0.90398444768166697"/>
          <c:h val="0.7034897570514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smoking!$B$7</c:f>
              <c:strCache>
                <c:ptCount val="1"/>
                <c:pt idx="0">
                  <c:v>კაცი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72366301811322E-3"/>
                  <c:y val="-7.7924103352611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41-354F-8152-03A4D198EA23}"/>
                </c:ext>
              </c:extLst>
            </c:dLbl>
            <c:dLbl>
              <c:idx val="1"/>
              <c:layout>
                <c:manualLayout>
                  <c:x val="-8.3489465207245289E-3"/>
                  <c:y val="-8.2120517781061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41-354F-8152-03A4D198EA2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smoking!$E$9:$E$10</c:f>
                <c:numCache>
                  <c:formatCode>General</c:formatCode>
                  <c:ptCount val="2"/>
                  <c:pt idx="0">
                    <c:v>5.6000000000000014</c:v>
                  </c:pt>
                  <c:pt idx="1">
                    <c:v>4</c:v>
                  </c:pt>
                </c:numCache>
              </c:numRef>
            </c:plus>
            <c:minus>
              <c:numRef>
                <c:f>smoking!$D$9:$D$10</c:f>
                <c:numCache>
                  <c:formatCode>General</c:formatCode>
                  <c:ptCount val="2"/>
                  <c:pt idx="0">
                    <c:v>5.5999999999999943</c:v>
                  </c:pt>
                  <c:pt idx="1">
                    <c:v>3.3999999999999986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smoking!$C$9:$C$10</c:f>
              <c:numCache>
                <c:formatCode>0.0</c:formatCode>
                <c:ptCount val="2"/>
                <c:pt idx="0">
                  <c:v>39.299999999999997</c:v>
                </c:pt>
                <c:pt idx="1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41-354F-8152-03A4D198EA23}"/>
            </c:ext>
          </c:extLst>
        </c:ser>
        <c:ser>
          <c:idx val="1"/>
          <c:order val="1"/>
          <c:tx>
            <c:strRef>
              <c:f>smoking!$F$7</c:f>
              <c:strCache>
                <c:ptCount val="1"/>
                <c:pt idx="0">
                  <c:v>ქალი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72366301811131E-3"/>
                  <c:y val="-0.178027043876362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41-354F-8152-03A4D198EA23}"/>
                </c:ext>
              </c:extLst>
            </c:dLbl>
            <c:dLbl>
              <c:idx val="1"/>
              <c:layout>
                <c:manualLayout>
                  <c:x val="2.0872366301811131E-3"/>
                  <c:y val="-0.228673537240811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41-354F-8152-03A4D198EA2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smoking!$I$9:$I$10</c:f>
                <c:numCache>
                  <c:formatCode>General</c:formatCode>
                  <c:ptCount val="2"/>
                  <c:pt idx="0">
                    <c:v>8.6000000000000014</c:v>
                  </c:pt>
                  <c:pt idx="1">
                    <c:v>12.399999999999999</c:v>
                  </c:pt>
                </c:numCache>
              </c:numRef>
            </c:plus>
            <c:minus>
              <c:numRef>
                <c:f>smoking!$H$9:$H$10</c:f>
                <c:numCache>
                  <c:formatCode>General</c:formatCode>
                  <c:ptCount val="2"/>
                  <c:pt idx="0">
                    <c:v>8.6999999999999993</c:v>
                  </c:pt>
                  <c:pt idx="1">
                    <c:v>8.8000000000000007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smoking!$G$9:$G$10</c:f>
              <c:numCache>
                <c:formatCode>0.0</c:formatCode>
                <c:ptCount val="2"/>
                <c:pt idx="0">
                  <c:v>30.4</c:v>
                </c:pt>
                <c:pt idx="1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41-354F-8152-03A4D198EA23}"/>
            </c:ext>
          </c:extLst>
        </c:ser>
        <c:ser>
          <c:idx val="2"/>
          <c:order val="2"/>
          <c:tx>
            <c:strRef>
              <c:f>smoking!$J$7</c:f>
              <c:strCache>
                <c:ptCount val="1"/>
                <c:pt idx="0">
                  <c:v>ორივე სქესი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744732603622263E-3"/>
                  <c:y val="-7.7716227018059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41-354F-8152-03A4D198EA23}"/>
                </c:ext>
              </c:extLst>
            </c:dLbl>
            <c:dLbl>
              <c:idx val="1"/>
              <c:layout>
                <c:manualLayout>
                  <c:x val="-2.0872366301811131E-3"/>
                  <c:y val="-8.1763605719877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41-354F-8152-03A4D198EA2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smoking!$M$9:$M$10</c:f>
                <c:numCache>
                  <c:formatCode>General</c:formatCode>
                  <c:ptCount val="2"/>
                  <c:pt idx="0">
                    <c:v>5</c:v>
                  </c:pt>
                  <c:pt idx="1">
                    <c:v>3.6999999999999993</c:v>
                  </c:pt>
                </c:numCache>
              </c:numRef>
            </c:plus>
            <c:minus>
              <c:numRef>
                <c:f>smoking!$L$9:$L$10</c:f>
                <c:numCache>
                  <c:formatCode>General</c:formatCode>
                  <c:ptCount val="2"/>
                  <c:pt idx="0">
                    <c:v>5</c:v>
                  </c:pt>
                  <c:pt idx="1">
                    <c:v>3.3000000000000007</c:v>
                  </c:pt>
                </c:numCache>
              </c:numRef>
            </c:minus>
            <c:spPr>
              <a:ln w="25400"/>
            </c:spPr>
          </c:errBars>
          <c:cat>
            <c:strRef>
              <c:f>smoking!$A$9:$A$10</c:f>
              <c:strCache>
                <c:ptCount val="2"/>
                <c:pt idx="0">
                  <c:v>STEPS, 2016</c:v>
                </c:pt>
                <c:pt idx="1">
                  <c:v>TNS, 2019</c:v>
                </c:pt>
              </c:strCache>
            </c:strRef>
          </c:cat>
          <c:val>
            <c:numRef>
              <c:f>smoking!$K$9:$K$10</c:f>
              <c:numCache>
                <c:formatCode>0.0</c:formatCode>
                <c:ptCount val="2"/>
                <c:pt idx="0">
                  <c:v>38.200000000000003</c:v>
                </c:pt>
                <c:pt idx="1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41-354F-8152-03A4D198E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5961856"/>
        <c:axId val="1465962944"/>
      </c:barChart>
      <c:catAx>
        <c:axId val="146596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GE"/>
          </a:p>
        </c:txPr>
        <c:crossAx val="1465962944"/>
        <c:crosses val="autoZero"/>
        <c:auto val="1"/>
        <c:lblAlgn val="ctr"/>
        <c:lblOffset val="100"/>
        <c:noMultiLvlLbl val="0"/>
      </c:catAx>
      <c:valAx>
        <c:axId val="1465962944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8893764586004013E-2"/>
              <c:y val="5.983988025020085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465961856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017716858955396"/>
          <c:y val="0.94138335287221575"/>
          <c:w val="0.45489011860094669"/>
          <c:h val="5.851884695881556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accent5">
              <a:lumMod val="50000"/>
            </a:schemeClr>
          </a:solidFill>
        </a:defRPr>
      </a:pPr>
      <a:endParaRPr lang="en-G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0.62767</cdr:x>
      <cdr:y>0.94651</cdr:y>
    </cdr:from>
    <cdr:to>
      <cdr:x>0.71384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07FD2FC-A1CD-9C48-B7EB-7400789B3F3C}"/>
            </a:ext>
          </a:extLst>
        </cdr:cNvPr>
        <cdr:cNvSpPr txBox="1"/>
      </cdr:nvSpPr>
      <cdr:spPr>
        <a:xfrm xmlns:a="http://schemas.openxmlformats.org/drawingml/2006/main">
          <a:off x="3488679" y="4084340"/>
          <a:ext cx="478980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9000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900" dirty="0"/>
            <a:t>Both</a:t>
          </a:r>
          <a:endParaRPr lang="en-GE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0.00741</cdr:x>
      <cdr:y>0.62988</cdr:y>
    </cdr:from>
    <cdr:to>
      <cdr:x>0.09471</cdr:x>
      <cdr:y>0.70097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BEC5197-E221-7547-AC7F-F8F79A7889AC}"/>
            </a:ext>
          </a:extLst>
        </cdr:cNvPr>
        <cdr:cNvSpPr txBox="1"/>
      </cdr:nvSpPr>
      <cdr:spPr>
        <a:xfrm xmlns:a="http://schemas.openxmlformats.org/drawingml/2006/main">
          <a:off x="47229" y="2726899"/>
          <a:ext cx="556563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1400" dirty="0"/>
            <a:t>Male</a:t>
          </a:r>
        </a:p>
      </cdr:txBody>
    </cdr:sp>
  </cdr:relSizeAnchor>
  <cdr:relSizeAnchor xmlns:cdr="http://schemas.openxmlformats.org/drawingml/2006/chartDrawing">
    <cdr:from>
      <cdr:x>0.37653</cdr:x>
      <cdr:y>0.89294</cdr:y>
    </cdr:from>
    <cdr:to>
      <cdr:x>0.44902</cdr:x>
      <cdr:y>0.96403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BEC5197-E221-7547-AC7F-F8F79A7889AC}"/>
            </a:ext>
          </a:extLst>
        </cdr:cNvPr>
        <cdr:cNvSpPr txBox="1"/>
      </cdr:nvSpPr>
      <cdr:spPr>
        <a:xfrm xmlns:a="http://schemas.openxmlformats.org/drawingml/2006/main">
          <a:off x="2400554" y="3865767"/>
          <a:ext cx="462114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1400" dirty="0"/>
            <a:t>Age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0.37574</cdr:x>
      <cdr:y>0.62943</cdr:y>
    </cdr:from>
    <cdr:to>
      <cdr:x>0.47624</cdr:x>
      <cdr:y>0.68831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C91F8AF3-55E3-3045-B4E3-2A9C6EAE801E}"/>
            </a:ext>
          </a:extLst>
        </cdr:cNvPr>
        <cdr:cNvSpPr txBox="1"/>
      </cdr:nvSpPr>
      <cdr:spPr>
        <a:xfrm xmlns:a="http://schemas.openxmlformats.org/drawingml/2006/main" rot="18909918">
          <a:off x="3568961" y="2960646"/>
          <a:ext cx="954620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1200" dirty="0"/>
            <a:t>Medications</a:t>
          </a:r>
        </a:p>
      </cdr:txBody>
    </cdr:sp>
  </cdr:relSizeAnchor>
  <cdr:relSizeAnchor xmlns:cdr="http://schemas.openxmlformats.org/drawingml/2006/chartDrawing">
    <cdr:from>
      <cdr:x>0.51979</cdr:x>
      <cdr:y>0.63718</cdr:y>
    </cdr:from>
    <cdr:to>
      <cdr:x>0.63118</cdr:x>
      <cdr:y>0.69607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91F8AF3-55E3-3045-B4E3-2A9C6EAE801E}"/>
            </a:ext>
          </a:extLst>
        </cdr:cNvPr>
        <cdr:cNvSpPr txBox="1"/>
      </cdr:nvSpPr>
      <cdr:spPr>
        <a:xfrm xmlns:a="http://schemas.openxmlformats.org/drawingml/2006/main" rot="18909918">
          <a:off x="4937257" y="2997106"/>
          <a:ext cx="1058047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1200" dirty="0"/>
            <a:t>Roll-your-own</a:t>
          </a:r>
        </a:p>
      </cdr:txBody>
    </cdr:sp>
  </cdr:relSizeAnchor>
  <cdr:relSizeAnchor xmlns:cdr="http://schemas.openxmlformats.org/drawingml/2006/chartDrawing">
    <cdr:from>
      <cdr:x>0.5921</cdr:x>
      <cdr:y>0.67928</cdr:y>
    </cdr:from>
    <cdr:to>
      <cdr:x>0.78691</cdr:x>
      <cdr:y>0.73817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C91F8AF3-55E3-3045-B4E3-2A9C6EAE801E}"/>
            </a:ext>
          </a:extLst>
        </cdr:cNvPr>
        <cdr:cNvSpPr txBox="1"/>
      </cdr:nvSpPr>
      <cdr:spPr>
        <a:xfrm xmlns:a="http://schemas.openxmlformats.org/drawingml/2006/main" rot="18909918">
          <a:off x="5624095" y="3195165"/>
          <a:ext cx="1850464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1200" dirty="0"/>
            <a:t>Phone Condulation</a:t>
          </a:r>
        </a:p>
      </cdr:txBody>
    </cdr:sp>
  </cdr:relSizeAnchor>
  <cdr:relSizeAnchor xmlns:cdr="http://schemas.openxmlformats.org/drawingml/2006/chartDrawing">
    <cdr:from>
      <cdr:x>0.7851</cdr:x>
      <cdr:y>0.67037</cdr:y>
    </cdr:from>
    <cdr:to>
      <cdr:x>0.93895</cdr:x>
      <cdr:y>0.72926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C91F8AF3-55E3-3045-B4E3-2A9C6EAE801E}"/>
            </a:ext>
          </a:extLst>
        </cdr:cNvPr>
        <cdr:cNvSpPr txBox="1"/>
      </cdr:nvSpPr>
      <cdr:spPr>
        <a:xfrm xmlns:a="http://schemas.openxmlformats.org/drawingml/2006/main" rot="18909918">
          <a:off x="7457284" y="3153258"/>
          <a:ext cx="1461362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1200" dirty="0"/>
            <a:t>Electronic Cigarettes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0.18867</cdr:x>
      <cdr:y>0.92723</cdr:y>
    </cdr:from>
    <cdr:to>
      <cdr:x>0.2798</cdr:x>
      <cdr:y>0.98443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807FD2FC-A1CD-9C48-B7EB-7400789B3F3C}"/>
            </a:ext>
          </a:extLst>
        </cdr:cNvPr>
        <cdr:cNvSpPr txBox="1"/>
      </cdr:nvSpPr>
      <cdr:spPr>
        <a:xfrm xmlns:a="http://schemas.openxmlformats.org/drawingml/2006/main">
          <a:off x="1115960" y="3742099"/>
          <a:ext cx="539037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9000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900" dirty="0"/>
            <a:t>Female</a:t>
          </a:r>
          <a:endParaRPr lang="en-GE" sz="1200" dirty="0"/>
        </a:p>
      </cdr:txBody>
    </cdr:sp>
  </cdr:relSizeAnchor>
  <cdr:relSizeAnchor xmlns:cdr="http://schemas.openxmlformats.org/drawingml/2006/chartDrawing">
    <cdr:from>
      <cdr:x>0.31158</cdr:x>
      <cdr:y>0.92723</cdr:y>
    </cdr:from>
    <cdr:to>
      <cdr:x>0.45132</cdr:x>
      <cdr:y>0.98443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07FD2FC-A1CD-9C48-B7EB-7400789B3F3C}"/>
            </a:ext>
          </a:extLst>
        </cdr:cNvPr>
        <cdr:cNvSpPr txBox="1"/>
      </cdr:nvSpPr>
      <cdr:spPr>
        <a:xfrm xmlns:a="http://schemas.openxmlformats.org/drawingml/2006/main">
          <a:off x="1842990" y="3742099"/>
          <a:ext cx="826565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9000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900" dirty="0"/>
            <a:t>Both</a:t>
          </a:r>
          <a:endParaRPr lang="en-GE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1EBEF6A-61E4-4454-8382-280C33780577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C44FE66-2299-4B5E-BF57-C2E136D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E6619D7-B231-4424-AFF3-C8B7C926F2EE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3B3999D-C2E6-4169-89C2-0A0D680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34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69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3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7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4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2102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56098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093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1350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7552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44320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154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9256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75885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1017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9863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4732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1B38-618C-4ED0-978F-5F659D750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818866"/>
            <a:ext cx="10363200" cy="2386671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ka-GE" sz="40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Smoking Prevalence Among Adult Population in Georgia </a:t>
            </a:r>
            <a:endParaRPr lang="en-US" sz="2500" dirty="0">
              <a:solidFill>
                <a:srgbClr val="74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F1A37-58FC-471C-9E48-AF5B84E95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416" y="4695670"/>
            <a:ext cx="9149167" cy="886264"/>
          </a:xfrm>
        </p:spPr>
        <p:txBody>
          <a:bodyPr/>
          <a:lstStyle/>
          <a:p>
            <a:pPr marL="109728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Kakutia</a:t>
            </a:r>
            <a:endParaRPr lang="ka-GE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Non-communicable Diseases Department</a:t>
            </a:r>
            <a:r>
              <a:rPr lang="ka-GE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NCDC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7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92" y="204716"/>
            <a:ext cx="10856650" cy="70768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 Smoking Attempts Among Current Smokers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07641"/>
              </p:ext>
            </p:extLst>
          </p:nvPr>
        </p:nvGraphicFramePr>
        <p:xfrm>
          <a:off x="6102849" y="851520"/>
          <a:ext cx="6089151" cy="522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98275" y="1074678"/>
            <a:ext cx="586654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endParaRPr lang="ka-GE" altLang="fr-FR" sz="20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quit smoking attempts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- 23.1%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- 23.9%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- 18.0%</a:t>
            </a:r>
          </a:p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endParaRPr lang="ka-GE" altLang="fr-FR" sz="20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 survey prevalence of quit smoking attempts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decreased by 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in male population by 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2%</a:t>
            </a:r>
            <a:endParaRPr lang="en-US" altLang="fr-FR" sz="20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in female population by 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6.3%</a:t>
            </a:r>
            <a:endParaRPr lang="ka-GE" altLang="fr-FR" sz="16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9163" y="1074678"/>
            <a:ext cx="5392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r>
              <a:rPr lang="en-US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Attempted to Quit Smoking in Last 12 Months </a:t>
            </a:r>
            <a:r>
              <a:rPr lang="ka-GE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7A8E4-C8BB-6749-A9E9-73273A8813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3" t="74897" r="16232" b="21627"/>
          <a:stretch/>
        </p:blipFill>
        <p:spPr>
          <a:xfrm>
            <a:off x="7618274" y="5543550"/>
            <a:ext cx="3468975" cy="4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52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50" y="186613"/>
            <a:ext cx="10856650" cy="115086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Used by Current Smokers to Quit Smoking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74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330607"/>
              </p:ext>
            </p:extLst>
          </p:nvPr>
        </p:nvGraphicFramePr>
        <p:xfrm>
          <a:off x="1297059" y="1183784"/>
          <a:ext cx="9498564" cy="470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1F8AF3-55E3-3045-B4E3-2A9C6EAE801E}"/>
              </a:ext>
            </a:extLst>
          </p:cNvPr>
          <p:cNvSpPr txBox="1"/>
          <p:nvPr/>
        </p:nvSpPr>
        <p:spPr>
          <a:xfrm rot="18909918">
            <a:off x="2248348" y="4023360"/>
            <a:ext cx="6111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200" dirty="0"/>
              <a:t>Doctor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D593A-81D8-5947-A94E-5193806F0E0F}"/>
              </a:ext>
            </a:extLst>
          </p:cNvPr>
          <p:cNvSpPr txBox="1"/>
          <p:nvPr/>
        </p:nvSpPr>
        <p:spPr>
          <a:xfrm rot="18909918">
            <a:off x="2353307" y="4508193"/>
            <a:ext cx="22170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200" dirty="0"/>
              <a:t>Nicotine Replacement Theraphy</a:t>
            </a:r>
          </a:p>
        </p:txBody>
      </p:sp>
    </p:spTree>
    <p:extLst>
      <p:ext uri="{BB962C8B-B14F-4D97-AF65-F5344CB8AC3E}">
        <p14:creationId xmlns:p14="http://schemas.microsoft.com/office/powerpoint/2010/main" val="141545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03"/>
            <a:ext cx="12043611" cy="81980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Doctor’s Advise to Quit Smoking</a:t>
            </a:r>
            <a:endParaRPr lang="en-US" sz="2800" dirty="0">
              <a:solidFill>
                <a:srgbClr val="74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569098"/>
              </p:ext>
            </p:extLst>
          </p:nvPr>
        </p:nvGraphicFramePr>
        <p:xfrm>
          <a:off x="5959011" y="1060019"/>
          <a:ext cx="6084600" cy="49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67128" y="1175435"/>
            <a:ext cx="55240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 gave advice to quit smoking in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19.8%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cases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- 19.2%</a:t>
            </a:r>
          </a:p>
          <a:p>
            <a:pPr marL="800100" lvl="1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- 23.5%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 survey Doctor’s advice has decreased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18.4%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i="1" u="sng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(difference is statistically significant)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male population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in female population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1.3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7611" y="117187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r>
              <a:rPr lang="en-US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Doctor’s Advice to Quit Smoking</a:t>
            </a:r>
            <a:r>
              <a:rPr lang="ka-GE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(%)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A0AAF6-624F-6A4C-8153-E44DB5222D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3" t="74897" r="16232" b="21627"/>
          <a:stretch/>
        </p:blipFill>
        <p:spPr>
          <a:xfrm>
            <a:off x="7650548" y="5686123"/>
            <a:ext cx="3160888" cy="4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9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604"/>
            <a:ext cx="10515600" cy="9286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Secondhand Smoke Influence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91220"/>
              </p:ext>
            </p:extLst>
          </p:nvPr>
        </p:nvGraphicFramePr>
        <p:xfrm>
          <a:off x="838200" y="1825625"/>
          <a:ext cx="53759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458940" y="1507528"/>
            <a:ext cx="46370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Secondhand Smoke Influence at Home </a:t>
            </a:r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(%)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70468385"/>
              </p:ext>
            </p:extLst>
          </p:nvPr>
        </p:nvGraphicFramePr>
        <p:xfrm>
          <a:off x="6054896" y="2036053"/>
          <a:ext cx="5915025" cy="403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6737417" y="1507528"/>
            <a:ext cx="4559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Secondhand Smoke Influence at workplace </a:t>
            </a:r>
            <a:r>
              <a:rPr lang="ka-GE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(%)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2A5E8-77BB-B04E-AFA1-F0CC533B9147}"/>
              </a:ext>
            </a:extLst>
          </p:cNvPr>
          <p:cNvSpPr txBox="1"/>
          <p:nvPr/>
        </p:nvSpPr>
        <p:spPr>
          <a:xfrm>
            <a:off x="6497927" y="5778152"/>
            <a:ext cx="4789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0000" rtlCol="0">
            <a:spAutoFit/>
          </a:bodyPr>
          <a:lstStyle/>
          <a:p>
            <a:r>
              <a:rPr lang="en-GE" sz="900" dirty="0"/>
              <a:t>Male</a:t>
            </a:r>
            <a:endParaRPr lang="en-GE" sz="1200" dirty="0"/>
          </a:p>
        </p:txBody>
      </p:sp>
    </p:spTree>
    <p:extLst>
      <p:ext uri="{BB962C8B-B14F-4D97-AF65-F5344CB8AC3E}">
        <p14:creationId xmlns:p14="http://schemas.microsoft.com/office/powerpoint/2010/main" val="102933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588" y="213794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very much for your attention</a:t>
            </a:r>
            <a:r>
              <a:rPr lang="ka-GE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b="1" dirty="0">
              <a:solidFill>
                <a:srgbClr val="74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3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3588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559182"/>
              </p:ext>
            </p:extLst>
          </p:nvPr>
        </p:nvGraphicFramePr>
        <p:xfrm>
          <a:off x="578892" y="1743739"/>
          <a:ext cx="10981266" cy="317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0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Methodology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Non-communicable Diseases Risk Factor Survey</a:t>
                      </a:r>
                      <a:r>
                        <a:rPr lang="ka-GE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2016 (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STEPS)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Tobacco National Survey</a:t>
                      </a:r>
                      <a:r>
                        <a:rPr lang="ka-GE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2019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TNS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the Study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Cross-sectional</a:t>
                      </a:r>
                      <a:endParaRPr lang="ka-GE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Cross-sectional</a:t>
                      </a:r>
                      <a:endParaRPr lang="ka-GE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Administration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Interview using structured questioner </a:t>
                      </a:r>
                      <a:endParaRPr lang="ka-GE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Interview using structured questioner </a:t>
                      </a:r>
                      <a:endParaRPr lang="ka-GE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Population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Persons between ages </a:t>
                      </a:r>
                      <a:r>
                        <a:rPr lang="ka-GE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ka-GE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Persons between ages </a:t>
                      </a:r>
                      <a:r>
                        <a:rPr lang="ka-GE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ka-GE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4000"/>
                        </a:lnSpc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3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77" y="36706"/>
            <a:ext cx="10515600" cy="859033"/>
          </a:xfrm>
        </p:spPr>
        <p:txBody>
          <a:bodyPr>
            <a:normAutofit/>
          </a:bodyPr>
          <a:lstStyle/>
          <a:p>
            <a:pPr algn="ctr"/>
            <a:r>
              <a:rPr lang="en-US" sz="3200" b="1" kern="0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Current Tobacco Use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613" y="895739"/>
            <a:ext cx="6036766" cy="5094514"/>
          </a:xfrm>
        </p:spPr>
        <p:txBody>
          <a:bodyPr>
            <a:normAutofit fontScale="85000" lnSpcReduction="10000"/>
          </a:bodyPr>
          <a:lstStyle/>
          <a:p>
            <a:pPr marL="0" lvl="1" indent="0">
              <a:spcBef>
                <a:spcPts val="1000"/>
              </a:spcBef>
              <a:buClr>
                <a:schemeClr val="accent4">
                  <a:lumMod val="50000"/>
                </a:schemeClr>
              </a:buClr>
              <a:buNone/>
            </a:pPr>
            <a:endParaRPr lang="en-US" altLang="fr-FR" sz="2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tobacco users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- 30.7% </a:t>
            </a:r>
          </a:p>
          <a:p>
            <a:pPr marL="800100" lvl="2" indent="-3429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- 55.5% </a:t>
            </a:r>
          </a:p>
          <a:p>
            <a:pPr marL="800100" lvl="2" indent="-3429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- 7.8%</a:t>
            </a:r>
          </a:p>
          <a:p>
            <a:pPr marL="457200" lvl="2" indent="0">
              <a:spcBef>
                <a:spcPts val="1000"/>
              </a:spcBef>
              <a:buClr>
                <a:schemeClr val="accent4">
                  <a:lumMod val="50000"/>
                </a:schemeClr>
              </a:buClr>
              <a:buNone/>
            </a:pPr>
            <a:endParaRPr lang="en-US" altLang="fr-FR" sz="19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current tobacco use has declined by </a:t>
            </a:r>
            <a:r>
              <a:rPr lang="ka-GE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 in male population - 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 in female population - 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0.8%</a:t>
            </a:r>
          </a:p>
          <a:p>
            <a:pPr marL="457200" lvl="1" indent="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None/>
              <a:defRPr/>
            </a:pPr>
            <a:endParaRPr lang="en-US" altLang="fr-FR" sz="19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None/>
              <a:defRPr/>
            </a:pPr>
            <a:r>
              <a:rPr lang="en-US" altLang="fr-FR" sz="19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Study on Banning Smoking in Taxies 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TTS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2020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Tobacco Users</a:t>
            </a:r>
            <a:r>
              <a:rPr lang="ka-GE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- 28.2%</a:t>
            </a:r>
          </a:p>
          <a:p>
            <a:pPr lvl="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</a:t>
            </a:r>
            <a:r>
              <a:rPr lang="ka-GE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tobacco use has declined by </a:t>
            </a:r>
            <a:r>
              <a:rPr lang="en-US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2.8 </a:t>
            </a:r>
            <a:r>
              <a:rPr lang="ka-GE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 in male population - </a:t>
            </a:r>
            <a:r>
              <a:rPr lang="en-US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7.5</a:t>
            </a:r>
            <a:r>
              <a:rPr lang="ka-GE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 in female population - </a:t>
            </a:r>
            <a:r>
              <a:rPr lang="en-US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</a:t>
            </a:r>
            <a:r>
              <a:rPr lang="ka-GE" altLang="fr-FR" sz="19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457200" lvl="1" indent="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None/>
              <a:defRPr/>
            </a:pPr>
            <a:endParaRPr lang="ka-GE" altLang="fr-FR" sz="2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None/>
            </a:pPr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None/>
            </a:pPr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None/>
            </a:pPr>
            <a:endParaRPr lang="ka-G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332" y="1091854"/>
            <a:ext cx="51892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r>
              <a:rPr lang="en-US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Tobacco Use </a:t>
            </a:r>
            <a:r>
              <a:rPr lang="ka-GE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(%)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endParaRPr lang="en-US" altLang="fr-FR" sz="14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13378799"/>
              </p:ext>
            </p:extLst>
          </p:nvPr>
        </p:nvGraphicFramePr>
        <p:xfrm>
          <a:off x="6397283" y="1675081"/>
          <a:ext cx="5558156" cy="431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7FD2FC-A1CD-9C48-B7EB-7400789B3F3C}"/>
              </a:ext>
            </a:extLst>
          </p:cNvPr>
          <p:cNvSpPr txBox="1"/>
          <p:nvPr/>
        </p:nvSpPr>
        <p:spPr>
          <a:xfrm>
            <a:off x="8429587" y="5759421"/>
            <a:ext cx="4789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0000" rtlCol="0">
            <a:spAutoFit/>
          </a:bodyPr>
          <a:lstStyle/>
          <a:p>
            <a:r>
              <a:rPr lang="en-GE" sz="900" dirty="0"/>
              <a:t>Male</a:t>
            </a:r>
            <a:endParaRPr lang="en-GE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93B34-9CB6-6847-BAB2-41E7819DA640}"/>
              </a:ext>
            </a:extLst>
          </p:cNvPr>
          <p:cNvSpPr txBox="1"/>
          <p:nvPr/>
        </p:nvSpPr>
        <p:spPr>
          <a:xfrm>
            <a:off x="9117771" y="5766146"/>
            <a:ext cx="59428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0000" rtlCol="0">
            <a:spAutoFit/>
          </a:bodyPr>
          <a:lstStyle/>
          <a:p>
            <a:r>
              <a:rPr lang="en-GE" sz="900" dirty="0"/>
              <a:t>Female</a:t>
            </a:r>
            <a:endParaRPr lang="en-GE" sz="1200" dirty="0"/>
          </a:p>
        </p:txBody>
      </p:sp>
    </p:spTree>
    <p:extLst>
      <p:ext uri="{BB962C8B-B14F-4D97-AF65-F5344CB8AC3E}">
        <p14:creationId xmlns:p14="http://schemas.microsoft.com/office/powerpoint/2010/main" val="4540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BC4B-29B1-4EC9-AA0C-643E0C3A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4" y="132657"/>
            <a:ext cx="11837278" cy="68173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Daily Smoking in Current Smokers</a:t>
            </a:r>
            <a:endParaRPr lang="en-US" sz="2800" dirty="0">
              <a:solidFill>
                <a:srgbClr val="74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62A-F9A6-49C7-830F-5C48CB611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4388"/>
            <a:ext cx="10777538" cy="53625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Rectangle 4"/>
          <p:cNvSpPr/>
          <p:nvPr/>
        </p:nvSpPr>
        <p:spPr>
          <a:xfrm>
            <a:off x="232279" y="1268427"/>
            <a:ext cx="606913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Tobacco Users</a:t>
            </a:r>
            <a:r>
              <a:rPr lang="ka-GE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- 95.9%</a:t>
            </a:r>
          </a:p>
          <a:p>
            <a:pPr marL="800100" lvl="1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ka-GE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- 97.2% </a:t>
            </a:r>
          </a:p>
          <a:p>
            <a:pPr marL="800100" lvl="1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ka-GE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- 87.3% </a:t>
            </a:r>
          </a:p>
          <a:p>
            <a:pPr marL="342900" lvl="0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 survey prevalence of daily tobacco users has increased by </a:t>
            </a:r>
            <a:r>
              <a:rPr lang="ka-GE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5.6% </a:t>
            </a:r>
            <a:r>
              <a:rPr lang="en-US" altLang="fr-FR" sz="1400" b="1" i="1" u="sng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fr-FR" sz="1400" i="1" u="sng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is statistically significant)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in male population by </a:t>
            </a:r>
            <a:r>
              <a:rPr lang="ka-GE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in female population by </a:t>
            </a:r>
            <a:r>
              <a:rPr lang="ka-GE" altLang="fr-FR" sz="2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1.5%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53804555"/>
              </p:ext>
            </p:extLst>
          </p:nvPr>
        </p:nvGraphicFramePr>
        <p:xfrm>
          <a:off x="6080760" y="1201199"/>
          <a:ext cx="5974882" cy="454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6534579" y="955619"/>
            <a:ext cx="31658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Daily Smoking in Current Smokers </a:t>
            </a:r>
            <a:r>
              <a:rPr lang="ka-GE" sz="1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(%)</a:t>
            </a:r>
            <a:endParaRPr lang="en-US" sz="15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46126-C5A1-3141-9667-40D9F546D821}"/>
              </a:ext>
            </a:extLst>
          </p:cNvPr>
          <p:cNvSpPr txBox="1"/>
          <p:nvPr/>
        </p:nvSpPr>
        <p:spPr>
          <a:xfrm>
            <a:off x="8117512" y="5503373"/>
            <a:ext cx="4789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0000" rtlCol="0">
            <a:spAutoFit/>
          </a:bodyPr>
          <a:lstStyle/>
          <a:p>
            <a:r>
              <a:rPr lang="en-GE" sz="900" dirty="0"/>
              <a:t>Male</a:t>
            </a:r>
            <a:endParaRPr lang="en-GE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2EA42-8C30-204E-A6DF-DA5E9C0E86A9}"/>
              </a:ext>
            </a:extLst>
          </p:cNvPr>
          <p:cNvSpPr txBox="1"/>
          <p:nvPr/>
        </p:nvSpPr>
        <p:spPr>
          <a:xfrm>
            <a:off x="8674037" y="5519699"/>
            <a:ext cx="542291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0000" rtlCol="0">
            <a:spAutoFit/>
          </a:bodyPr>
          <a:lstStyle/>
          <a:p>
            <a:r>
              <a:rPr lang="en-GE" sz="900" dirty="0"/>
              <a:t>Female</a:t>
            </a:r>
            <a:endParaRPr lang="en-G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4F527-8F9B-634B-AF2D-B03D1103C46B}"/>
              </a:ext>
            </a:extLst>
          </p:cNvPr>
          <p:cNvSpPr txBox="1"/>
          <p:nvPr/>
        </p:nvSpPr>
        <p:spPr>
          <a:xfrm>
            <a:off x="9343269" y="5508941"/>
            <a:ext cx="854980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90000" rtlCol="0">
            <a:spAutoFit/>
          </a:bodyPr>
          <a:lstStyle/>
          <a:p>
            <a:r>
              <a:rPr lang="en-GE" sz="900" dirty="0"/>
              <a:t>Both</a:t>
            </a:r>
            <a:endParaRPr lang="en-GE" sz="1200" dirty="0"/>
          </a:p>
        </p:txBody>
      </p:sp>
    </p:spTree>
    <p:extLst>
      <p:ext uri="{BB962C8B-B14F-4D97-AF65-F5344CB8AC3E}">
        <p14:creationId xmlns:p14="http://schemas.microsoft.com/office/powerpoint/2010/main" val="354069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63FC-4A04-4851-9A96-CE3BAC44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1" y="117154"/>
            <a:ext cx="11923295" cy="9367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When Started Using Tobacco</a:t>
            </a:r>
            <a:endParaRPr lang="en-US" sz="3200" dirty="0">
              <a:solidFill>
                <a:srgbClr val="74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347166"/>
              </p:ext>
            </p:extLst>
          </p:nvPr>
        </p:nvGraphicFramePr>
        <p:xfrm>
          <a:off x="5816600" y="1530850"/>
          <a:ext cx="6375400" cy="432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359510" y="1612826"/>
            <a:ext cx="54145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Age When Started Using Tobacco 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- 18.6 </a:t>
            </a: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ka-GE" altLang="fr-FR" sz="20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- 18.2 </a:t>
            </a: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ka-GE" altLang="fr-FR" sz="20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- 21.3 </a:t>
            </a: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lang="ka-GE" altLang="fr-FR" sz="20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 survey  mean age of starting tobacco use has increased by 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male population increased by 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female population decrease by </a:t>
            </a:r>
            <a:r>
              <a:rPr lang="ka-GE" altLang="fr-FR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endParaRPr lang="ka-GE" altLang="fr-FR" sz="20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4076" y="1297355"/>
            <a:ext cx="5348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r>
              <a:rPr lang="ka-GE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Age When Started Using Tobacco</a:t>
            </a:r>
            <a:endParaRPr lang="ka-GE" altLang="fr-FR" sz="14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C5197-E221-7547-AC7F-F8F79A7889AC}"/>
              </a:ext>
            </a:extLst>
          </p:cNvPr>
          <p:cNvSpPr txBox="1"/>
          <p:nvPr/>
        </p:nvSpPr>
        <p:spPr>
          <a:xfrm>
            <a:off x="5816600" y="2205318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/>
              <a:t>Both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56074-B258-A446-A133-2077135401EF}"/>
              </a:ext>
            </a:extLst>
          </p:cNvPr>
          <p:cNvSpPr txBox="1"/>
          <p:nvPr/>
        </p:nvSpPr>
        <p:spPr>
          <a:xfrm>
            <a:off x="5701530" y="3270951"/>
            <a:ext cx="7142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/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51667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8F92-0C72-44BD-BBFC-6DB2D3F4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35" y="172920"/>
            <a:ext cx="11851105" cy="10136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Number of Cigarettes Smoked Daily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1976615"/>
              </p:ext>
            </p:extLst>
          </p:nvPr>
        </p:nvGraphicFramePr>
        <p:xfrm>
          <a:off x="5595582" y="1696125"/>
          <a:ext cx="6596418" cy="423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79935" y="1567489"/>
            <a:ext cx="5425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Number of Cigarettes Smoked Daily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- 18.6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- 19.6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- 12.6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 survey mean number of cigarettes smoked daily has decreased by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2.8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in male population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2.7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in female population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1357" y="15411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r>
              <a:rPr lang="en-US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Number of Cigarettes Smoked Daily</a:t>
            </a:r>
            <a:endParaRPr lang="ka-GE" altLang="fr-FR" sz="1400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00C97-F675-4442-8A2E-79DDD72D1877}"/>
              </a:ext>
            </a:extLst>
          </p:cNvPr>
          <p:cNvSpPr txBox="1"/>
          <p:nvPr/>
        </p:nvSpPr>
        <p:spPr>
          <a:xfrm>
            <a:off x="5705375" y="2358525"/>
            <a:ext cx="4812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200" dirty="0"/>
              <a:t>Both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3D702-E49F-AC4A-9863-005553553CF7}"/>
              </a:ext>
            </a:extLst>
          </p:cNvPr>
          <p:cNvSpPr txBox="1"/>
          <p:nvPr/>
        </p:nvSpPr>
        <p:spPr>
          <a:xfrm>
            <a:off x="5531718" y="3360244"/>
            <a:ext cx="6392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200" dirty="0"/>
              <a:t>Female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9CCF1-0A93-9F46-9A09-C42505D0B24A}"/>
              </a:ext>
            </a:extLst>
          </p:cNvPr>
          <p:cNvSpPr txBox="1"/>
          <p:nvPr/>
        </p:nvSpPr>
        <p:spPr>
          <a:xfrm>
            <a:off x="5705982" y="4345288"/>
            <a:ext cx="5020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200" dirty="0"/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277503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4411B-052E-4A09-B915-486D6DF2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773"/>
            <a:ext cx="12103768" cy="76624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Roll-your-own Cigarette Use in Current Smokers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424271"/>
              </p:ext>
            </p:extLst>
          </p:nvPr>
        </p:nvGraphicFramePr>
        <p:xfrm>
          <a:off x="5831840" y="943214"/>
          <a:ext cx="6172200" cy="517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5786" y="1373703"/>
            <a:ext cx="56501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roll-your-own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 use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- 7.9%</a:t>
            </a:r>
          </a:p>
          <a:p>
            <a:pPr marL="742950" lvl="1" indent="-28575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- 14.7%</a:t>
            </a:r>
          </a:p>
          <a:p>
            <a:pPr marL="800100" lvl="1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- 0.6%</a:t>
            </a: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 survey prevalence of roll-your-own cigarette use has increased by 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fr-FR" sz="1400" i="1" u="sng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difference is </a:t>
            </a:r>
            <a:r>
              <a:rPr lang="en-US" altLang="fr-FR" sz="1400" i="1" u="sng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statistivally</a:t>
            </a:r>
            <a:r>
              <a:rPr lang="en-US" altLang="fr-FR" sz="1400" i="1" u="sng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Significant)</a:t>
            </a:r>
          </a:p>
          <a:p>
            <a:pPr lvl="2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endParaRPr lang="ka-GE" altLang="fr-FR" sz="1200" b="1" i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in male population by 4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in female population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1339" y="1058232"/>
            <a:ext cx="5643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defRPr/>
            </a:pPr>
            <a:r>
              <a:rPr lang="en-US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on Roll-your-own Cigarette Use in Current Smokers </a:t>
            </a:r>
            <a:r>
              <a:rPr lang="ka-GE" altLang="fr-FR" sz="14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83AE1-8BE4-8042-813A-31265C2B86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3" t="73885" r="16232" b="21627"/>
          <a:stretch/>
        </p:blipFill>
        <p:spPr>
          <a:xfrm>
            <a:off x="7618275" y="5491992"/>
            <a:ext cx="2968764" cy="5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02" y="168320"/>
            <a:ext cx="10840451" cy="8286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Number of Roll-your-own Cigarettes Smoked Daily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38188"/>
              </p:ext>
            </p:extLst>
          </p:nvPr>
        </p:nvGraphicFramePr>
        <p:xfrm>
          <a:off x="5863118" y="1151840"/>
          <a:ext cx="6219291" cy="49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56854" y="1349848"/>
            <a:ext cx="55343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number of roll-your-own cigarettes smoked daily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- 13.8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- 13.9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- 12.2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STEPS survey mean number of roll-your-own cigarettes smoked daily has increased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13.5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in male population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13.6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4389438">
              <a:spcBef>
                <a:spcPct val="50000"/>
              </a:spcBef>
              <a:buClr>
                <a:srgbClr val="FFC000">
                  <a:lumMod val="50000"/>
                </a:srgb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in female population by </a:t>
            </a:r>
            <a:r>
              <a:rPr lang="ka-GE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12.1 </a:t>
            </a:r>
            <a:r>
              <a:rPr lang="en-US" altLang="fr-FR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cigarettes</a:t>
            </a:r>
            <a:endParaRPr lang="ka-GE" altLang="fr-FR" b="1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9857" y="996995"/>
            <a:ext cx="509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Number of Roll-your-won Cigarettes Smoked Daily in Current Smokers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D7C76-5C4A-F84F-BC64-A62F1A419716}"/>
              </a:ext>
            </a:extLst>
          </p:cNvPr>
          <p:cNvSpPr txBox="1"/>
          <p:nvPr/>
        </p:nvSpPr>
        <p:spPr>
          <a:xfrm>
            <a:off x="5791200" y="2033868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/>
              <a:t>Both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57BD6-CE19-5845-8751-CA8E7E2A1CE8}"/>
              </a:ext>
            </a:extLst>
          </p:cNvPr>
          <p:cNvSpPr txBox="1"/>
          <p:nvPr/>
        </p:nvSpPr>
        <p:spPr>
          <a:xfrm>
            <a:off x="5609484" y="3301411"/>
            <a:ext cx="7142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/>
              <a:t>Female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B9FB5-4307-B24F-AF4C-6F07349792B1}"/>
              </a:ext>
            </a:extLst>
          </p:cNvPr>
          <p:cNvSpPr txBox="1"/>
          <p:nvPr/>
        </p:nvSpPr>
        <p:spPr>
          <a:xfrm>
            <a:off x="5761345" y="4520316"/>
            <a:ext cx="5565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/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355182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913A-B53A-41C9-821D-C2BAED83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9" y="327546"/>
            <a:ext cx="10515600" cy="9778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Types of Tobacco Products Used</a:t>
            </a:r>
            <a:endParaRPr lang="en-US" sz="3200" dirty="0">
              <a:solidFill>
                <a:srgbClr val="74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FEE8-80BB-454E-A0AF-2D6BC722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774209"/>
            <a:ext cx="11395881" cy="4166216"/>
          </a:xfrm>
        </p:spPr>
        <p:txBody>
          <a:bodyPr>
            <a:normAutofit/>
          </a:bodyPr>
          <a:lstStyle/>
          <a:p>
            <a:pPr marL="0" indent="0" algn="just" defTabSz="4389438"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20000"/>
              <a:buNone/>
              <a:defRPr/>
            </a:pP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smokeless tobacco use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4389438"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TNS 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- 0% </a:t>
            </a:r>
          </a:p>
          <a:p>
            <a:pPr lvl="1" algn="just" defTabSz="4389438"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0.4%</a:t>
            </a: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population has ever used smokeless tobacco products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 -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0.7%</a:t>
            </a: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Female - 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0%)</a:t>
            </a:r>
          </a:p>
          <a:p>
            <a:pPr algn="just" defTabSz="4389438"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STEPS 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0.3% </a:t>
            </a: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(Male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- 0.5%</a:t>
            </a: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Female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- 0.1%</a:t>
            </a: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a-GE" altLang="fr-FR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defTabSz="4389438"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20000"/>
              <a:buNone/>
              <a:defRPr/>
            </a:pPr>
            <a:endParaRPr lang="ka-GE" altLang="fr-FR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defTabSz="4389438"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20000"/>
              <a:buNone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electronic cigarette use:</a:t>
            </a:r>
            <a:r>
              <a:rPr lang="ka-GE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defTabSz="4389438">
              <a:spcBef>
                <a:spcPct val="50000"/>
              </a:spcBef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TNS </a:t>
            </a:r>
            <a:r>
              <a:rPr lang="ka-GE" altLang="fr-FR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ka-GE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0.3%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population is currently using electronic cigarettes </a:t>
            </a:r>
            <a:r>
              <a:rPr lang="ka-GE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male population</a:t>
            </a:r>
            <a:r>
              <a:rPr lang="ka-GE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6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accent5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20209</TotalTime>
  <Words>763</Words>
  <Application>Microsoft Macintosh PowerPoint</Application>
  <PresentationFormat>Widescreen</PresentationFormat>
  <Paragraphs>170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Sylfaen</vt:lpstr>
      <vt:lpstr>Wingdings</vt:lpstr>
      <vt:lpstr>1_Office Theme</vt:lpstr>
      <vt:lpstr> Smoking Prevalence Among Adult Population in Georgia </vt:lpstr>
      <vt:lpstr>Methods</vt:lpstr>
      <vt:lpstr>Prevalence of Current Tobacco Use</vt:lpstr>
      <vt:lpstr>Prevalence of Daily Smoking in Current Smokers</vt:lpstr>
      <vt:lpstr>Age When Started Using Tobacco</vt:lpstr>
      <vt:lpstr>Mean Number of Cigarettes Smoked Daily</vt:lpstr>
      <vt:lpstr>Prevalence of Roll-your-own Cigarette Use in Current Smokers</vt:lpstr>
      <vt:lpstr>Mean Number of Roll-your-own Cigarettes Smoked Daily</vt:lpstr>
      <vt:lpstr>Other Types of Tobacco Products Used</vt:lpstr>
      <vt:lpstr>Quit Smoking Attempts Among Current Smokers</vt:lpstr>
      <vt:lpstr>Tools Used by Current Smokers to Quit Smoking </vt:lpstr>
      <vt:lpstr>Doctor’s Advise to Quit Smoking</vt:lpstr>
      <vt:lpstr>Secondhand Smoke Influence </vt:lpstr>
      <vt:lpstr>Thank you very much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Natia Kakutia</dc:creator>
  <cp:lastModifiedBy>Ana Dekanosidze</cp:lastModifiedBy>
  <cp:revision>539</cp:revision>
  <cp:lastPrinted>2020-11-26T09:55:00Z</cp:lastPrinted>
  <dcterms:created xsi:type="dcterms:W3CDTF">2017-07-19T07:11:50Z</dcterms:created>
  <dcterms:modified xsi:type="dcterms:W3CDTF">2021-05-05T06:27:39Z</dcterms:modified>
</cp:coreProperties>
</file>