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5034" r:id="rId1"/>
    <p:sldMasterId id="2147485053" r:id="rId2"/>
  </p:sldMasterIdLst>
  <p:notesMasterIdLst>
    <p:notesMasterId r:id="rId22"/>
  </p:notesMasterIdLst>
  <p:sldIdLst>
    <p:sldId id="256" r:id="rId3"/>
    <p:sldId id="309" r:id="rId4"/>
    <p:sldId id="313" r:id="rId5"/>
    <p:sldId id="310" r:id="rId6"/>
    <p:sldId id="312" r:id="rId7"/>
    <p:sldId id="314" r:id="rId8"/>
    <p:sldId id="287" r:id="rId9"/>
    <p:sldId id="259" r:id="rId10"/>
    <p:sldId id="260" r:id="rId11"/>
    <p:sldId id="262" r:id="rId12"/>
    <p:sldId id="276" r:id="rId13"/>
    <p:sldId id="277" r:id="rId14"/>
    <p:sldId id="269" r:id="rId15"/>
    <p:sldId id="264" r:id="rId16"/>
    <p:sldId id="315" r:id="rId17"/>
    <p:sldId id="280" r:id="rId18"/>
    <p:sldId id="266" r:id="rId19"/>
    <p:sldId id="272" r:id="rId20"/>
    <p:sldId id="27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Pack by Diakov" initials="Rb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1F4065-7C75-4411-9BF4-324BA675BA63}">
  <a:tblStyle styleId="{521F4065-7C75-4411-9BF4-324BA675BA6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651" autoAdjust="0"/>
  </p:normalViewPr>
  <p:slideViewPr>
    <p:cSldViewPr>
      <p:cViewPr varScale="1">
        <p:scale>
          <a:sx n="133" d="100"/>
          <a:sy n="133" d="100"/>
        </p:scale>
        <p:origin x="606"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baum\AppData\Local\Microsoft\Windows\INetCache\Content.Outlook\ALCOCVP4\lead_N_N%202019.04.11%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baum\AppData\Local\Microsoft\Windows\INetCache\Content.Outlook\ALCOCVP4\lead_N_N%202019.04.11%20(0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baum\AppData\Local\Microsoft\Windows\INetCache\Content.Outlook\ALCOCVP4\lead_N_N%202019.04.11%20(0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baum\AppData\Local\Microsoft\Windows\INetCache\Content.Outlook\ALCOCVP4\lead_N_N%202019.04.11%20(0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5141054243219596"/>
          <c:y val="3.2732575094779823E-2"/>
          <c:w val="0.49717891513560802"/>
          <c:h val="0.82863152522601347"/>
        </c:manualLayout>
      </c:layout>
      <c:pieChart>
        <c:varyColors val="1"/>
        <c:ser>
          <c:idx val="0"/>
          <c:order val="0"/>
          <c:dPt>
            <c:idx val="0"/>
            <c:bubble3D val="0"/>
            <c:spPr>
              <a:solidFill>
                <a:schemeClr val="accent5">
                  <a:shade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8D6-4D59-895B-E50AAC15EA30}"/>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58D6-4D59-895B-E50AAC15EA30}"/>
              </c:ext>
            </c:extLst>
          </c:dPt>
          <c:dPt>
            <c:idx val="2"/>
            <c:bubble3D val="0"/>
            <c:spPr>
              <a:solidFill>
                <a:schemeClr val="accent5">
                  <a:tint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8D6-4D59-895B-E50AAC15EA3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'[lead_N_N 2019.04.11 (002).xlsx]Sheet10'!$A$1:$A$3</c:f>
              <c:strCache>
                <c:ptCount val="3"/>
                <c:pt idx="0">
                  <c:v>&lt;5 μg/dL </c:v>
                </c:pt>
                <c:pt idx="1">
                  <c:v>5-9.9 μg/dL </c:v>
                </c:pt>
                <c:pt idx="2">
                  <c:v>≥10 μg/dL </c:v>
                </c:pt>
              </c:strCache>
            </c:strRef>
          </c:cat>
          <c:val>
            <c:numRef>
              <c:f>'[lead_N_N 2019.04.11 (002).xlsx]Sheet10'!$B$1:$B$3</c:f>
              <c:numCache>
                <c:formatCode>0%</c:formatCode>
                <c:ptCount val="3"/>
                <c:pt idx="0">
                  <c:v>0.59</c:v>
                </c:pt>
                <c:pt idx="1">
                  <c:v>0.25</c:v>
                </c:pt>
                <c:pt idx="2">
                  <c:v>0.16</c:v>
                </c:pt>
              </c:numCache>
            </c:numRef>
          </c:val>
          <c:extLst xmlns:c16r2="http://schemas.microsoft.com/office/drawing/2015/06/chart">
            <c:ext xmlns:c16="http://schemas.microsoft.com/office/drawing/2014/chart" uri="{C3380CC4-5D6E-409C-BE32-E72D297353CC}">
              <c16:uniqueId val="{00000006-58D6-4D59-895B-E50AAC15EA3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'[lead_N_N 2019.04.11 (002).xlsx]Sheet6'!$T$2</c:f>
              <c:strCache>
                <c:ptCount val="1"/>
                <c:pt idx="0">
                  <c:v>≥5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'[lead_N_N 2019.04.11 (002).xlsx]Sheet6'!$S$3:$S$13</c:f>
              <c:strCache>
                <c:ptCount val="11"/>
                <c:pt idx="0">
                  <c:v>Adjara</c:v>
                </c:pt>
                <c:pt idx="1">
                  <c:v>Guria</c:v>
                </c:pt>
                <c:pt idx="2">
                  <c:v>Tbilisi</c:v>
                </c:pt>
                <c:pt idx="3">
                  <c:v>Imereti</c:v>
                </c:pt>
                <c:pt idx="4">
                  <c:v>Kakheti</c:v>
                </c:pt>
                <c:pt idx="5">
                  <c:v>Mtskheta-Mtianeti</c:v>
                </c:pt>
                <c:pt idx="6">
                  <c:v>Samegrelo, Zemo Svaneti </c:v>
                </c:pt>
                <c:pt idx="7">
                  <c:v>Samtskhe-Javakheti</c:v>
                </c:pt>
                <c:pt idx="8">
                  <c:v>Kvemo Kartli </c:v>
                </c:pt>
                <c:pt idx="9">
                  <c:v>Shida Kartli</c:v>
                </c:pt>
                <c:pt idx="10">
                  <c:v>Georgia</c:v>
                </c:pt>
              </c:strCache>
            </c:strRef>
          </c:cat>
          <c:val>
            <c:numRef>
              <c:f>'[lead_N_N 2019.04.11 (002).xlsx]Sheet6'!$T$3:$T$13</c:f>
              <c:numCache>
                <c:formatCode>General</c:formatCode>
                <c:ptCount val="11"/>
                <c:pt idx="0">
                  <c:v>85</c:v>
                </c:pt>
                <c:pt idx="1">
                  <c:v>73</c:v>
                </c:pt>
                <c:pt idx="2">
                  <c:v>30</c:v>
                </c:pt>
                <c:pt idx="3">
                  <c:v>61</c:v>
                </c:pt>
                <c:pt idx="4">
                  <c:v>25</c:v>
                </c:pt>
                <c:pt idx="5">
                  <c:v>20</c:v>
                </c:pt>
                <c:pt idx="6">
                  <c:v>71</c:v>
                </c:pt>
                <c:pt idx="7">
                  <c:v>32</c:v>
                </c:pt>
                <c:pt idx="8">
                  <c:v>18</c:v>
                </c:pt>
                <c:pt idx="9">
                  <c:v>21</c:v>
                </c:pt>
                <c:pt idx="10">
                  <c:v>41</c:v>
                </c:pt>
              </c:numCache>
            </c:numRef>
          </c:val>
          <c:extLst xmlns:c16r2="http://schemas.microsoft.com/office/drawing/2015/06/chart">
            <c:ext xmlns:c16="http://schemas.microsoft.com/office/drawing/2014/chart" uri="{C3380CC4-5D6E-409C-BE32-E72D297353CC}">
              <c16:uniqueId val="{00000000-571D-4591-88FE-16BDE2A67DE3}"/>
            </c:ext>
          </c:extLst>
        </c:ser>
        <c:ser>
          <c:idx val="1"/>
          <c:order val="1"/>
          <c:tx>
            <c:strRef>
              <c:f>'[lead_N_N 2019.04.11 (002).xlsx]Sheet6'!$U$2</c:f>
              <c:strCache>
                <c:ptCount val="1"/>
                <c:pt idx="0">
                  <c:v>≥10</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'[lead_N_N 2019.04.11 (002).xlsx]Sheet6'!$S$3:$S$13</c:f>
              <c:strCache>
                <c:ptCount val="11"/>
                <c:pt idx="0">
                  <c:v>Adjara</c:v>
                </c:pt>
                <c:pt idx="1">
                  <c:v>Guria</c:v>
                </c:pt>
                <c:pt idx="2">
                  <c:v>Tbilisi</c:v>
                </c:pt>
                <c:pt idx="3">
                  <c:v>Imereti</c:v>
                </c:pt>
                <c:pt idx="4">
                  <c:v>Kakheti</c:v>
                </c:pt>
                <c:pt idx="5">
                  <c:v>Mtskheta-Mtianeti</c:v>
                </c:pt>
                <c:pt idx="6">
                  <c:v>Samegrelo, Zemo Svaneti </c:v>
                </c:pt>
                <c:pt idx="7">
                  <c:v>Samtskhe-Javakheti</c:v>
                </c:pt>
                <c:pt idx="8">
                  <c:v>Kvemo Kartli </c:v>
                </c:pt>
                <c:pt idx="9">
                  <c:v>Shida Kartli</c:v>
                </c:pt>
                <c:pt idx="10">
                  <c:v>Georgia</c:v>
                </c:pt>
              </c:strCache>
            </c:strRef>
          </c:cat>
          <c:val>
            <c:numRef>
              <c:f>'[lead_N_N 2019.04.11 (002).xlsx]Sheet6'!$U$3:$U$13</c:f>
              <c:numCache>
                <c:formatCode>General</c:formatCode>
                <c:ptCount val="11"/>
                <c:pt idx="0">
                  <c:v>50</c:v>
                </c:pt>
                <c:pt idx="1">
                  <c:v>44</c:v>
                </c:pt>
                <c:pt idx="2">
                  <c:v>7</c:v>
                </c:pt>
                <c:pt idx="3">
                  <c:v>23</c:v>
                </c:pt>
                <c:pt idx="4">
                  <c:v>4</c:v>
                </c:pt>
                <c:pt idx="5">
                  <c:v>6</c:v>
                </c:pt>
                <c:pt idx="6">
                  <c:v>29</c:v>
                </c:pt>
                <c:pt idx="7">
                  <c:v>12</c:v>
                </c:pt>
                <c:pt idx="8">
                  <c:v>6</c:v>
                </c:pt>
                <c:pt idx="9">
                  <c:v>4</c:v>
                </c:pt>
                <c:pt idx="10">
                  <c:v>16</c:v>
                </c:pt>
              </c:numCache>
            </c:numRef>
          </c:val>
          <c:extLst xmlns:c16r2="http://schemas.microsoft.com/office/drawing/2015/06/chart">
            <c:ext xmlns:c16="http://schemas.microsoft.com/office/drawing/2014/chart" uri="{C3380CC4-5D6E-409C-BE32-E72D297353CC}">
              <c16:uniqueId val="{00000001-571D-4591-88FE-16BDE2A67DE3}"/>
            </c:ext>
          </c:extLst>
        </c:ser>
        <c:dLbls>
          <c:showLegendKey val="0"/>
          <c:showVal val="0"/>
          <c:showCatName val="0"/>
          <c:showSerName val="0"/>
          <c:showPercent val="0"/>
          <c:showBubbleSize val="0"/>
        </c:dLbls>
        <c:gapWidth val="219"/>
        <c:overlap val="-27"/>
        <c:axId val="-250292672"/>
        <c:axId val="-250293216"/>
      </c:barChart>
      <c:catAx>
        <c:axId val="-25029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293216"/>
        <c:crosses val="autoZero"/>
        <c:auto val="1"/>
        <c:lblAlgn val="ctr"/>
        <c:lblOffset val="100"/>
        <c:noMultiLvlLbl val="0"/>
      </c:catAx>
      <c:valAx>
        <c:axId val="-25029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29267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'[lead_N_N 2019.04.11 (002).xlsx]Sheet5'!$O$2</c:f>
              <c:strCache>
                <c:ptCount val="1"/>
                <c:pt idx="0">
                  <c:v>Urban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'[lead_N_N 2019.04.11 (002).xlsx]Sheet5'!$N$3:$N$13</c:f>
              <c:strCache>
                <c:ptCount val="11"/>
                <c:pt idx="0">
                  <c:v>Adjara</c:v>
                </c:pt>
                <c:pt idx="1">
                  <c:v>Guria</c:v>
                </c:pt>
                <c:pt idx="2">
                  <c:v>Tbilisi</c:v>
                </c:pt>
                <c:pt idx="3">
                  <c:v>Imereti</c:v>
                </c:pt>
                <c:pt idx="4">
                  <c:v>Kakheti</c:v>
                </c:pt>
                <c:pt idx="5">
                  <c:v>Mtskheta-Mtianeti</c:v>
                </c:pt>
                <c:pt idx="6">
                  <c:v>Samegrelo, Zemo Svaneti </c:v>
                </c:pt>
                <c:pt idx="7">
                  <c:v>Samtskhe-Javakheti</c:v>
                </c:pt>
                <c:pt idx="8">
                  <c:v>Kvemo Kartli </c:v>
                </c:pt>
                <c:pt idx="9">
                  <c:v>Shida Kartli</c:v>
                </c:pt>
                <c:pt idx="10">
                  <c:v>Georgia</c:v>
                </c:pt>
              </c:strCache>
            </c:strRef>
          </c:cat>
          <c:val>
            <c:numRef>
              <c:f>'[lead_N_N 2019.04.11 (002).xlsx]Sheet5'!$O$3:$O$13</c:f>
              <c:numCache>
                <c:formatCode>0</c:formatCode>
                <c:ptCount val="11"/>
                <c:pt idx="0">
                  <c:v>76.923122057423143</c:v>
                </c:pt>
                <c:pt idx="1">
                  <c:v>61.86504809838425</c:v>
                </c:pt>
                <c:pt idx="3">
                  <c:v>57.445171155074952</c:v>
                </c:pt>
                <c:pt idx="4">
                  <c:v>21.690347017906937</c:v>
                </c:pt>
                <c:pt idx="5">
                  <c:v>30.13479771505127</c:v>
                </c:pt>
                <c:pt idx="6">
                  <c:v>71.127606039984343</c:v>
                </c:pt>
                <c:pt idx="7">
                  <c:v>33.257361467733602</c:v>
                </c:pt>
                <c:pt idx="8">
                  <c:v>16.040753773390687</c:v>
                </c:pt>
                <c:pt idx="9">
                  <c:v>27.192801058054915</c:v>
                </c:pt>
                <c:pt idx="10">
                  <c:v>39.169657811538862</c:v>
                </c:pt>
              </c:numCache>
            </c:numRef>
          </c:val>
          <c:extLst xmlns:c16r2="http://schemas.microsoft.com/office/drawing/2015/06/chart">
            <c:ext xmlns:c16="http://schemas.microsoft.com/office/drawing/2014/chart" uri="{C3380CC4-5D6E-409C-BE32-E72D297353CC}">
              <c16:uniqueId val="{00000000-55DB-456B-818E-D99B3B8FA1BB}"/>
            </c:ext>
          </c:extLst>
        </c:ser>
        <c:ser>
          <c:idx val="1"/>
          <c:order val="1"/>
          <c:tx>
            <c:strRef>
              <c:f>'[lead_N_N 2019.04.11 (002).xlsx]Sheet5'!$P$2</c:f>
              <c:strCache>
                <c:ptCount val="1"/>
                <c:pt idx="0">
                  <c:v>Rural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'[lead_N_N 2019.04.11 (002).xlsx]Sheet5'!$N$3:$N$13</c:f>
              <c:strCache>
                <c:ptCount val="11"/>
                <c:pt idx="0">
                  <c:v>Adjara</c:v>
                </c:pt>
                <c:pt idx="1">
                  <c:v>Guria</c:v>
                </c:pt>
                <c:pt idx="2">
                  <c:v>Tbilisi</c:v>
                </c:pt>
                <c:pt idx="3">
                  <c:v>Imereti</c:v>
                </c:pt>
                <c:pt idx="4">
                  <c:v>Kakheti</c:v>
                </c:pt>
                <c:pt idx="5">
                  <c:v>Mtskheta-Mtianeti</c:v>
                </c:pt>
                <c:pt idx="6">
                  <c:v>Samegrelo, Zemo Svaneti </c:v>
                </c:pt>
                <c:pt idx="7">
                  <c:v>Samtskhe-Javakheti</c:v>
                </c:pt>
                <c:pt idx="8">
                  <c:v>Kvemo Kartli </c:v>
                </c:pt>
                <c:pt idx="9">
                  <c:v>Shida Kartli</c:v>
                </c:pt>
                <c:pt idx="10">
                  <c:v>Georgia</c:v>
                </c:pt>
              </c:strCache>
            </c:strRef>
          </c:cat>
          <c:val>
            <c:numRef>
              <c:f>'[lead_N_N 2019.04.11 (002).xlsx]Sheet5'!$P$3:$P$13</c:f>
              <c:numCache>
                <c:formatCode>0</c:formatCode>
                <c:ptCount val="11"/>
                <c:pt idx="0">
                  <c:v>95.686292323916589</c:v>
                </c:pt>
                <c:pt idx="1">
                  <c:v>76.478437370997526</c:v>
                </c:pt>
                <c:pt idx="3">
                  <c:v>65.616321577390806</c:v>
                </c:pt>
                <c:pt idx="4">
                  <c:v>26.005432273624866</c:v>
                </c:pt>
                <c:pt idx="5">
                  <c:v>17.596325212733461</c:v>
                </c:pt>
                <c:pt idx="6">
                  <c:v>71.218288178700064</c:v>
                </c:pt>
                <c:pt idx="7">
                  <c:v>30.864442807328572</c:v>
                </c:pt>
                <c:pt idx="8">
                  <c:v>18.906281191284481</c:v>
                </c:pt>
                <c:pt idx="9">
                  <c:v>16.915232321639582</c:v>
                </c:pt>
                <c:pt idx="10">
                  <c:v>44.254807044502819</c:v>
                </c:pt>
              </c:numCache>
            </c:numRef>
          </c:val>
          <c:extLst xmlns:c16r2="http://schemas.microsoft.com/office/drawing/2015/06/chart">
            <c:ext xmlns:c16="http://schemas.microsoft.com/office/drawing/2014/chart" uri="{C3380CC4-5D6E-409C-BE32-E72D297353CC}">
              <c16:uniqueId val="{00000001-55DB-456B-818E-D99B3B8FA1BB}"/>
            </c:ext>
          </c:extLst>
        </c:ser>
        <c:ser>
          <c:idx val="2"/>
          <c:order val="2"/>
          <c:tx>
            <c:strRef>
              <c:f>'[lead_N_N 2019.04.11 (002).xlsx]Sheet5'!$Q$2</c:f>
              <c:strCache>
                <c:ptCount val="1"/>
                <c:pt idx="0">
                  <c:v>all</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'[lead_N_N 2019.04.11 (002).xlsx]Sheet5'!$N$3:$N$13</c:f>
              <c:strCache>
                <c:ptCount val="11"/>
                <c:pt idx="0">
                  <c:v>Adjara</c:v>
                </c:pt>
                <c:pt idx="1">
                  <c:v>Guria</c:v>
                </c:pt>
                <c:pt idx="2">
                  <c:v>Tbilisi</c:v>
                </c:pt>
                <c:pt idx="3">
                  <c:v>Imereti</c:v>
                </c:pt>
                <c:pt idx="4">
                  <c:v>Kakheti</c:v>
                </c:pt>
                <c:pt idx="5">
                  <c:v>Mtskheta-Mtianeti</c:v>
                </c:pt>
                <c:pt idx="6">
                  <c:v>Samegrelo, Zemo Svaneti </c:v>
                </c:pt>
                <c:pt idx="7">
                  <c:v>Samtskhe-Javakheti</c:v>
                </c:pt>
                <c:pt idx="8">
                  <c:v>Kvemo Kartli </c:v>
                </c:pt>
                <c:pt idx="9">
                  <c:v>Shida Kartli</c:v>
                </c:pt>
                <c:pt idx="10">
                  <c:v>Georgia</c:v>
                </c:pt>
              </c:strCache>
            </c:strRef>
          </c:cat>
          <c:val>
            <c:numRef>
              <c:f>'[lead_N_N 2019.04.11 (002).xlsx]Sheet5'!$Q$3:$Q$13</c:f>
              <c:numCache>
                <c:formatCode>0</c:formatCode>
                <c:ptCount val="11"/>
                <c:pt idx="0">
                  <c:v>85.419271904628886</c:v>
                </c:pt>
                <c:pt idx="1">
                  <c:v>73.236229328183967</c:v>
                </c:pt>
                <c:pt idx="2">
                  <c:v>30.479264037644995</c:v>
                </c:pt>
                <c:pt idx="3">
                  <c:v>60.761887591399237</c:v>
                </c:pt>
                <c:pt idx="4">
                  <c:v>25.045094785400455</c:v>
                </c:pt>
                <c:pt idx="5">
                  <c:v>20.030275238745247</c:v>
                </c:pt>
                <c:pt idx="6">
                  <c:v>71.172492430029223</c:v>
                </c:pt>
                <c:pt idx="7">
                  <c:v>31.552368997562478</c:v>
                </c:pt>
                <c:pt idx="8">
                  <c:v>17.888232119582895</c:v>
                </c:pt>
                <c:pt idx="9">
                  <c:v>21.400177206164884</c:v>
                </c:pt>
                <c:pt idx="10">
                  <c:v>41.098984442759672</c:v>
                </c:pt>
              </c:numCache>
            </c:numRef>
          </c:val>
          <c:extLst xmlns:c16r2="http://schemas.microsoft.com/office/drawing/2015/06/chart">
            <c:ext xmlns:c16="http://schemas.microsoft.com/office/drawing/2014/chart" uri="{C3380CC4-5D6E-409C-BE32-E72D297353CC}">
              <c16:uniqueId val="{00000002-55DB-456B-818E-D99B3B8FA1BB}"/>
            </c:ext>
          </c:extLst>
        </c:ser>
        <c:dLbls>
          <c:showLegendKey val="0"/>
          <c:showVal val="0"/>
          <c:showCatName val="0"/>
          <c:showSerName val="0"/>
          <c:showPercent val="0"/>
          <c:showBubbleSize val="0"/>
        </c:dLbls>
        <c:gapWidth val="219"/>
        <c:overlap val="-27"/>
        <c:axId val="-250300832"/>
        <c:axId val="-250289408"/>
      </c:barChart>
      <c:catAx>
        <c:axId val="-2503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289408"/>
        <c:crosses val="autoZero"/>
        <c:auto val="1"/>
        <c:lblAlgn val="ctr"/>
        <c:lblOffset val="100"/>
        <c:noMultiLvlLbl val="0"/>
      </c:catAx>
      <c:valAx>
        <c:axId val="-250289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30083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'[lead_N_N 2019.04.11 (002).xlsx]Sheet7'!$I$18</c:f>
              <c:strCache>
                <c:ptCount val="1"/>
                <c:pt idx="0">
                  <c:v>სულ</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'[lead_N_N 2019.04.11 (002).xlsx]Sheet7'!$H$19:$H$29</c:f>
              <c:strCache>
                <c:ptCount val="11"/>
                <c:pt idx="0">
                  <c:v>Adjara</c:v>
                </c:pt>
                <c:pt idx="1">
                  <c:v>Guria</c:v>
                </c:pt>
                <c:pt idx="2">
                  <c:v>Tbilisi</c:v>
                </c:pt>
                <c:pt idx="3">
                  <c:v>Imereti</c:v>
                </c:pt>
                <c:pt idx="4">
                  <c:v>Kakheti</c:v>
                </c:pt>
                <c:pt idx="5">
                  <c:v>Mtskheta-Mtianeti</c:v>
                </c:pt>
                <c:pt idx="6">
                  <c:v>Samegrelo, Zemo Svaneti </c:v>
                </c:pt>
                <c:pt idx="7">
                  <c:v>Samtskhe-Javakheti</c:v>
                </c:pt>
                <c:pt idx="8">
                  <c:v>Kvemo Kartli </c:v>
                </c:pt>
                <c:pt idx="9">
                  <c:v>Shida Kartli</c:v>
                </c:pt>
                <c:pt idx="10">
                  <c:v>Georgia</c:v>
                </c:pt>
              </c:strCache>
            </c:strRef>
          </c:cat>
          <c:val>
            <c:numRef>
              <c:f>'[lead_N_N 2019.04.11 (002).xlsx]Sheet7'!$I$19:$I$29</c:f>
              <c:numCache>
                <c:formatCode>0.0</c:formatCode>
                <c:ptCount val="11"/>
                <c:pt idx="0">
                  <c:v>12.7972677315943</c:v>
                </c:pt>
                <c:pt idx="1">
                  <c:v>10.513324160019389</c:v>
                </c:pt>
                <c:pt idx="2">
                  <c:v>4.4937804419614604</c:v>
                </c:pt>
                <c:pt idx="3">
                  <c:v>8.4010703804036559</c:v>
                </c:pt>
                <c:pt idx="4">
                  <c:v>3.8860446990688624</c:v>
                </c:pt>
                <c:pt idx="5">
                  <c:v>4.3138766253578567</c:v>
                </c:pt>
                <c:pt idx="6">
                  <c:v>8.4231899597004265</c:v>
                </c:pt>
                <c:pt idx="7">
                  <c:v>5.2191486515929482</c:v>
                </c:pt>
                <c:pt idx="8">
                  <c:v>4.1860814832880475</c:v>
                </c:pt>
                <c:pt idx="9">
                  <c:v>4.0102479818787362</c:v>
                </c:pt>
                <c:pt idx="10">
                  <c:v>6.1898937996830679</c:v>
                </c:pt>
              </c:numCache>
            </c:numRef>
          </c:val>
          <c:extLst xmlns:c16r2="http://schemas.microsoft.com/office/drawing/2015/06/chart">
            <c:ext xmlns:c16="http://schemas.microsoft.com/office/drawing/2014/chart" uri="{C3380CC4-5D6E-409C-BE32-E72D297353CC}">
              <c16:uniqueId val="{00000000-FA6B-41C1-A99F-E552F196A778}"/>
            </c:ext>
          </c:extLst>
        </c:ser>
        <c:dLbls>
          <c:showLegendKey val="0"/>
          <c:showVal val="0"/>
          <c:showCatName val="0"/>
          <c:showSerName val="0"/>
          <c:showPercent val="0"/>
          <c:showBubbleSize val="0"/>
        </c:dLbls>
        <c:gapWidth val="219"/>
        <c:overlap val="-27"/>
        <c:axId val="-250298656"/>
        <c:axId val="-250298112"/>
      </c:barChart>
      <c:catAx>
        <c:axId val="-2502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298112"/>
        <c:crosses val="autoZero"/>
        <c:auto val="1"/>
        <c:lblAlgn val="ctr"/>
        <c:lblOffset val="100"/>
        <c:noMultiLvlLbl val="0"/>
      </c:catAx>
      <c:valAx>
        <c:axId val="-250298112"/>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298656"/>
        <c:crosses val="autoZero"/>
        <c:crossBetween val="between"/>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'[lead_N_N 2019.04.11 (002).xlsx]Sheet3'!$N$3</c:f>
              <c:strCache>
                <c:ptCount val="1"/>
                <c:pt idx="0">
                  <c:v>სულ</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'[lead_N_N 2019.04.11 (002).xlsx]Sheet3'!$M$4:$M$14</c:f>
              <c:strCache>
                <c:ptCount val="11"/>
                <c:pt idx="0">
                  <c:v>Adjara</c:v>
                </c:pt>
                <c:pt idx="1">
                  <c:v>Guria</c:v>
                </c:pt>
                <c:pt idx="2">
                  <c:v>Tbilisi</c:v>
                </c:pt>
                <c:pt idx="3">
                  <c:v>Imereti</c:v>
                </c:pt>
                <c:pt idx="4">
                  <c:v>Kakheti</c:v>
                </c:pt>
                <c:pt idx="5">
                  <c:v>Mtskheta-Mtianeti</c:v>
                </c:pt>
                <c:pt idx="6">
                  <c:v>Samegrelo, Zemo Svaneti </c:v>
                </c:pt>
                <c:pt idx="7">
                  <c:v>Samtskhe-Javakheti</c:v>
                </c:pt>
                <c:pt idx="8">
                  <c:v>Kvemo Kartli </c:v>
                </c:pt>
                <c:pt idx="9">
                  <c:v>Shida Kartli</c:v>
                </c:pt>
                <c:pt idx="10">
                  <c:v>Georgia</c:v>
                </c:pt>
              </c:strCache>
            </c:strRef>
          </c:cat>
          <c:val>
            <c:numRef>
              <c:f>'[lead_N_N 2019.04.11 (002).xlsx]Sheet3'!$N$4:$N$14</c:f>
              <c:numCache>
                <c:formatCode>0.0</c:formatCode>
                <c:ptCount val="11"/>
                <c:pt idx="0">
                  <c:v>9.9028449525240596</c:v>
                </c:pt>
                <c:pt idx="1">
                  <c:v>9.3584593223502885</c:v>
                </c:pt>
                <c:pt idx="2">
                  <c:v>3.2168118967816093</c:v>
                </c:pt>
                <c:pt idx="3">
                  <c:v>5.6996042850046704</c:v>
                </c:pt>
                <c:pt idx="4">
                  <c:v>3.1207964636156187</c:v>
                </c:pt>
                <c:pt idx="5">
                  <c:v>3.3408387556123125</c:v>
                </c:pt>
                <c:pt idx="6">
                  <c:v>6.9911012790271156</c:v>
                </c:pt>
                <c:pt idx="7">
                  <c:v>3.8232142516723355</c:v>
                </c:pt>
                <c:pt idx="8">
                  <c:v>3.2074397785150266</c:v>
                </c:pt>
                <c:pt idx="9">
                  <c:v>3.0290845406795337</c:v>
                </c:pt>
                <c:pt idx="10">
                  <c:v>4.1728644436322675</c:v>
                </c:pt>
              </c:numCache>
            </c:numRef>
          </c:val>
          <c:extLst xmlns:c16r2="http://schemas.microsoft.com/office/drawing/2015/06/chart">
            <c:ext xmlns:c16="http://schemas.microsoft.com/office/drawing/2014/chart" uri="{C3380CC4-5D6E-409C-BE32-E72D297353CC}">
              <c16:uniqueId val="{00000000-23B2-4369-91A3-7382EAA5285C}"/>
            </c:ext>
          </c:extLst>
        </c:ser>
        <c:dLbls>
          <c:showLegendKey val="0"/>
          <c:showVal val="0"/>
          <c:showCatName val="0"/>
          <c:showSerName val="0"/>
          <c:showPercent val="0"/>
          <c:showBubbleSize val="0"/>
        </c:dLbls>
        <c:gapWidth val="219"/>
        <c:overlap val="-27"/>
        <c:axId val="-452810656"/>
        <c:axId val="-186485328"/>
      </c:barChart>
      <c:catAx>
        <c:axId val="-45281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85328"/>
        <c:crosses val="autoZero"/>
        <c:auto val="1"/>
        <c:lblAlgn val="ctr"/>
        <c:lblOffset val="100"/>
        <c:noMultiLvlLbl val="0"/>
      </c:catAx>
      <c:valAx>
        <c:axId val="-18648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810656"/>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88136-59ED-428E-ADA1-AC9057397488}" type="doc">
      <dgm:prSet loTypeId="urn:microsoft.com/office/officeart/2008/layout/VerticalCurvedList" loCatId="list" qsTypeId="urn:microsoft.com/office/officeart/2005/8/quickstyle/simple4" qsCatId="simple" csTypeId="urn:microsoft.com/office/officeart/2005/8/colors/accent1_3" csCatId="accent1" phldr="1"/>
      <dgm:spPr/>
      <dgm:t>
        <a:bodyPr/>
        <a:lstStyle/>
        <a:p>
          <a:endParaRPr lang="ka-GE"/>
        </a:p>
      </dgm:t>
    </dgm:pt>
    <dgm:pt modelId="{40DAE163-87B2-4B55-B0BC-74687082DD84}">
      <dgm:prSet phldrT="[Text]"/>
      <dgm:spPr>
        <a:solidFill>
          <a:srgbClr val="00B0F0"/>
        </a:solidFill>
      </dgm:spPr>
      <dgm:t>
        <a:bodyPr/>
        <a:lstStyle/>
        <a:p>
          <a:r>
            <a:rPr lang="en-US" b="1" dirty="0">
              <a:solidFill>
                <a:schemeClr val="tx1"/>
              </a:solidFill>
            </a:rPr>
            <a:t>Household Questionnaire </a:t>
          </a:r>
          <a:endParaRPr lang="ka-GE" dirty="0">
            <a:solidFill>
              <a:schemeClr val="tx1"/>
            </a:solidFill>
          </a:endParaRPr>
        </a:p>
      </dgm:t>
    </dgm:pt>
    <dgm:pt modelId="{AF202FCE-489D-470E-8D74-77BC19A2D5E9}" type="parTrans" cxnId="{AA84EE68-8078-4E5E-8205-7F0D7C4753D7}">
      <dgm:prSet/>
      <dgm:spPr/>
      <dgm:t>
        <a:bodyPr/>
        <a:lstStyle/>
        <a:p>
          <a:endParaRPr lang="ka-GE">
            <a:solidFill>
              <a:schemeClr val="tx1"/>
            </a:solidFill>
          </a:endParaRPr>
        </a:p>
      </dgm:t>
    </dgm:pt>
    <dgm:pt modelId="{8C8A1A60-8D76-49BC-89F1-ACB74FDD0080}" type="sibTrans" cxnId="{AA84EE68-8078-4E5E-8205-7F0D7C4753D7}">
      <dgm:prSet/>
      <dgm:spPr/>
      <dgm:t>
        <a:bodyPr/>
        <a:lstStyle/>
        <a:p>
          <a:endParaRPr lang="ka-GE">
            <a:solidFill>
              <a:schemeClr val="tx1"/>
            </a:solidFill>
          </a:endParaRPr>
        </a:p>
      </dgm:t>
    </dgm:pt>
    <dgm:pt modelId="{846D40EB-B334-45AB-A503-396DBE45AD8F}">
      <dgm:prSet phldrT="[Text]"/>
      <dgm:spPr/>
      <dgm:t>
        <a:bodyPr/>
        <a:lstStyle/>
        <a:p>
          <a:r>
            <a:rPr lang="en-US" b="1" dirty="0">
              <a:solidFill>
                <a:schemeClr val="tx1"/>
              </a:solidFill>
              <a:latin typeface="+mn-lt"/>
            </a:rPr>
            <a:t>Personal questionnaire for 15-49 years old women</a:t>
          </a:r>
          <a:endParaRPr lang="ka-GE" dirty="0">
            <a:solidFill>
              <a:schemeClr val="tx1"/>
            </a:solidFill>
            <a:latin typeface="+mn-lt"/>
          </a:endParaRPr>
        </a:p>
      </dgm:t>
    </dgm:pt>
    <dgm:pt modelId="{677A825D-22CB-452D-AAC7-8102267A2323}" type="parTrans" cxnId="{1776D9A0-91B6-4D0D-A12E-C818C62E02AA}">
      <dgm:prSet/>
      <dgm:spPr/>
      <dgm:t>
        <a:bodyPr/>
        <a:lstStyle/>
        <a:p>
          <a:endParaRPr lang="ka-GE">
            <a:solidFill>
              <a:schemeClr val="tx1"/>
            </a:solidFill>
          </a:endParaRPr>
        </a:p>
      </dgm:t>
    </dgm:pt>
    <dgm:pt modelId="{5450409C-941E-4A50-9CB5-924500E1BB70}" type="sibTrans" cxnId="{1776D9A0-91B6-4D0D-A12E-C818C62E02AA}">
      <dgm:prSet/>
      <dgm:spPr/>
      <dgm:t>
        <a:bodyPr/>
        <a:lstStyle/>
        <a:p>
          <a:endParaRPr lang="ka-GE">
            <a:solidFill>
              <a:schemeClr val="tx1"/>
            </a:solidFill>
          </a:endParaRPr>
        </a:p>
      </dgm:t>
    </dgm:pt>
    <dgm:pt modelId="{10B3C2DB-BC42-4D78-B2A1-69EAFEECD8D8}">
      <dgm:prSet phldrT="[Text]"/>
      <dgm:spPr/>
      <dgm:t>
        <a:bodyPr/>
        <a:lstStyle/>
        <a:p>
          <a:r>
            <a:rPr lang="en-US" b="1" dirty="0">
              <a:solidFill>
                <a:schemeClr val="tx1"/>
              </a:solidFill>
              <a:latin typeface="+mn-lt"/>
            </a:rPr>
            <a:t>Questionnaire for 5-17 years old children</a:t>
          </a:r>
          <a:endParaRPr lang="ka-GE" dirty="0">
            <a:solidFill>
              <a:schemeClr val="tx1"/>
            </a:solidFill>
            <a:latin typeface="+mn-lt"/>
          </a:endParaRPr>
        </a:p>
      </dgm:t>
    </dgm:pt>
    <dgm:pt modelId="{301A8345-0AF2-4E02-B73E-7EBDFAFF492C}" type="parTrans" cxnId="{47684CE8-F7AA-4B58-BB7C-355CFBAEDD2E}">
      <dgm:prSet/>
      <dgm:spPr/>
      <dgm:t>
        <a:bodyPr/>
        <a:lstStyle/>
        <a:p>
          <a:endParaRPr lang="ka-GE">
            <a:solidFill>
              <a:schemeClr val="tx1"/>
            </a:solidFill>
          </a:endParaRPr>
        </a:p>
      </dgm:t>
    </dgm:pt>
    <dgm:pt modelId="{F5E6161D-609C-48DF-A009-363811CCBB7B}" type="sibTrans" cxnId="{47684CE8-F7AA-4B58-BB7C-355CFBAEDD2E}">
      <dgm:prSet/>
      <dgm:spPr/>
      <dgm:t>
        <a:bodyPr/>
        <a:lstStyle/>
        <a:p>
          <a:endParaRPr lang="ka-GE">
            <a:solidFill>
              <a:schemeClr val="tx1"/>
            </a:solidFill>
          </a:endParaRPr>
        </a:p>
      </dgm:t>
    </dgm:pt>
    <dgm:pt modelId="{7A6BA107-B574-4402-94FD-AE255239D11A}">
      <dgm:prSet phldrT="[Text]"/>
      <dgm:spPr/>
      <dgm:t>
        <a:bodyPr/>
        <a:lstStyle/>
        <a:p>
          <a:r>
            <a:rPr lang="en-US" b="1" dirty="0">
              <a:solidFill>
                <a:schemeClr val="tx1"/>
              </a:solidFill>
              <a:latin typeface="+mn-lt"/>
            </a:rPr>
            <a:t>Questionnaire for children up to 5 years of age</a:t>
          </a:r>
          <a:endParaRPr lang="ka-GE" dirty="0">
            <a:solidFill>
              <a:schemeClr val="tx1"/>
            </a:solidFill>
            <a:latin typeface="+mn-lt"/>
          </a:endParaRPr>
        </a:p>
      </dgm:t>
    </dgm:pt>
    <dgm:pt modelId="{2E7B2150-B858-43C6-B9C2-EA63FA28E628}" type="parTrans" cxnId="{82B18A20-A74D-4F4A-998A-132E57D72630}">
      <dgm:prSet/>
      <dgm:spPr/>
      <dgm:t>
        <a:bodyPr/>
        <a:lstStyle/>
        <a:p>
          <a:endParaRPr lang="ka-GE">
            <a:solidFill>
              <a:schemeClr val="tx1"/>
            </a:solidFill>
          </a:endParaRPr>
        </a:p>
      </dgm:t>
    </dgm:pt>
    <dgm:pt modelId="{A4412FE7-07D5-4963-806A-CFF1C5DA00AE}" type="sibTrans" cxnId="{82B18A20-A74D-4F4A-998A-132E57D72630}">
      <dgm:prSet/>
      <dgm:spPr/>
      <dgm:t>
        <a:bodyPr/>
        <a:lstStyle/>
        <a:p>
          <a:endParaRPr lang="ka-GE">
            <a:solidFill>
              <a:schemeClr val="tx1"/>
            </a:solidFill>
          </a:endParaRPr>
        </a:p>
      </dgm:t>
    </dgm:pt>
    <dgm:pt modelId="{9AAAE61F-EC6C-4537-82BC-346BE802DF04}">
      <dgm:prSet phldrT="[Text]"/>
      <dgm:spPr>
        <a:solidFill>
          <a:schemeClr val="accent4">
            <a:lumMod val="40000"/>
            <a:lumOff val="60000"/>
          </a:schemeClr>
        </a:solidFill>
      </dgm:spPr>
      <dgm:t>
        <a:bodyPr/>
        <a:lstStyle/>
        <a:p>
          <a:r>
            <a:rPr lang="en-US" b="1" dirty="0">
              <a:solidFill>
                <a:schemeClr val="tx1"/>
              </a:solidFill>
            </a:rPr>
            <a:t>Lead testing questionnaire for 2-7 years old children </a:t>
          </a:r>
          <a:endParaRPr lang="ka-GE" dirty="0">
            <a:solidFill>
              <a:schemeClr val="tx1"/>
            </a:solidFill>
          </a:endParaRPr>
        </a:p>
      </dgm:t>
    </dgm:pt>
    <dgm:pt modelId="{D3EE2A12-9DAF-45F2-BD13-7BD3EDD41C14}" type="parTrans" cxnId="{007749A5-E6DF-4659-90C8-BE1C6535E954}">
      <dgm:prSet/>
      <dgm:spPr/>
      <dgm:t>
        <a:bodyPr/>
        <a:lstStyle/>
        <a:p>
          <a:endParaRPr lang="ka-GE">
            <a:solidFill>
              <a:schemeClr val="tx1"/>
            </a:solidFill>
          </a:endParaRPr>
        </a:p>
      </dgm:t>
    </dgm:pt>
    <dgm:pt modelId="{A3C7B026-9E40-47CA-92E5-AD781E51A6CB}" type="sibTrans" cxnId="{007749A5-E6DF-4659-90C8-BE1C6535E954}">
      <dgm:prSet/>
      <dgm:spPr/>
      <dgm:t>
        <a:bodyPr/>
        <a:lstStyle/>
        <a:p>
          <a:endParaRPr lang="ka-GE">
            <a:solidFill>
              <a:schemeClr val="tx1"/>
            </a:solidFill>
          </a:endParaRPr>
        </a:p>
      </dgm:t>
    </dgm:pt>
    <dgm:pt modelId="{EA9B3C83-B41E-4E1B-8B35-0E1333466CED}">
      <dgm:prSet phldrT="[Text]"/>
      <dgm:spPr/>
      <dgm:t>
        <a:bodyPr/>
        <a:lstStyle/>
        <a:p>
          <a:r>
            <a:rPr lang="en-US" b="1" dirty="0">
              <a:solidFill>
                <a:schemeClr val="tx1"/>
              </a:solidFill>
              <a:latin typeface="+mn-lt"/>
            </a:rPr>
            <a:t>Personal questionnaire for 15-49 years old men</a:t>
          </a:r>
          <a:endParaRPr lang="ka-GE" dirty="0">
            <a:solidFill>
              <a:schemeClr val="tx1"/>
            </a:solidFill>
            <a:latin typeface="+mn-lt"/>
          </a:endParaRPr>
        </a:p>
      </dgm:t>
    </dgm:pt>
    <dgm:pt modelId="{26DC3F29-755A-496B-AA5E-4CA71D414DAC}" type="parTrans" cxnId="{8FC81A0E-D0A8-48EA-B1DA-6D37A068E3B1}">
      <dgm:prSet/>
      <dgm:spPr/>
      <dgm:t>
        <a:bodyPr/>
        <a:lstStyle/>
        <a:p>
          <a:endParaRPr lang="ka-GE">
            <a:solidFill>
              <a:schemeClr val="tx1"/>
            </a:solidFill>
          </a:endParaRPr>
        </a:p>
      </dgm:t>
    </dgm:pt>
    <dgm:pt modelId="{0A7A6346-EF5D-4502-97D1-C0DB3FBBD8B4}" type="sibTrans" cxnId="{8FC81A0E-D0A8-48EA-B1DA-6D37A068E3B1}">
      <dgm:prSet/>
      <dgm:spPr/>
      <dgm:t>
        <a:bodyPr/>
        <a:lstStyle/>
        <a:p>
          <a:endParaRPr lang="ka-GE">
            <a:solidFill>
              <a:schemeClr val="tx1"/>
            </a:solidFill>
          </a:endParaRPr>
        </a:p>
      </dgm:t>
    </dgm:pt>
    <dgm:pt modelId="{D94D388F-9985-4BC0-944D-735BF0FE4452}">
      <dgm:prSet phldrT="[Text]"/>
      <dgm:spPr>
        <a:solidFill>
          <a:schemeClr val="tx2">
            <a:lumMod val="40000"/>
            <a:lumOff val="60000"/>
          </a:schemeClr>
        </a:solidFill>
      </dgm:spPr>
      <dgm:t>
        <a:bodyPr/>
        <a:lstStyle/>
        <a:p>
          <a:r>
            <a:rPr lang="en-US" b="1" dirty="0">
              <a:solidFill>
                <a:schemeClr val="tx1"/>
              </a:solidFill>
            </a:rPr>
            <a:t>Water quality assessment questionnaire </a:t>
          </a:r>
          <a:endParaRPr lang="ka-GE" dirty="0">
            <a:solidFill>
              <a:schemeClr val="tx1"/>
            </a:solidFill>
          </a:endParaRPr>
        </a:p>
      </dgm:t>
    </dgm:pt>
    <dgm:pt modelId="{92F7B6C6-8FAD-435E-9B8F-8FB687A8506D}" type="parTrans" cxnId="{D739184F-9F9F-4579-8D21-09DBA987F7A1}">
      <dgm:prSet/>
      <dgm:spPr/>
      <dgm:t>
        <a:bodyPr/>
        <a:lstStyle/>
        <a:p>
          <a:endParaRPr lang="en-US"/>
        </a:p>
      </dgm:t>
    </dgm:pt>
    <dgm:pt modelId="{18FD7507-46DF-4ED3-BE05-704CCC1E8CBC}" type="sibTrans" cxnId="{D739184F-9F9F-4579-8D21-09DBA987F7A1}">
      <dgm:prSet/>
      <dgm:spPr/>
      <dgm:t>
        <a:bodyPr/>
        <a:lstStyle/>
        <a:p>
          <a:endParaRPr lang="en-US"/>
        </a:p>
      </dgm:t>
    </dgm:pt>
    <dgm:pt modelId="{E1D921E5-FDD4-40A0-92B7-0A13660665E5}" type="pres">
      <dgm:prSet presAssocID="{6C288136-59ED-428E-ADA1-AC9057397488}" presName="Name0" presStyleCnt="0">
        <dgm:presLayoutVars>
          <dgm:chMax val="7"/>
          <dgm:chPref val="7"/>
          <dgm:dir/>
        </dgm:presLayoutVars>
      </dgm:prSet>
      <dgm:spPr/>
      <dgm:t>
        <a:bodyPr/>
        <a:lstStyle/>
        <a:p>
          <a:endParaRPr lang="en-US"/>
        </a:p>
      </dgm:t>
    </dgm:pt>
    <dgm:pt modelId="{7782730F-D969-47BE-9A97-B6ABD1487DAD}" type="pres">
      <dgm:prSet presAssocID="{6C288136-59ED-428E-ADA1-AC9057397488}" presName="Name1" presStyleCnt="0"/>
      <dgm:spPr/>
    </dgm:pt>
    <dgm:pt modelId="{279A71A9-FE7C-4114-B034-E5F67933D0EC}" type="pres">
      <dgm:prSet presAssocID="{6C288136-59ED-428E-ADA1-AC9057397488}" presName="cycle" presStyleCnt="0"/>
      <dgm:spPr/>
    </dgm:pt>
    <dgm:pt modelId="{2B1FC59B-D400-4319-9206-0FD5C6B601E6}" type="pres">
      <dgm:prSet presAssocID="{6C288136-59ED-428E-ADA1-AC9057397488}" presName="srcNode" presStyleLbl="node1" presStyleIdx="0" presStyleCnt="7"/>
      <dgm:spPr/>
    </dgm:pt>
    <dgm:pt modelId="{FB725A11-A588-4CA3-B38D-6E95A559EB57}" type="pres">
      <dgm:prSet presAssocID="{6C288136-59ED-428E-ADA1-AC9057397488}" presName="conn" presStyleLbl="parChTrans1D2" presStyleIdx="0" presStyleCnt="1"/>
      <dgm:spPr/>
      <dgm:t>
        <a:bodyPr/>
        <a:lstStyle/>
        <a:p>
          <a:endParaRPr lang="en-US"/>
        </a:p>
      </dgm:t>
    </dgm:pt>
    <dgm:pt modelId="{E7DFDF30-70FD-4A99-9352-D29EA13216F0}" type="pres">
      <dgm:prSet presAssocID="{6C288136-59ED-428E-ADA1-AC9057397488}" presName="extraNode" presStyleLbl="node1" presStyleIdx="0" presStyleCnt="7"/>
      <dgm:spPr/>
    </dgm:pt>
    <dgm:pt modelId="{1C3C8FBF-B558-4D17-960B-6FBA51BDF068}" type="pres">
      <dgm:prSet presAssocID="{6C288136-59ED-428E-ADA1-AC9057397488}" presName="dstNode" presStyleLbl="node1" presStyleIdx="0" presStyleCnt="7"/>
      <dgm:spPr/>
    </dgm:pt>
    <dgm:pt modelId="{FD7AAFA4-9730-495C-B45A-D3F8EA574441}" type="pres">
      <dgm:prSet presAssocID="{40DAE163-87B2-4B55-B0BC-74687082DD84}" presName="text_1" presStyleLbl="node1" presStyleIdx="0" presStyleCnt="7" custAng="0" custLinFactNeighborX="-58" custLinFactNeighborY="1972">
        <dgm:presLayoutVars>
          <dgm:bulletEnabled val="1"/>
        </dgm:presLayoutVars>
      </dgm:prSet>
      <dgm:spPr/>
      <dgm:t>
        <a:bodyPr/>
        <a:lstStyle/>
        <a:p>
          <a:endParaRPr lang="en-US"/>
        </a:p>
      </dgm:t>
    </dgm:pt>
    <dgm:pt modelId="{5A2E6C6E-6973-428E-A623-2EE278F759EF}" type="pres">
      <dgm:prSet presAssocID="{40DAE163-87B2-4B55-B0BC-74687082DD84}" presName="accent_1" presStyleCnt="0"/>
      <dgm:spPr/>
    </dgm:pt>
    <dgm:pt modelId="{F62D9755-4FA7-44B3-B6F6-66DF882F06F5}" type="pres">
      <dgm:prSet presAssocID="{40DAE163-87B2-4B55-B0BC-74687082DD84}" presName="accentRepeatNode" presStyleLbl="solidFgAcc1" presStyleIdx="0" presStyleCnt="7"/>
      <dgm:spPr/>
    </dgm:pt>
    <dgm:pt modelId="{CB9D22F4-AF76-41DB-86B5-6FB7B0F03844}" type="pres">
      <dgm:prSet presAssocID="{846D40EB-B334-45AB-A503-396DBE45AD8F}" presName="text_2" presStyleLbl="node1" presStyleIdx="1" presStyleCnt="7">
        <dgm:presLayoutVars>
          <dgm:bulletEnabled val="1"/>
        </dgm:presLayoutVars>
      </dgm:prSet>
      <dgm:spPr/>
      <dgm:t>
        <a:bodyPr/>
        <a:lstStyle/>
        <a:p>
          <a:endParaRPr lang="en-US"/>
        </a:p>
      </dgm:t>
    </dgm:pt>
    <dgm:pt modelId="{6210F796-946D-47CD-A3CA-A4F091E445DD}" type="pres">
      <dgm:prSet presAssocID="{846D40EB-B334-45AB-A503-396DBE45AD8F}" presName="accent_2" presStyleCnt="0"/>
      <dgm:spPr/>
    </dgm:pt>
    <dgm:pt modelId="{21C92B0E-929D-4643-984E-CF524C9323B9}" type="pres">
      <dgm:prSet presAssocID="{846D40EB-B334-45AB-A503-396DBE45AD8F}" presName="accentRepeatNode" presStyleLbl="solidFgAcc1" presStyleIdx="1" presStyleCnt="7"/>
      <dgm:spPr/>
    </dgm:pt>
    <dgm:pt modelId="{8587629F-D026-426C-A720-FEF260754A7B}" type="pres">
      <dgm:prSet presAssocID="{EA9B3C83-B41E-4E1B-8B35-0E1333466CED}" presName="text_3" presStyleLbl="node1" presStyleIdx="2" presStyleCnt="7">
        <dgm:presLayoutVars>
          <dgm:bulletEnabled val="1"/>
        </dgm:presLayoutVars>
      </dgm:prSet>
      <dgm:spPr/>
      <dgm:t>
        <a:bodyPr/>
        <a:lstStyle/>
        <a:p>
          <a:endParaRPr lang="en-US"/>
        </a:p>
      </dgm:t>
    </dgm:pt>
    <dgm:pt modelId="{7D535C6B-2792-445B-A25E-7D3043591FBD}" type="pres">
      <dgm:prSet presAssocID="{EA9B3C83-B41E-4E1B-8B35-0E1333466CED}" presName="accent_3" presStyleCnt="0"/>
      <dgm:spPr/>
    </dgm:pt>
    <dgm:pt modelId="{3C2FE0FD-D9A4-4BDA-86FE-0667A1C90751}" type="pres">
      <dgm:prSet presAssocID="{EA9B3C83-B41E-4E1B-8B35-0E1333466CED}" presName="accentRepeatNode" presStyleLbl="solidFgAcc1" presStyleIdx="2" presStyleCnt="7"/>
      <dgm:spPr/>
    </dgm:pt>
    <dgm:pt modelId="{2EB4AA89-BDC8-4B69-83E0-D41DEB29E4E3}" type="pres">
      <dgm:prSet presAssocID="{10B3C2DB-BC42-4D78-B2A1-69EAFEECD8D8}" presName="text_4" presStyleLbl="node1" presStyleIdx="3" presStyleCnt="7" custLinFactNeighborX="-217" custLinFactNeighborY="14663">
        <dgm:presLayoutVars>
          <dgm:bulletEnabled val="1"/>
        </dgm:presLayoutVars>
      </dgm:prSet>
      <dgm:spPr/>
      <dgm:t>
        <a:bodyPr/>
        <a:lstStyle/>
        <a:p>
          <a:endParaRPr lang="en-US"/>
        </a:p>
      </dgm:t>
    </dgm:pt>
    <dgm:pt modelId="{0E02D67A-87B4-4A9F-A06E-E56C56EABF4A}" type="pres">
      <dgm:prSet presAssocID="{10B3C2DB-BC42-4D78-B2A1-69EAFEECD8D8}" presName="accent_4" presStyleCnt="0"/>
      <dgm:spPr/>
    </dgm:pt>
    <dgm:pt modelId="{D5E982F8-4559-401C-BC94-A40DCA7E9543}" type="pres">
      <dgm:prSet presAssocID="{10B3C2DB-BC42-4D78-B2A1-69EAFEECD8D8}" presName="accentRepeatNode" presStyleLbl="solidFgAcc1" presStyleIdx="3" presStyleCnt="7"/>
      <dgm:spPr/>
    </dgm:pt>
    <dgm:pt modelId="{715FE1AD-9D04-4DA2-8813-9C4DC50AF2C3}" type="pres">
      <dgm:prSet presAssocID="{7A6BA107-B574-4402-94FD-AE255239D11A}" presName="text_5" presStyleLbl="node1" presStyleIdx="4" presStyleCnt="7">
        <dgm:presLayoutVars>
          <dgm:bulletEnabled val="1"/>
        </dgm:presLayoutVars>
      </dgm:prSet>
      <dgm:spPr/>
      <dgm:t>
        <a:bodyPr/>
        <a:lstStyle/>
        <a:p>
          <a:endParaRPr lang="en-US"/>
        </a:p>
      </dgm:t>
    </dgm:pt>
    <dgm:pt modelId="{C9EEB584-6E14-4ACF-B496-9F74C58D9977}" type="pres">
      <dgm:prSet presAssocID="{7A6BA107-B574-4402-94FD-AE255239D11A}" presName="accent_5" presStyleCnt="0"/>
      <dgm:spPr/>
    </dgm:pt>
    <dgm:pt modelId="{475439E2-D3C1-4E18-84D5-57A996E05288}" type="pres">
      <dgm:prSet presAssocID="{7A6BA107-B574-4402-94FD-AE255239D11A}" presName="accentRepeatNode" presStyleLbl="solidFgAcc1" presStyleIdx="4" presStyleCnt="7"/>
      <dgm:spPr/>
    </dgm:pt>
    <dgm:pt modelId="{5C93EBB2-C7AF-4355-A669-FED4F6476EBD}" type="pres">
      <dgm:prSet presAssocID="{9AAAE61F-EC6C-4537-82BC-346BE802DF04}" presName="text_6" presStyleLbl="node1" presStyleIdx="5" presStyleCnt="7">
        <dgm:presLayoutVars>
          <dgm:bulletEnabled val="1"/>
        </dgm:presLayoutVars>
      </dgm:prSet>
      <dgm:spPr/>
      <dgm:t>
        <a:bodyPr/>
        <a:lstStyle/>
        <a:p>
          <a:endParaRPr lang="en-US"/>
        </a:p>
      </dgm:t>
    </dgm:pt>
    <dgm:pt modelId="{9F683C32-DB32-439E-A711-2F1FE0F16E79}" type="pres">
      <dgm:prSet presAssocID="{9AAAE61F-EC6C-4537-82BC-346BE802DF04}" presName="accent_6" presStyleCnt="0"/>
      <dgm:spPr/>
    </dgm:pt>
    <dgm:pt modelId="{8E5D75DB-1969-4137-8533-7CB023C49465}" type="pres">
      <dgm:prSet presAssocID="{9AAAE61F-EC6C-4537-82BC-346BE802DF04}" presName="accentRepeatNode" presStyleLbl="solidFgAcc1" presStyleIdx="5" presStyleCnt="7"/>
      <dgm:spPr/>
    </dgm:pt>
    <dgm:pt modelId="{D9DAE14D-2DDB-40A2-99A0-51EC4F3D3590}" type="pres">
      <dgm:prSet presAssocID="{D94D388F-9985-4BC0-944D-735BF0FE4452}" presName="text_7" presStyleLbl="node1" presStyleIdx="6" presStyleCnt="7">
        <dgm:presLayoutVars>
          <dgm:bulletEnabled val="1"/>
        </dgm:presLayoutVars>
      </dgm:prSet>
      <dgm:spPr/>
      <dgm:t>
        <a:bodyPr/>
        <a:lstStyle/>
        <a:p>
          <a:endParaRPr lang="en-US"/>
        </a:p>
      </dgm:t>
    </dgm:pt>
    <dgm:pt modelId="{5C148CA9-0852-4ACA-8918-A9840FC01199}" type="pres">
      <dgm:prSet presAssocID="{D94D388F-9985-4BC0-944D-735BF0FE4452}" presName="accent_7" presStyleCnt="0"/>
      <dgm:spPr/>
    </dgm:pt>
    <dgm:pt modelId="{1DB94E6F-15C8-454B-8250-0ACF15F90EF9}" type="pres">
      <dgm:prSet presAssocID="{D94D388F-9985-4BC0-944D-735BF0FE4452}" presName="accentRepeatNode" presStyleLbl="solidFgAcc1" presStyleIdx="6" presStyleCnt="7"/>
      <dgm:spPr/>
    </dgm:pt>
  </dgm:ptLst>
  <dgm:cxnLst>
    <dgm:cxn modelId="{AA84EE68-8078-4E5E-8205-7F0D7C4753D7}" srcId="{6C288136-59ED-428E-ADA1-AC9057397488}" destId="{40DAE163-87B2-4B55-B0BC-74687082DD84}" srcOrd="0" destOrd="0" parTransId="{AF202FCE-489D-470E-8D74-77BC19A2D5E9}" sibTransId="{8C8A1A60-8D76-49BC-89F1-ACB74FDD0080}"/>
    <dgm:cxn modelId="{703F3466-9A66-4B64-A4CC-FF9B7E368F9A}" type="presOf" srcId="{8C8A1A60-8D76-49BC-89F1-ACB74FDD0080}" destId="{FB725A11-A588-4CA3-B38D-6E95A559EB57}" srcOrd="0" destOrd="0" presId="urn:microsoft.com/office/officeart/2008/layout/VerticalCurvedList"/>
    <dgm:cxn modelId="{8FC81A0E-D0A8-48EA-B1DA-6D37A068E3B1}" srcId="{6C288136-59ED-428E-ADA1-AC9057397488}" destId="{EA9B3C83-B41E-4E1B-8B35-0E1333466CED}" srcOrd="2" destOrd="0" parTransId="{26DC3F29-755A-496B-AA5E-4CA71D414DAC}" sibTransId="{0A7A6346-EF5D-4502-97D1-C0DB3FBBD8B4}"/>
    <dgm:cxn modelId="{701DD14B-693C-4D38-9C00-3887B342598A}" type="presOf" srcId="{40DAE163-87B2-4B55-B0BC-74687082DD84}" destId="{FD7AAFA4-9730-495C-B45A-D3F8EA574441}" srcOrd="0" destOrd="0" presId="urn:microsoft.com/office/officeart/2008/layout/VerticalCurvedList"/>
    <dgm:cxn modelId="{1776D9A0-91B6-4D0D-A12E-C818C62E02AA}" srcId="{6C288136-59ED-428E-ADA1-AC9057397488}" destId="{846D40EB-B334-45AB-A503-396DBE45AD8F}" srcOrd="1" destOrd="0" parTransId="{677A825D-22CB-452D-AAC7-8102267A2323}" sibTransId="{5450409C-941E-4A50-9CB5-924500E1BB70}"/>
    <dgm:cxn modelId="{57E549FD-1E1C-4518-9E80-D2169DD7D409}" type="presOf" srcId="{D94D388F-9985-4BC0-944D-735BF0FE4452}" destId="{D9DAE14D-2DDB-40A2-99A0-51EC4F3D3590}" srcOrd="0" destOrd="0" presId="urn:microsoft.com/office/officeart/2008/layout/VerticalCurvedList"/>
    <dgm:cxn modelId="{F4E632E6-2301-432D-A94C-00C50C54607A}" type="presOf" srcId="{846D40EB-B334-45AB-A503-396DBE45AD8F}" destId="{CB9D22F4-AF76-41DB-86B5-6FB7B0F03844}" srcOrd="0" destOrd="0" presId="urn:microsoft.com/office/officeart/2008/layout/VerticalCurvedList"/>
    <dgm:cxn modelId="{007749A5-E6DF-4659-90C8-BE1C6535E954}" srcId="{6C288136-59ED-428E-ADA1-AC9057397488}" destId="{9AAAE61F-EC6C-4537-82BC-346BE802DF04}" srcOrd="5" destOrd="0" parTransId="{D3EE2A12-9DAF-45F2-BD13-7BD3EDD41C14}" sibTransId="{A3C7B026-9E40-47CA-92E5-AD781E51A6CB}"/>
    <dgm:cxn modelId="{B76A83A7-36BA-4ED6-BC37-66780B863CCE}" type="presOf" srcId="{6C288136-59ED-428E-ADA1-AC9057397488}" destId="{E1D921E5-FDD4-40A0-92B7-0A13660665E5}" srcOrd="0" destOrd="0" presId="urn:microsoft.com/office/officeart/2008/layout/VerticalCurvedList"/>
    <dgm:cxn modelId="{D739184F-9F9F-4579-8D21-09DBA987F7A1}" srcId="{6C288136-59ED-428E-ADA1-AC9057397488}" destId="{D94D388F-9985-4BC0-944D-735BF0FE4452}" srcOrd="6" destOrd="0" parTransId="{92F7B6C6-8FAD-435E-9B8F-8FB687A8506D}" sibTransId="{18FD7507-46DF-4ED3-BE05-704CCC1E8CBC}"/>
    <dgm:cxn modelId="{47684CE8-F7AA-4B58-BB7C-355CFBAEDD2E}" srcId="{6C288136-59ED-428E-ADA1-AC9057397488}" destId="{10B3C2DB-BC42-4D78-B2A1-69EAFEECD8D8}" srcOrd="3" destOrd="0" parTransId="{301A8345-0AF2-4E02-B73E-7EBDFAFF492C}" sibTransId="{F5E6161D-609C-48DF-A009-363811CCBB7B}"/>
    <dgm:cxn modelId="{82B18A20-A74D-4F4A-998A-132E57D72630}" srcId="{6C288136-59ED-428E-ADA1-AC9057397488}" destId="{7A6BA107-B574-4402-94FD-AE255239D11A}" srcOrd="4" destOrd="0" parTransId="{2E7B2150-B858-43C6-B9C2-EA63FA28E628}" sibTransId="{A4412FE7-07D5-4963-806A-CFF1C5DA00AE}"/>
    <dgm:cxn modelId="{F56C3F88-D946-479A-AF4B-0E215BF42066}" type="presOf" srcId="{EA9B3C83-B41E-4E1B-8B35-0E1333466CED}" destId="{8587629F-D026-426C-A720-FEF260754A7B}" srcOrd="0" destOrd="0" presId="urn:microsoft.com/office/officeart/2008/layout/VerticalCurvedList"/>
    <dgm:cxn modelId="{44745B60-0DE9-4C2A-93C3-ECAE86BA5C90}" type="presOf" srcId="{10B3C2DB-BC42-4D78-B2A1-69EAFEECD8D8}" destId="{2EB4AA89-BDC8-4B69-83E0-D41DEB29E4E3}" srcOrd="0" destOrd="0" presId="urn:microsoft.com/office/officeart/2008/layout/VerticalCurvedList"/>
    <dgm:cxn modelId="{1255EBEE-F811-4383-AF97-0BA69DE60856}" type="presOf" srcId="{7A6BA107-B574-4402-94FD-AE255239D11A}" destId="{715FE1AD-9D04-4DA2-8813-9C4DC50AF2C3}" srcOrd="0" destOrd="0" presId="urn:microsoft.com/office/officeart/2008/layout/VerticalCurvedList"/>
    <dgm:cxn modelId="{530E44AA-BACA-44F4-A0E9-7C0595E0CDC6}" type="presOf" srcId="{9AAAE61F-EC6C-4537-82BC-346BE802DF04}" destId="{5C93EBB2-C7AF-4355-A669-FED4F6476EBD}" srcOrd="0" destOrd="0" presId="urn:microsoft.com/office/officeart/2008/layout/VerticalCurvedList"/>
    <dgm:cxn modelId="{48613B09-4C36-40DF-ADF4-DD37A3F31B12}" type="presParOf" srcId="{E1D921E5-FDD4-40A0-92B7-0A13660665E5}" destId="{7782730F-D969-47BE-9A97-B6ABD1487DAD}" srcOrd="0" destOrd="0" presId="urn:microsoft.com/office/officeart/2008/layout/VerticalCurvedList"/>
    <dgm:cxn modelId="{32477FDC-71D2-4548-8D8A-4CD14CDA3D14}" type="presParOf" srcId="{7782730F-D969-47BE-9A97-B6ABD1487DAD}" destId="{279A71A9-FE7C-4114-B034-E5F67933D0EC}" srcOrd="0" destOrd="0" presId="urn:microsoft.com/office/officeart/2008/layout/VerticalCurvedList"/>
    <dgm:cxn modelId="{94EB652B-FC6F-4A4A-AB0E-E02E26A0D22D}" type="presParOf" srcId="{279A71A9-FE7C-4114-B034-E5F67933D0EC}" destId="{2B1FC59B-D400-4319-9206-0FD5C6B601E6}" srcOrd="0" destOrd="0" presId="urn:microsoft.com/office/officeart/2008/layout/VerticalCurvedList"/>
    <dgm:cxn modelId="{D24FDAE5-0ECF-4931-9CA9-7DA82D7C45E2}" type="presParOf" srcId="{279A71A9-FE7C-4114-B034-E5F67933D0EC}" destId="{FB725A11-A588-4CA3-B38D-6E95A559EB57}" srcOrd="1" destOrd="0" presId="urn:microsoft.com/office/officeart/2008/layout/VerticalCurvedList"/>
    <dgm:cxn modelId="{8FF637AB-671A-4849-994D-EE58A402A368}" type="presParOf" srcId="{279A71A9-FE7C-4114-B034-E5F67933D0EC}" destId="{E7DFDF30-70FD-4A99-9352-D29EA13216F0}" srcOrd="2" destOrd="0" presId="urn:microsoft.com/office/officeart/2008/layout/VerticalCurvedList"/>
    <dgm:cxn modelId="{E3479218-8080-43DD-A404-5655818EBF43}" type="presParOf" srcId="{279A71A9-FE7C-4114-B034-E5F67933D0EC}" destId="{1C3C8FBF-B558-4D17-960B-6FBA51BDF068}" srcOrd="3" destOrd="0" presId="urn:microsoft.com/office/officeart/2008/layout/VerticalCurvedList"/>
    <dgm:cxn modelId="{CBE800C9-57EE-4DB2-AA49-B121C325A84A}" type="presParOf" srcId="{7782730F-D969-47BE-9A97-B6ABD1487DAD}" destId="{FD7AAFA4-9730-495C-B45A-D3F8EA574441}" srcOrd="1" destOrd="0" presId="urn:microsoft.com/office/officeart/2008/layout/VerticalCurvedList"/>
    <dgm:cxn modelId="{8878CFF6-6187-4350-B152-1C0985130FBB}" type="presParOf" srcId="{7782730F-D969-47BE-9A97-B6ABD1487DAD}" destId="{5A2E6C6E-6973-428E-A623-2EE278F759EF}" srcOrd="2" destOrd="0" presId="urn:microsoft.com/office/officeart/2008/layout/VerticalCurvedList"/>
    <dgm:cxn modelId="{425F956C-C05B-4CA6-9246-74314763E5EB}" type="presParOf" srcId="{5A2E6C6E-6973-428E-A623-2EE278F759EF}" destId="{F62D9755-4FA7-44B3-B6F6-66DF882F06F5}" srcOrd="0" destOrd="0" presId="urn:microsoft.com/office/officeart/2008/layout/VerticalCurvedList"/>
    <dgm:cxn modelId="{31A00B2D-8625-4846-A99E-FEB5F93286CB}" type="presParOf" srcId="{7782730F-D969-47BE-9A97-B6ABD1487DAD}" destId="{CB9D22F4-AF76-41DB-86B5-6FB7B0F03844}" srcOrd="3" destOrd="0" presId="urn:microsoft.com/office/officeart/2008/layout/VerticalCurvedList"/>
    <dgm:cxn modelId="{F869076E-3E86-4995-9F91-7F0C73535F21}" type="presParOf" srcId="{7782730F-D969-47BE-9A97-B6ABD1487DAD}" destId="{6210F796-946D-47CD-A3CA-A4F091E445DD}" srcOrd="4" destOrd="0" presId="urn:microsoft.com/office/officeart/2008/layout/VerticalCurvedList"/>
    <dgm:cxn modelId="{CDEC2C0B-867E-4EAA-AF81-31D0129D4E32}" type="presParOf" srcId="{6210F796-946D-47CD-A3CA-A4F091E445DD}" destId="{21C92B0E-929D-4643-984E-CF524C9323B9}" srcOrd="0" destOrd="0" presId="urn:microsoft.com/office/officeart/2008/layout/VerticalCurvedList"/>
    <dgm:cxn modelId="{45B533E6-288C-444C-A5AD-0BA5E098A08B}" type="presParOf" srcId="{7782730F-D969-47BE-9A97-B6ABD1487DAD}" destId="{8587629F-D026-426C-A720-FEF260754A7B}" srcOrd="5" destOrd="0" presId="urn:microsoft.com/office/officeart/2008/layout/VerticalCurvedList"/>
    <dgm:cxn modelId="{45178C33-5A2C-45E7-902E-1B61F1353B8A}" type="presParOf" srcId="{7782730F-D969-47BE-9A97-B6ABD1487DAD}" destId="{7D535C6B-2792-445B-A25E-7D3043591FBD}" srcOrd="6" destOrd="0" presId="urn:microsoft.com/office/officeart/2008/layout/VerticalCurvedList"/>
    <dgm:cxn modelId="{4B4D8249-8F47-41DF-B5F2-5803F75A1CE7}" type="presParOf" srcId="{7D535C6B-2792-445B-A25E-7D3043591FBD}" destId="{3C2FE0FD-D9A4-4BDA-86FE-0667A1C90751}" srcOrd="0" destOrd="0" presId="urn:microsoft.com/office/officeart/2008/layout/VerticalCurvedList"/>
    <dgm:cxn modelId="{F7EC7296-CA5F-458E-BF54-CA7AFAE1633D}" type="presParOf" srcId="{7782730F-D969-47BE-9A97-B6ABD1487DAD}" destId="{2EB4AA89-BDC8-4B69-83E0-D41DEB29E4E3}" srcOrd="7" destOrd="0" presId="urn:microsoft.com/office/officeart/2008/layout/VerticalCurvedList"/>
    <dgm:cxn modelId="{4653EF85-F32D-42A2-AB44-B273FBD160BF}" type="presParOf" srcId="{7782730F-D969-47BE-9A97-B6ABD1487DAD}" destId="{0E02D67A-87B4-4A9F-A06E-E56C56EABF4A}" srcOrd="8" destOrd="0" presId="urn:microsoft.com/office/officeart/2008/layout/VerticalCurvedList"/>
    <dgm:cxn modelId="{348822F2-20B3-49B6-9638-73503DEA48F0}" type="presParOf" srcId="{0E02D67A-87B4-4A9F-A06E-E56C56EABF4A}" destId="{D5E982F8-4559-401C-BC94-A40DCA7E9543}" srcOrd="0" destOrd="0" presId="urn:microsoft.com/office/officeart/2008/layout/VerticalCurvedList"/>
    <dgm:cxn modelId="{63EC93FE-FE31-4D75-A4E3-BE20DDB024B3}" type="presParOf" srcId="{7782730F-D969-47BE-9A97-B6ABD1487DAD}" destId="{715FE1AD-9D04-4DA2-8813-9C4DC50AF2C3}" srcOrd="9" destOrd="0" presId="urn:microsoft.com/office/officeart/2008/layout/VerticalCurvedList"/>
    <dgm:cxn modelId="{84219FB9-C2D9-464E-805B-C6333393EAB0}" type="presParOf" srcId="{7782730F-D969-47BE-9A97-B6ABD1487DAD}" destId="{C9EEB584-6E14-4ACF-B496-9F74C58D9977}" srcOrd="10" destOrd="0" presId="urn:microsoft.com/office/officeart/2008/layout/VerticalCurvedList"/>
    <dgm:cxn modelId="{C4288104-641C-4FEB-B644-13495D0AC2A0}" type="presParOf" srcId="{C9EEB584-6E14-4ACF-B496-9F74C58D9977}" destId="{475439E2-D3C1-4E18-84D5-57A996E05288}" srcOrd="0" destOrd="0" presId="urn:microsoft.com/office/officeart/2008/layout/VerticalCurvedList"/>
    <dgm:cxn modelId="{040074A7-EBF7-4666-9D91-2159D63B1B0F}" type="presParOf" srcId="{7782730F-D969-47BE-9A97-B6ABD1487DAD}" destId="{5C93EBB2-C7AF-4355-A669-FED4F6476EBD}" srcOrd="11" destOrd="0" presId="urn:microsoft.com/office/officeart/2008/layout/VerticalCurvedList"/>
    <dgm:cxn modelId="{2B6E4E85-3E85-4FF3-BF8D-10876DC8DDBC}" type="presParOf" srcId="{7782730F-D969-47BE-9A97-B6ABD1487DAD}" destId="{9F683C32-DB32-439E-A711-2F1FE0F16E79}" srcOrd="12" destOrd="0" presId="urn:microsoft.com/office/officeart/2008/layout/VerticalCurvedList"/>
    <dgm:cxn modelId="{B3182FD4-D85C-42FA-8AC1-3DE5BB15E324}" type="presParOf" srcId="{9F683C32-DB32-439E-A711-2F1FE0F16E79}" destId="{8E5D75DB-1969-4137-8533-7CB023C49465}" srcOrd="0" destOrd="0" presId="urn:microsoft.com/office/officeart/2008/layout/VerticalCurvedList"/>
    <dgm:cxn modelId="{E1FC3991-1DEC-45CD-9FC2-7D49CA3F1603}" type="presParOf" srcId="{7782730F-D969-47BE-9A97-B6ABD1487DAD}" destId="{D9DAE14D-2DDB-40A2-99A0-51EC4F3D3590}" srcOrd="13" destOrd="0" presId="urn:microsoft.com/office/officeart/2008/layout/VerticalCurvedList"/>
    <dgm:cxn modelId="{9B7607E1-BC33-4C4B-8F3A-1620BB414D2F}" type="presParOf" srcId="{7782730F-D969-47BE-9A97-B6ABD1487DAD}" destId="{5C148CA9-0852-4ACA-8918-A9840FC01199}" srcOrd="14" destOrd="0" presId="urn:microsoft.com/office/officeart/2008/layout/VerticalCurvedList"/>
    <dgm:cxn modelId="{884D463E-2DFA-4AC7-A03D-B7DC2BAA3554}" type="presParOf" srcId="{5C148CA9-0852-4ACA-8918-A9840FC01199}" destId="{1DB94E6F-15C8-454B-8250-0ACF15F90E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718932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366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2859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911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2603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3861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5842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05236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0870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518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7344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ed75ccf_0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Google Shape;25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7500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3000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8295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8388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6623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30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602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8927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109538"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6348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3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0392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88757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28467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308234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Google Shape;23;p6"/>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4177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big postit">
  <p:cSld name="Blank big postit">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2385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7F9F4-60BB-413F-9849-3591FCB059B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3A00E426-BF2F-4627-8AD4-D4FE774568E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6D7B943-B287-4138-B077-11A5C8CB3124}"/>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5" name="Footer Placeholder 4">
            <a:extLst>
              <a:ext uri="{FF2B5EF4-FFF2-40B4-BE49-F238E27FC236}">
                <a16:creationId xmlns:a16="http://schemas.microsoft.com/office/drawing/2014/main" xmlns="" id="{3D97CF63-36FE-4B74-9B00-0A4E59D68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B670A8-E60F-4FE1-A139-7AC1B73376C6}"/>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108326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3BE32-B6CE-4ADF-AB01-7324FA36D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CB965D-4E38-40B6-99DE-6FC2C6F8D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FE5BB8-6D84-4E59-91F8-1A9B9E1F2726}"/>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5" name="Footer Placeholder 4">
            <a:extLst>
              <a:ext uri="{FF2B5EF4-FFF2-40B4-BE49-F238E27FC236}">
                <a16:creationId xmlns:a16="http://schemas.microsoft.com/office/drawing/2014/main" xmlns="" id="{E6D0DDD2-9BE8-45D5-97C4-F527EF12B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D1EE49-E10C-482F-A29B-F337B45A8BF2}"/>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181434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4B152-EF5F-4BB0-A091-25ADD00BE2F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86474F0-4B3A-44A8-BA6F-D5CF92E292D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6D029F8-C44C-47A4-8A74-78D9982CF933}"/>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5" name="Footer Placeholder 4">
            <a:extLst>
              <a:ext uri="{FF2B5EF4-FFF2-40B4-BE49-F238E27FC236}">
                <a16:creationId xmlns:a16="http://schemas.microsoft.com/office/drawing/2014/main" xmlns="" id="{4E97A8B1-B4C8-487C-8ADA-0BBBB5F2B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AFC7FC-5484-40AC-9546-DF8B3A30C5AA}"/>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36013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24DD8-0B43-4029-B4F3-2B8915DB2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C8C014-AB27-422C-B0A2-2ECE581B973B}"/>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BDE6ACE-8E1C-44A3-B3AC-EF0538EA460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E1C335-92B9-479A-9B86-D5311F7BA3A6}"/>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6" name="Footer Placeholder 5">
            <a:extLst>
              <a:ext uri="{FF2B5EF4-FFF2-40B4-BE49-F238E27FC236}">
                <a16:creationId xmlns:a16="http://schemas.microsoft.com/office/drawing/2014/main" xmlns="" id="{5A301D68-A4D4-4256-BC42-6DD40E6B5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28AEF6-95D8-4548-A0F4-1571D75948F0}"/>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48143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A1A2F-558F-4B4F-820F-E1FC2C6C4AF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0680B55-6D87-4271-A391-13273CF2F44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3898BFED-F43E-4E3E-B50C-517DC6C1D02C}"/>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8F1D7A3-16E8-4BED-9BB6-FA73C9914B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D0674169-7B10-4EFA-8CC3-058EC890DA3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55E4872-B68F-4E8C-B26E-E030E5CFEB18}"/>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8" name="Footer Placeholder 7">
            <a:extLst>
              <a:ext uri="{FF2B5EF4-FFF2-40B4-BE49-F238E27FC236}">
                <a16:creationId xmlns:a16="http://schemas.microsoft.com/office/drawing/2014/main" xmlns="" id="{C5F07D4F-95B2-4E34-A282-469CD0FD7A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82EBB08-42CA-4674-8F67-CD4F55568109}"/>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399079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0911458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6184E-75E8-4859-BDE3-8D5E13757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D0E9183-E106-4BC5-834C-B65B8CB7E445}"/>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4" name="Footer Placeholder 3">
            <a:extLst>
              <a:ext uri="{FF2B5EF4-FFF2-40B4-BE49-F238E27FC236}">
                <a16:creationId xmlns:a16="http://schemas.microsoft.com/office/drawing/2014/main" xmlns="" id="{5E17B638-8E42-4834-9F06-274B8DFC7D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A6466F0-7BEB-40F1-A4A9-C6F319C3748D}"/>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162099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185BB8-0DC8-4AD7-8602-22CFF5EA2628}"/>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3" name="Footer Placeholder 2">
            <a:extLst>
              <a:ext uri="{FF2B5EF4-FFF2-40B4-BE49-F238E27FC236}">
                <a16:creationId xmlns:a16="http://schemas.microsoft.com/office/drawing/2014/main" xmlns="" id="{01242B78-7FB9-4480-AB52-5C578E8D4B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C51C282-7FCA-4F28-AE10-FFC7D99B3CC3}"/>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295511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5436D-409F-45D2-9CEA-2AD75D077DD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22535C9-F173-4C86-877C-9FE58EC346A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6235C9A-F821-407C-A2B5-514944FC82C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100D792-B4BD-4040-AE44-A8F9D5D47AB7}"/>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6" name="Footer Placeholder 5">
            <a:extLst>
              <a:ext uri="{FF2B5EF4-FFF2-40B4-BE49-F238E27FC236}">
                <a16:creationId xmlns:a16="http://schemas.microsoft.com/office/drawing/2014/main" xmlns="" id="{6A5E70F5-F1BF-4061-8A93-51B8977B4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0723CDD-0AAA-4CAF-93D1-E1A870534F18}"/>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288146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75DE4-14F1-436A-AC9A-1154F59B971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B70AB7C-19EF-4537-9C43-32C0AD93FA8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7A59D1FB-698E-4C95-97B5-4842F4D849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58AEF994-E268-42E5-9830-4205A9FA7E4B}"/>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6" name="Footer Placeholder 5">
            <a:extLst>
              <a:ext uri="{FF2B5EF4-FFF2-40B4-BE49-F238E27FC236}">
                <a16:creationId xmlns:a16="http://schemas.microsoft.com/office/drawing/2014/main" xmlns="" id="{89F43D6B-3006-42F9-B9C4-E4D5E2D51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36052F-96D7-497F-B381-028E0D470339}"/>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3676713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11E34-DAC2-45E3-A2B4-8591A48AF2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3F9D08E-92E5-485D-862D-24788F946C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236095-0889-4296-82F5-F6F485A59953}"/>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5" name="Footer Placeholder 4">
            <a:extLst>
              <a:ext uri="{FF2B5EF4-FFF2-40B4-BE49-F238E27FC236}">
                <a16:creationId xmlns:a16="http://schemas.microsoft.com/office/drawing/2014/main" xmlns="" id="{5B277227-1FA3-44E7-9E84-BCD54CC84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8FBB36-C668-4460-8D97-C7F3C626C773}"/>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3793594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384333-CD2D-4AA2-94FB-BACE8162A47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F2E8BEC-B528-4FB1-BE7C-C1DF870AD9A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9B3DBB-426F-414E-8188-17D1E71EDB04}"/>
              </a:ext>
            </a:extLst>
          </p:cNvPr>
          <p:cNvSpPr>
            <a:spLocks noGrp="1"/>
          </p:cNvSpPr>
          <p:nvPr>
            <p:ph type="dt" sz="half" idx="10"/>
          </p:nvPr>
        </p:nvSpPr>
        <p:spPr/>
        <p:txBody>
          <a:bodyPr/>
          <a:lstStyle/>
          <a:p>
            <a:fld id="{99157EBB-BC69-4583-B9C1-3FE9F2DC9A77}" type="datetimeFigureOut">
              <a:rPr lang="en-US" smtClean="0"/>
              <a:t>4/23/2019</a:t>
            </a:fld>
            <a:endParaRPr lang="en-US"/>
          </a:p>
        </p:txBody>
      </p:sp>
      <p:sp>
        <p:nvSpPr>
          <p:cNvPr id="5" name="Footer Placeholder 4">
            <a:extLst>
              <a:ext uri="{FF2B5EF4-FFF2-40B4-BE49-F238E27FC236}">
                <a16:creationId xmlns:a16="http://schemas.microsoft.com/office/drawing/2014/main" xmlns="" id="{371C536A-5617-483B-804F-887472B1D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F9DD88-2E19-42E4-B3D4-21C1E9A6A16D}"/>
              </a:ext>
            </a:extLst>
          </p:cNvPr>
          <p:cNvSpPr>
            <a:spLocks noGrp="1"/>
          </p:cNvSpPr>
          <p:nvPr>
            <p:ph type="sldNum" sz="quarter" idx="12"/>
          </p:nvPr>
        </p:nvSpPr>
        <p:spPr/>
        <p:txBody>
          <a:bodyPr/>
          <a:lstStyle/>
          <a:p>
            <a:fld id="{89F54E47-23B3-4AAD-B6AA-53C4DB1C1D9B}" type="slidenum">
              <a:rPr lang="en-US" smtClean="0"/>
              <a:t>‹#›</a:t>
            </a:fld>
            <a:endParaRPr lang="en-US"/>
          </a:p>
        </p:txBody>
      </p:sp>
    </p:spTree>
    <p:extLst>
      <p:ext uri="{BB962C8B-B14F-4D97-AF65-F5344CB8AC3E}">
        <p14:creationId xmlns:p14="http://schemas.microsoft.com/office/powerpoint/2010/main" val="2267143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251721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Google Shape;23;p6"/>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lstStyle>
            <a:lvl1pPr marL="457189" lvl="0" indent="-317492" rtl="0">
              <a:spcBef>
                <a:spcPts val="0"/>
              </a:spcBef>
              <a:spcAft>
                <a:spcPts val="0"/>
              </a:spcAft>
              <a:buSzPts val="14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42892" rtl="0">
              <a:spcBef>
                <a:spcPts val="0"/>
              </a:spcBef>
              <a:spcAft>
                <a:spcPts val="0"/>
              </a:spcAft>
              <a:buSzPts val="1800"/>
              <a:buChar char="✗"/>
              <a:defRPr/>
            </a:lvl5pPr>
            <a:lvl6pPr marL="2743132" lvl="5" indent="-342892" rtl="0">
              <a:spcBef>
                <a:spcPts val="0"/>
              </a:spcBef>
              <a:spcAft>
                <a:spcPts val="0"/>
              </a:spcAft>
              <a:buSzPts val="1800"/>
              <a:buChar char="✗"/>
              <a:defRPr/>
            </a:lvl6pPr>
            <a:lvl7pPr marL="3200320" lvl="6" indent="-342892" rtl="0">
              <a:spcBef>
                <a:spcPts val="0"/>
              </a:spcBef>
              <a:spcAft>
                <a:spcPts val="0"/>
              </a:spcAft>
              <a:buSzPts val="1800"/>
              <a:buChar char="✗"/>
              <a:defRPr/>
            </a:lvl7pPr>
            <a:lvl8pPr marL="3657509" lvl="7" indent="-342892" rtl="0">
              <a:spcBef>
                <a:spcPts val="0"/>
              </a:spcBef>
              <a:spcAft>
                <a:spcPts val="0"/>
              </a:spcAft>
              <a:buSzPts val="1800"/>
              <a:buChar char="✗"/>
              <a:defRPr/>
            </a:lvl8pPr>
            <a:lvl9pPr marL="4114697" lvl="8" indent="-342892"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513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7776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18786947"/>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48931162"/>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445601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4/23/2019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239402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smtClean="0"/>
              <a:t>4/23/2019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854939"/>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704027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t>4/23/2019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141581"/>
      </p:ext>
    </p:extLst>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 id="2147485046" r:id="rId12"/>
    <p:sldLayoutId id="2147485047" r:id="rId13"/>
    <p:sldLayoutId id="2147485052" r:id="rId14"/>
  </p:sldLayoutIdLst>
  <p:transition>
    <p:fade thruBlk="1"/>
  </p:transition>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6695B9-C745-49A3-9935-338B5C7856B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67BAF27-C427-4492-BA28-C8D4584D7C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0B5A39-DC5D-4A2B-9BB9-347F5FAA940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9157EBB-BC69-4583-B9C1-3FE9F2DC9A77}" type="datetimeFigureOut">
              <a:rPr lang="en-US" smtClean="0"/>
              <a:t>4/23/2019</a:t>
            </a:fld>
            <a:endParaRPr lang="en-US"/>
          </a:p>
        </p:txBody>
      </p:sp>
      <p:sp>
        <p:nvSpPr>
          <p:cNvPr id="5" name="Footer Placeholder 4">
            <a:extLst>
              <a:ext uri="{FF2B5EF4-FFF2-40B4-BE49-F238E27FC236}">
                <a16:creationId xmlns:a16="http://schemas.microsoft.com/office/drawing/2014/main" xmlns="" id="{107F5AC2-EA24-4389-8847-43E068D5E06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21827A1-B4D7-4D49-A83F-31F2627D430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9F54E47-23B3-4AAD-B6AA-53C4DB1C1D9B}" type="slidenum">
              <a:rPr lang="en-US" smtClean="0"/>
              <a:t>‹#›</a:t>
            </a:fld>
            <a:endParaRPr lang="en-US"/>
          </a:p>
        </p:txBody>
      </p:sp>
    </p:spTree>
    <p:extLst>
      <p:ext uri="{BB962C8B-B14F-4D97-AF65-F5344CB8AC3E}">
        <p14:creationId xmlns:p14="http://schemas.microsoft.com/office/powerpoint/2010/main" val="1643125731"/>
      </p:ext>
    </p:extLst>
  </p:cSld>
  <p:clrMap bg1="lt1" tx1="dk1" bg2="lt2" tx2="dk2" accent1="accent1" accent2="accent2" accent3="accent3" accent4="accent4" accent5="accent5" accent6="accent6" hlink="hlink" folHlink="folHlink"/>
  <p:sldLayoutIdLst>
    <p:sldLayoutId id="2147485054" r:id="rId1"/>
    <p:sldLayoutId id="2147485055" r:id="rId2"/>
    <p:sldLayoutId id="2147485056" r:id="rId3"/>
    <p:sldLayoutId id="2147485057" r:id="rId4"/>
    <p:sldLayoutId id="2147485058" r:id="rId5"/>
    <p:sldLayoutId id="2147485059" r:id="rId6"/>
    <p:sldLayoutId id="2147485060" r:id="rId7"/>
    <p:sldLayoutId id="2147485061" r:id="rId8"/>
    <p:sldLayoutId id="2147485062" r:id="rId9"/>
    <p:sldLayoutId id="2147485063" r:id="rId10"/>
    <p:sldLayoutId id="2147485064" r:id="rId11"/>
    <p:sldLayoutId id="2147485065" r:id="rId12"/>
    <p:sldLayoutId id="214748506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emf"/><Relationship Id="rId7"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1.emf"/><Relationship Id="rId10" Type="http://schemas.openxmlformats.org/officeDocument/2006/relationships/image" Target="../media/image6.png"/><Relationship Id="rId4" Type="http://schemas.openxmlformats.org/officeDocument/2006/relationships/image" Target="../media/image10.jpeg"/><Relationship Id="rId9" Type="http://schemas.openxmlformats.org/officeDocument/2006/relationships/image" Target="../media/image5.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jpg"/><Relationship Id="rId9"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4.xml"/><Relationship Id="rId7"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chart" Target="../charts/chart5.xml"/><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jp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txBox="1">
            <a:spLocks noGrp="1"/>
          </p:cNvSpPr>
          <p:nvPr>
            <p:ph type="ctrTitle"/>
          </p:nvPr>
        </p:nvSpPr>
        <p:spPr>
          <a:xfrm>
            <a:off x="1532498" y="1923678"/>
            <a:ext cx="6279862" cy="1008112"/>
          </a:xfrm>
          <a:prstGeom prst="rect">
            <a:avLst/>
          </a:prstGeom>
        </p:spPr>
        <p:txBody>
          <a:bodyPr spcFirstLastPara="1" wrap="square" lIns="91425" tIns="91425" rIns="91425" bIns="91425" anchor="ctr" anchorCtr="0">
            <a:normAutofit fontScale="90000"/>
          </a:bodyPr>
          <a:lstStyle/>
          <a:p>
            <a:pPr lvl="0"/>
            <a:r>
              <a:rPr lang="en-US" sz="3200" b="1" dirty="0">
                <a:latin typeface="+mn-lt"/>
              </a:rPr>
              <a:t>Multiple Indicator Cluster Survey (MICS)</a:t>
            </a:r>
            <a:r>
              <a:rPr lang="en-US" sz="2500" b="1" dirty="0">
                <a:latin typeface="+mn-lt"/>
              </a:rPr>
              <a:t/>
            </a:r>
            <a:br>
              <a:rPr lang="en-US" sz="2500" b="1" dirty="0">
                <a:latin typeface="+mn-lt"/>
              </a:rPr>
            </a:br>
            <a:r>
              <a:rPr lang="ka-GE" sz="2500" dirty="0">
                <a:latin typeface="+mn-lt"/>
              </a:rPr>
              <a:t/>
            </a:r>
            <a:br>
              <a:rPr lang="ka-GE" sz="2500" dirty="0">
                <a:latin typeface="+mn-lt"/>
              </a:rPr>
            </a:br>
            <a:r>
              <a:rPr lang="ka-GE" sz="2500" dirty="0">
                <a:latin typeface="+mn-lt"/>
              </a:rPr>
              <a:t/>
            </a:r>
            <a:br>
              <a:rPr lang="ka-GE" sz="2500" dirty="0">
                <a:latin typeface="+mn-lt"/>
              </a:rPr>
            </a:br>
            <a:endParaRPr sz="2500" b="1" dirty="0">
              <a:latin typeface="+mn-lt"/>
            </a:endParaRPr>
          </a:p>
        </p:txBody>
      </p:sp>
      <p:pic>
        <p:nvPicPr>
          <p:cNvPr id="4" name="Picture 3"/>
          <p:cNvPicPr>
            <a:picLocks noChangeAspect="1"/>
          </p:cNvPicPr>
          <p:nvPr/>
        </p:nvPicPr>
        <p:blipFill>
          <a:blip r:embed="rId3"/>
          <a:stretch>
            <a:fillRect/>
          </a:stretch>
        </p:blipFill>
        <p:spPr>
          <a:xfrm>
            <a:off x="0" y="3795886"/>
            <a:ext cx="9144000" cy="814319"/>
          </a:xfrm>
          <a:prstGeom prst="rect">
            <a:avLst/>
          </a:prstGeom>
        </p:spPr>
      </p:pic>
      <p:grpSp>
        <p:nvGrpSpPr>
          <p:cNvPr id="13" name="Group 12">
            <a:extLst>
              <a:ext uri="{FF2B5EF4-FFF2-40B4-BE49-F238E27FC236}">
                <a16:creationId xmlns:a16="http://schemas.microsoft.com/office/drawing/2014/main" xmlns="" id="{13A9A350-2238-4B51-8B0D-6667AD991B89}"/>
              </a:ext>
            </a:extLst>
          </p:cNvPr>
          <p:cNvGrpSpPr/>
          <p:nvPr/>
        </p:nvGrpSpPr>
        <p:grpSpPr>
          <a:xfrm>
            <a:off x="350603" y="257393"/>
            <a:ext cx="8550389" cy="747022"/>
            <a:chOff x="275699" y="272309"/>
            <a:chExt cx="8550389" cy="747022"/>
          </a:xfrm>
        </p:grpSpPr>
        <p:pic>
          <p:nvPicPr>
            <p:cNvPr id="14" name="Picture 13"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A508D308-AA8B-4E72-8A5B-DBDD2F747C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5" name="Picture 14">
              <a:extLst>
                <a:ext uri="{FF2B5EF4-FFF2-40B4-BE49-F238E27FC236}">
                  <a16:creationId xmlns:a16="http://schemas.microsoft.com/office/drawing/2014/main" xmlns="" id="{8D35CC25-CF10-4C59-A7E3-27F48A5C330B}"/>
                </a:ext>
              </a:extLst>
            </p:cNvPr>
            <p:cNvPicPr>
              <a:picLocks noChangeAspect="1"/>
            </p:cNvPicPr>
            <p:nvPr/>
          </p:nvPicPr>
          <p:blipFill>
            <a:blip r:embed="rId5"/>
            <a:stretch>
              <a:fillRect/>
            </a:stretch>
          </p:blipFill>
          <p:spPr>
            <a:xfrm>
              <a:off x="7676801" y="304281"/>
              <a:ext cx="1149287" cy="653208"/>
            </a:xfrm>
            <a:prstGeom prst="rect">
              <a:avLst/>
            </a:prstGeom>
          </p:spPr>
        </p:pic>
        <p:pic>
          <p:nvPicPr>
            <p:cNvPr id="16" name="Picture 15">
              <a:extLst>
                <a:ext uri="{FF2B5EF4-FFF2-40B4-BE49-F238E27FC236}">
                  <a16:creationId xmlns:a16="http://schemas.microsoft.com/office/drawing/2014/main" xmlns="" id="{B8A0B866-2897-4DAC-8C43-142636F65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7" name="Picture 16">
              <a:extLst>
                <a:ext uri="{FF2B5EF4-FFF2-40B4-BE49-F238E27FC236}">
                  <a16:creationId xmlns:a16="http://schemas.microsoft.com/office/drawing/2014/main" xmlns="" id="{D3039BF3-49FE-40BA-83B7-0D511906F0B0}"/>
                </a:ext>
              </a:extLst>
            </p:cNvPr>
            <p:cNvPicPr>
              <a:picLocks noChangeAspect="1"/>
            </p:cNvPicPr>
            <p:nvPr/>
          </p:nvPicPr>
          <p:blipFill>
            <a:blip r:embed="rId7"/>
            <a:stretch>
              <a:fillRect/>
            </a:stretch>
          </p:blipFill>
          <p:spPr>
            <a:xfrm>
              <a:off x="2397867" y="434484"/>
              <a:ext cx="1625138" cy="477982"/>
            </a:xfrm>
            <a:prstGeom prst="rect">
              <a:avLst/>
            </a:prstGeom>
          </p:spPr>
        </p:pic>
        <p:pic>
          <p:nvPicPr>
            <p:cNvPr id="18" name="Picture 17">
              <a:extLst>
                <a:ext uri="{FF2B5EF4-FFF2-40B4-BE49-F238E27FC236}">
                  <a16:creationId xmlns:a16="http://schemas.microsoft.com/office/drawing/2014/main" xmlns="" id="{AEC9CF4D-8452-40B3-ADF1-AF1A1D03DB10}"/>
                </a:ext>
              </a:extLst>
            </p:cNvPr>
            <p:cNvPicPr>
              <a:picLocks noChangeAspect="1"/>
            </p:cNvPicPr>
            <p:nvPr/>
          </p:nvPicPr>
          <p:blipFill>
            <a:blip r:embed="rId8"/>
            <a:stretch>
              <a:fillRect/>
            </a:stretch>
          </p:blipFill>
          <p:spPr>
            <a:xfrm>
              <a:off x="4283968" y="272309"/>
              <a:ext cx="911967" cy="747022"/>
            </a:xfrm>
            <a:prstGeom prst="rect">
              <a:avLst/>
            </a:prstGeom>
          </p:spPr>
        </p:pic>
        <p:pic>
          <p:nvPicPr>
            <p:cNvPr id="19" name="Picture 18">
              <a:extLst>
                <a:ext uri="{FF2B5EF4-FFF2-40B4-BE49-F238E27FC236}">
                  <a16:creationId xmlns:a16="http://schemas.microsoft.com/office/drawing/2014/main" xmlns="" id="{5D95052F-4966-4C3C-A47D-7EC805209BA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67614" y="1102187"/>
            <a:ext cx="7180415" cy="352089"/>
          </a:xfrm>
          <a:prstGeom prst="rect">
            <a:avLst/>
          </a:prstGeom>
        </p:spPr>
        <p:txBody>
          <a:bodyPr spcFirstLastPara="1" vert="horz" wrap="square" lIns="91425" tIns="91425" rIns="91425" bIns="91425" rtlCol="0" anchor="t" anchorCtr="0">
            <a:noAutofit/>
          </a:bodyPr>
          <a:lstStyle/>
          <a:p>
            <a:pPr marL="0" indent="0" algn="ctr">
              <a:buNone/>
            </a:pPr>
            <a:r>
              <a:rPr lang="en-US" sz="1650" b="1" dirty="0">
                <a:solidFill>
                  <a:srgbClr val="0B5394"/>
                </a:solidFill>
              </a:rPr>
              <a:t>International week of lead poisoning prevention since  2013</a:t>
            </a:r>
          </a:p>
          <a:p>
            <a:pPr marL="0" indent="0" algn="just">
              <a:buClr>
                <a:schemeClr val="dk1"/>
              </a:buClr>
              <a:buSzPts val="1100"/>
              <a:buNone/>
            </a:pPr>
            <a:endParaRPr lang="en-US" sz="1650" b="1" spc="-38" dirty="0">
              <a:solidFill>
                <a:srgbClr val="0B5394"/>
              </a:solidFill>
              <a:latin typeface="+mj-lt"/>
              <a:ea typeface="Pangolin"/>
              <a:cs typeface="Pangolin"/>
              <a:sym typeface="Pangolin"/>
            </a:endParaRPr>
          </a:p>
          <a:p>
            <a:pPr marL="0" indent="0" algn="just">
              <a:buClr>
                <a:schemeClr val="dk1"/>
              </a:buClr>
              <a:buSzPts val="1100"/>
              <a:buNone/>
            </a:pPr>
            <a:endParaRPr lang="ka-GE" sz="1650" b="1" spc="-38" dirty="0">
              <a:solidFill>
                <a:srgbClr val="0B5394"/>
              </a:solidFill>
              <a:latin typeface="+mj-lt"/>
              <a:ea typeface="Pangolin"/>
              <a:cs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10</a:t>
            </a:fld>
            <a:endParaRPr kern="1200">
              <a:solidFill>
                <a:prstClr val="black">
                  <a:tint val="75000"/>
                </a:prstClr>
              </a:solidFill>
              <a:latin typeface="Calibri" panose="020F0502020204030204"/>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705" y="1683567"/>
            <a:ext cx="2331338" cy="2309729"/>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8890" y="1081833"/>
            <a:ext cx="1785110" cy="396698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99282" y="2218321"/>
            <a:ext cx="2574785" cy="2571380"/>
          </a:xfrm>
          <a:prstGeom prst="rect">
            <a:avLst/>
          </a:prstGeom>
        </p:spPr>
      </p:pic>
      <p:grpSp>
        <p:nvGrpSpPr>
          <p:cNvPr id="18" name="Group 17">
            <a:extLst>
              <a:ext uri="{FF2B5EF4-FFF2-40B4-BE49-F238E27FC236}">
                <a16:creationId xmlns:a16="http://schemas.microsoft.com/office/drawing/2014/main" xmlns="" id="{DF12D99C-8E32-4D7C-B5D0-F0DCC59BD4A6}"/>
              </a:ext>
            </a:extLst>
          </p:cNvPr>
          <p:cNvGrpSpPr/>
          <p:nvPr/>
        </p:nvGrpSpPr>
        <p:grpSpPr>
          <a:xfrm>
            <a:off x="296805" y="296557"/>
            <a:ext cx="8550389" cy="747022"/>
            <a:chOff x="275699" y="272309"/>
            <a:chExt cx="8550389" cy="747022"/>
          </a:xfrm>
        </p:grpSpPr>
        <p:pic>
          <p:nvPicPr>
            <p:cNvPr id="19" name="Picture 18"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E4D48227-9E12-49BD-B3F4-EF2E02C7CD9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20" name="Picture 19">
              <a:extLst>
                <a:ext uri="{FF2B5EF4-FFF2-40B4-BE49-F238E27FC236}">
                  <a16:creationId xmlns:a16="http://schemas.microsoft.com/office/drawing/2014/main" xmlns="" id="{6CCECEE1-E46D-478C-82B7-861C23948F9D}"/>
                </a:ext>
              </a:extLst>
            </p:cNvPr>
            <p:cNvPicPr>
              <a:picLocks noChangeAspect="1"/>
            </p:cNvPicPr>
            <p:nvPr/>
          </p:nvPicPr>
          <p:blipFill>
            <a:blip r:embed="rId7"/>
            <a:stretch>
              <a:fillRect/>
            </a:stretch>
          </p:blipFill>
          <p:spPr>
            <a:xfrm>
              <a:off x="7676801" y="304281"/>
              <a:ext cx="1149287" cy="653208"/>
            </a:xfrm>
            <a:prstGeom prst="rect">
              <a:avLst/>
            </a:prstGeom>
          </p:spPr>
        </p:pic>
        <p:pic>
          <p:nvPicPr>
            <p:cNvPr id="21" name="Picture 20">
              <a:extLst>
                <a:ext uri="{FF2B5EF4-FFF2-40B4-BE49-F238E27FC236}">
                  <a16:creationId xmlns:a16="http://schemas.microsoft.com/office/drawing/2014/main" xmlns="" id="{3CE7E59E-8169-4007-A7D9-E2F9A9F8A9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2" name="Picture 21">
              <a:extLst>
                <a:ext uri="{FF2B5EF4-FFF2-40B4-BE49-F238E27FC236}">
                  <a16:creationId xmlns:a16="http://schemas.microsoft.com/office/drawing/2014/main" xmlns="" id="{C9E3486D-EC44-4E95-BA58-B6B28408718D}"/>
                </a:ext>
              </a:extLst>
            </p:cNvPr>
            <p:cNvPicPr>
              <a:picLocks noChangeAspect="1"/>
            </p:cNvPicPr>
            <p:nvPr/>
          </p:nvPicPr>
          <p:blipFill>
            <a:blip r:embed="rId9"/>
            <a:stretch>
              <a:fillRect/>
            </a:stretch>
          </p:blipFill>
          <p:spPr>
            <a:xfrm>
              <a:off x="2397867" y="434484"/>
              <a:ext cx="1625138" cy="477982"/>
            </a:xfrm>
            <a:prstGeom prst="rect">
              <a:avLst/>
            </a:prstGeom>
          </p:spPr>
        </p:pic>
        <p:pic>
          <p:nvPicPr>
            <p:cNvPr id="23" name="Picture 22">
              <a:extLst>
                <a:ext uri="{FF2B5EF4-FFF2-40B4-BE49-F238E27FC236}">
                  <a16:creationId xmlns:a16="http://schemas.microsoft.com/office/drawing/2014/main" xmlns="" id="{814723AD-FF8F-4A15-9B5F-9A49667C7CD1}"/>
                </a:ext>
              </a:extLst>
            </p:cNvPr>
            <p:cNvPicPr>
              <a:picLocks noChangeAspect="1"/>
            </p:cNvPicPr>
            <p:nvPr/>
          </p:nvPicPr>
          <p:blipFill>
            <a:blip r:embed="rId10"/>
            <a:stretch>
              <a:fillRect/>
            </a:stretch>
          </p:blipFill>
          <p:spPr>
            <a:xfrm>
              <a:off x="4283968" y="272309"/>
              <a:ext cx="911967" cy="747022"/>
            </a:xfrm>
            <a:prstGeom prst="rect">
              <a:avLst/>
            </a:prstGeom>
          </p:spPr>
        </p:pic>
        <p:pic>
          <p:nvPicPr>
            <p:cNvPr id="24" name="Picture 23">
              <a:extLst>
                <a:ext uri="{FF2B5EF4-FFF2-40B4-BE49-F238E27FC236}">
                  <a16:creationId xmlns:a16="http://schemas.microsoft.com/office/drawing/2014/main" xmlns="" id="{362EAEEE-F749-486B-915D-0C5E1D9D497C}"/>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34799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378005" y="1102187"/>
            <a:ext cx="8456168" cy="615938"/>
          </a:xfrm>
          <a:prstGeom prst="rect">
            <a:avLst/>
          </a:prstGeom>
        </p:spPr>
        <p:txBody>
          <a:bodyPr spcFirstLastPara="1" vert="horz" wrap="square" lIns="91425" tIns="91425" rIns="91425" bIns="91425" rtlCol="0" anchor="t" anchorCtr="0">
            <a:noAutofit/>
          </a:bodyPr>
          <a:lstStyle/>
          <a:p>
            <a:pPr marL="0" indent="0">
              <a:lnSpc>
                <a:spcPct val="100000"/>
              </a:lnSpc>
              <a:spcAft>
                <a:spcPts val="450"/>
              </a:spcAft>
              <a:buClr>
                <a:schemeClr val="dk1"/>
              </a:buClr>
              <a:buSzPts val="1100"/>
              <a:buNone/>
            </a:pPr>
            <a:r>
              <a:rPr lang="en-US" sz="1500" b="1" dirty="0">
                <a:solidFill>
                  <a:srgbClr val="0B5394"/>
                </a:solidFill>
              </a:rPr>
              <a:t>Lead </a:t>
            </a:r>
            <a:r>
              <a:rPr lang="ka-GE" sz="1500" b="1" dirty="0">
                <a:solidFill>
                  <a:srgbClr val="0B5394"/>
                </a:solidFill>
              </a:rPr>
              <a:t> - </a:t>
            </a:r>
            <a:r>
              <a:rPr lang="en-US" sz="1500" b="1" dirty="0">
                <a:solidFill>
                  <a:srgbClr val="0B5394"/>
                </a:solidFill>
              </a:rPr>
              <a:t>Public Health Problem in Georgia </a:t>
            </a:r>
            <a:endParaRPr lang="ka-GE" sz="1500" b="1" dirty="0">
              <a:solidFill>
                <a:srgbClr val="0B5394"/>
              </a:solidFill>
            </a:endParaRPr>
          </a:p>
          <a:p>
            <a:pPr marL="0" indent="0">
              <a:lnSpc>
                <a:spcPct val="100000"/>
              </a:lnSpc>
              <a:spcAft>
                <a:spcPts val="450"/>
              </a:spcAft>
              <a:buClr>
                <a:schemeClr val="dk1"/>
              </a:buClr>
              <a:buSzPts val="1100"/>
              <a:buNone/>
            </a:pPr>
            <a:r>
              <a:rPr lang="en-US" sz="1500" b="1" dirty="0">
                <a:solidFill>
                  <a:srgbClr val="0B5394"/>
                </a:solidFill>
              </a:rPr>
              <a:t>Historical Overview </a:t>
            </a:r>
            <a:endParaRPr lang="ka-GE" sz="1500" b="1" dirty="0">
              <a:solidFill>
                <a:srgbClr val="0B5394"/>
              </a:solidFill>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11</a:t>
            </a:fld>
            <a:endParaRPr kern="1200">
              <a:solidFill>
                <a:prstClr val="black">
                  <a:tint val="75000"/>
                </a:prstClr>
              </a:solidFill>
              <a:latin typeface="Calibri" panose="020F0502020204030204"/>
              <a:ea typeface="+mn-ea"/>
              <a:cs typeface="+mn-cs"/>
            </a:endParaRPr>
          </a:p>
        </p:txBody>
      </p:sp>
      <p:graphicFrame>
        <p:nvGraphicFramePr>
          <p:cNvPr id="2" name="Table 1"/>
          <p:cNvGraphicFramePr>
            <a:graphicFrameLocks noGrp="1"/>
          </p:cNvGraphicFramePr>
          <p:nvPr>
            <p:extLst/>
          </p:nvPr>
        </p:nvGraphicFramePr>
        <p:xfrm>
          <a:off x="164207" y="1823645"/>
          <a:ext cx="8847786" cy="2722304"/>
        </p:xfrm>
        <a:graphic>
          <a:graphicData uri="http://schemas.openxmlformats.org/drawingml/2006/table">
            <a:tbl>
              <a:tblPr firstRow="1" firstCol="1" bandRow="1">
                <a:tableStyleId>{22838BEF-8BB2-4498-84A7-C5851F593DF1}</a:tableStyleId>
              </a:tblPr>
              <a:tblGrid>
                <a:gridCol w="792953">
                  <a:extLst>
                    <a:ext uri="{9D8B030D-6E8A-4147-A177-3AD203B41FA5}">
                      <a16:colId xmlns:a16="http://schemas.microsoft.com/office/drawing/2014/main" xmlns="" val="20000"/>
                    </a:ext>
                  </a:extLst>
                </a:gridCol>
                <a:gridCol w="5157086">
                  <a:extLst>
                    <a:ext uri="{9D8B030D-6E8A-4147-A177-3AD203B41FA5}">
                      <a16:colId xmlns:a16="http://schemas.microsoft.com/office/drawing/2014/main" xmlns="" val="20001"/>
                    </a:ext>
                  </a:extLst>
                </a:gridCol>
                <a:gridCol w="2897747">
                  <a:extLst>
                    <a:ext uri="{9D8B030D-6E8A-4147-A177-3AD203B41FA5}">
                      <a16:colId xmlns:a16="http://schemas.microsoft.com/office/drawing/2014/main" xmlns="" val="20002"/>
                    </a:ext>
                  </a:extLst>
                </a:gridCol>
              </a:tblGrid>
              <a:tr h="327374">
                <a:tc>
                  <a:txBody>
                    <a:bodyPr/>
                    <a:lstStyle/>
                    <a:p>
                      <a:pPr marL="0" marR="0" algn="ctr">
                        <a:lnSpc>
                          <a:spcPct val="114000"/>
                        </a:lnSpc>
                        <a:spcBef>
                          <a:spcPts val="0"/>
                        </a:spcBef>
                        <a:spcAft>
                          <a:spcPts val="0"/>
                        </a:spcAft>
                      </a:pPr>
                      <a:r>
                        <a:rPr lang="en-US" sz="1200" dirty="0">
                          <a:solidFill>
                            <a:srgbClr val="0B5394"/>
                          </a:solidFill>
                          <a:effectLst/>
                        </a:rPr>
                        <a:t>Year</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4000"/>
                        </a:lnSpc>
                        <a:spcBef>
                          <a:spcPts val="0"/>
                        </a:spcBef>
                        <a:spcAft>
                          <a:spcPts val="0"/>
                        </a:spcAft>
                      </a:pPr>
                      <a:r>
                        <a:rPr lang="en-US" sz="1200" dirty="0">
                          <a:solidFill>
                            <a:srgbClr val="0B5394"/>
                          </a:solidFill>
                          <a:effectLst/>
                        </a:rPr>
                        <a:t>Project Title</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4000"/>
                        </a:lnSpc>
                        <a:spcBef>
                          <a:spcPts val="0"/>
                        </a:spcBef>
                        <a:spcAft>
                          <a:spcPts val="0"/>
                        </a:spcAft>
                      </a:pPr>
                      <a:r>
                        <a:rPr lang="en-US" sz="1200" dirty="0">
                          <a:solidFill>
                            <a:srgbClr val="0B5394"/>
                          </a:solidFill>
                          <a:effectLst/>
                        </a:rPr>
                        <a:t>Result </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437636">
                <a:tc>
                  <a:txBody>
                    <a:bodyPr/>
                    <a:lstStyle/>
                    <a:p>
                      <a:pPr marL="0" marR="0" algn="ctr">
                        <a:lnSpc>
                          <a:spcPct val="114000"/>
                        </a:lnSpc>
                        <a:spcBef>
                          <a:spcPts val="0"/>
                        </a:spcBef>
                        <a:spcAft>
                          <a:spcPts val="0"/>
                        </a:spcAft>
                      </a:pP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2015</a:t>
                      </a:r>
                    </a:p>
                  </a:txBody>
                  <a:tcPr marL="51435" marR="51435" marT="0" marB="0"/>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Determination of lead level in blood of 254 children aged 2-5</a:t>
                      </a:r>
                      <a:r>
                        <a:rPr lang="ka-GE" sz="1200" dirty="0">
                          <a:solidFill>
                            <a:srgbClr val="0B5394"/>
                          </a:solidFill>
                          <a:effectLst/>
                        </a:rPr>
                        <a:t>; </a:t>
                      </a:r>
                      <a:r>
                        <a:rPr lang="en-US" sz="1200" dirty="0">
                          <a:solidFill>
                            <a:srgbClr val="0B5394"/>
                          </a:solidFill>
                          <a:effectLst/>
                        </a:rPr>
                        <a:t>NCDC-CDC</a:t>
                      </a:r>
                      <a:r>
                        <a:rPr lang="ka-GE" sz="1200" dirty="0">
                          <a:solidFill>
                            <a:srgbClr val="0B5394"/>
                          </a:solidFill>
                          <a:effectLst/>
                        </a:rPr>
                        <a:t> </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4000"/>
                        </a:lnSpc>
                        <a:spcBef>
                          <a:spcPts val="0"/>
                        </a:spcBef>
                        <a:spcAft>
                          <a:spcPts val="0"/>
                        </a:spcAft>
                      </a:pPr>
                      <a:r>
                        <a:rPr lang="ka-GE" sz="1200" dirty="0">
                          <a:solidFill>
                            <a:srgbClr val="0B5394"/>
                          </a:solidFill>
                          <a:effectLst/>
                        </a:rPr>
                        <a:t>≥</a:t>
                      </a: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5</a:t>
                      </a:r>
                      <a:r>
                        <a:rPr lang="ka-GE" sz="1200" dirty="0">
                          <a:solidFill>
                            <a:srgbClr val="0B5394"/>
                          </a:solidFill>
                          <a:effectLs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ka-GE" sz="1200" dirty="0">
                          <a:solidFill>
                            <a:srgbClr val="0B5394"/>
                          </a:solidFill>
                          <a:effectLst/>
                        </a:rPr>
                        <a:t>- </a:t>
                      </a: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33</a:t>
                      </a:r>
                      <a:r>
                        <a:rPr lang="ka-GE" sz="1200" dirty="0">
                          <a:solidFill>
                            <a:srgbClr val="0B5394"/>
                          </a:solidFill>
                          <a:effectLst/>
                        </a:rPr>
                        <a:t>% </a:t>
                      </a:r>
                      <a:endParaRPr lang="en-US" sz="1200" dirty="0">
                        <a:solidFill>
                          <a:srgbClr val="0B5394"/>
                        </a:solidFill>
                        <a:effectLst/>
                        <a:latin typeface="Calibri" panose="020F0502020204030204" pitchFamily="34" charset="0"/>
                      </a:endParaRPr>
                    </a:p>
                    <a:p>
                      <a:pPr marL="0" marR="0">
                        <a:lnSpc>
                          <a:spcPct val="114000"/>
                        </a:lnSpc>
                        <a:spcBef>
                          <a:spcPts val="0"/>
                        </a:spcBef>
                        <a:spcAft>
                          <a:spcPts val="0"/>
                        </a:spcAft>
                      </a:pPr>
                      <a:r>
                        <a:rPr lang="en-US" sz="1200" dirty="0">
                          <a:solidFill>
                            <a:srgbClr val="0B5394"/>
                          </a:solidFill>
                          <a:effectLst/>
                        </a:rPr>
                        <a:t>Average indicator </a:t>
                      </a:r>
                      <a:r>
                        <a:rPr lang="ka-GE" sz="1200" dirty="0">
                          <a:solidFill>
                            <a:srgbClr val="0B5394"/>
                          </a:solidFill>
                          <a:effectLst/>
                        </a:rPr>
                        <a:t>- </a:t>
                      </a: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3.9</a:t>
                      </a:r>
                      <a:r>
                        <a:rPr lang="ka-GE" sz="1200" dirty="0">
                          <a:solidFill>
                            <a:srgbClr val="0B5394"/>
                          </a:solidFill>
                          <a:effectLs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237569">
                <a:tc>
                  <a:txBody>
                    <a:bodyPr/>
                    <a:lstStyle/>
                    <a:p>
                      <a:pPr marL="0" marR="0" algn="ctr">
                        <a:lnSpc>
                          <a:spcPct val="114000"/>
                        </a:lnSpc>
                        <a:spcBef>
                          <a:spcPts val="0"/>
                        </a:spcBef>
                        <a:spcAft>
                          <a:spcPts val="0"/>
                        </a:spcAft>
                      </a:pP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2015</a:t>
                      </a:r>
                    </a:p>
                  </a:txBody>
                  <a:tcPr marL="51435" marR="51435" marT="0" marB="0"/>
                </a:tc>
                <a:tc>
                  <a:txBody>
                    <a:bodyPr/>
                    <a:lstStyle/>
                    <a:p>
                      <a:pPr marL="0" marR="0">
                        <a:lnSpc>
                          <a:spcPct val="114000"/>
                        </a:lnSpc>
                        <a:spcBef>
                          <a:spcPts val="0"/>
                        </a:spcBef>
                        <a:spcAft>
                          <a:spcPts val="0"/>
                        </a:spcAft>
                      </a:pPr>
                      <a:r>
                        <a:rPr lang="en-US" sz="1200" dirty="0">
                          <a:solidFill>
                            <a:srgbClr val="0B5394"/>
                          </a:solidFill>
                          <a:effectLst/>
                        </a:rPr>
                        <a:t>Bolnisi/</a:t>
                      </a:r>
                      <a:r>
                        <a:rPr lang="en-US" sz="1200" dirty="0" err="1">
                          <a:solidFill>
                            <a:srgbClr val="0B5394"/>
                          </a:solidFill>
                          <a:effectLst/>
                        </a:rPr>
                        <a:t>Dmanisi</a:t>
                      </a:r>
                      <a:r>
                        <a:rPr lang="en-US" sz="1200" dirty="0">
                          <a:solidFill>
                            <a:srgbClr val="0B5394"/>
                          </a:solidFill>
                          <a:effectLst/>
                        </a:rPr>
                        <a:t> </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4000"/>
                        </a:lnSpc>
                        <a:spcBef>
                          <a:spcPts val="0"/>
                        </a:spcBef>
                        <a:spcAft>
                          <a:spcPts val="0"/>
                        </a:spcAft>
                      </a:pPr>
                      <a:r>
                        <a:rPr lang="ka-GE" sz="1200" dirty="0">
                          <a:solidFill>
                            <a:srgbClr val="0B5394"/>
                          </a:solidFill>
                          <a:effectLst/>
                        </a:rPr>
                        <a:t>≥</a:t>
                      </a: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5</a:t>
                      </a:r>
                      <a:r>
                        <a:rPr lang="ka-GE" sz="1200" dirty="0">
                          <a:solidFill>
                            <a:srgbClr val="0B5394"/>
                          </a:solidFill>
                          <a:effectLs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ka-GE" sz="1200" dirty="0">
                          <a:solidFill>
                            <a:srgbClr val="0B5394"/>
                          </a:solidFill>
                          <a:effectLst/>
                        </a:rPr>
                        <a:t>- </a:t>
                      </a: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30.5</a:t>
                      </a:r>
                      <a:r>
                        <a:rPr lang="ka-GE" sz="1200" dirty="0">
                          <a:solidFill>
                            <a:srgbClr val="0B5394"/>
                          </a:solidFill>
                          <a:effectLst/>
                        </a:rPr>
                        <a:t>% </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622097">
                <a:tc>
                  <a:txBody>
                    <a:bodyPr/>
                    <a:lstStyle/>
                    <a:p>
                      <a:pPr marL="0" marR="0" algn="ctr">
                        <a:lnSpc>
                          <a:spcPct val="114000"/>
                        </a:lnSpc>
                        <a:spcBef>
                          <a:spcPts val="0"/>
                        </a:spcBef>
                        <a:spcAft>
                          <a:spcPts val="0"/>
                        </a:spcAft>
                      </a:pP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2017-18</a:t>
                      </a:r>
                    </a:p>
                  </a:txBody>
                  <a:tcPr marL="51435" marR="51435" marT="0" marB="0"/>
                </a:tc>
                <a:tc>
                  <a:txBody>
                    <a:bodyPr/>
                    <a:lstStyle/>
                    <a:p>
                      <a:pPr marL="0" marR="0">
                        <a:lnSpc>
                          <a:spcPct val="114000"/>
                        </a:lnSpc>
                        <a:spcBef>
                          <a:spcPts val="0"/>
                        </a:spcBef>
                        <a:spcAft>
                          <a:spcPts val="0"/>
                        </a:spcAft>
                      </a:pPr>
                      <a:r>
                        <a:rPr lang="en-US" sz="1200" dirty="0">
                          <a:solidFill>
                            <a:srgbClr val="0B5394"/>
                          </a:solidFill>
                          <a:effectLst/>
                        </a:rPr>
                        <a:t>Testing children </a:t>
                      </a:r>
                      <a:r>
                        <a:rPr lang="en-US" sz="1200" kern="1200" dirty="0">
                          <a:solidFill>
                            <a:srgbClr val="0B5394"/>
                          </a:solidFill>
                          <a:effectLst/>
                          <a:latin typeface="+mn-lt"/>
                          <a:ea typeface="+mn-ea"/>
                          <a:cs typeface="+mn-cs"/>
                        </a:rPr>
                        <a:t>with BLL prevalence at ≥ 5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en-US" sz="1200" kern="1200" dirty="0">
                          <a:solidFill>
                            <a:srgbClr val="0B5394"/>
                          </a:solidFill>
                          <a:effectLst/>
                          <a:latin typeface="+mn-lt"/>
                          <a:ea typeface="+mn-ea"/>
                          <a:cs typeface="+mn-cs"/>
                        </a:rPr>
                        <a:t> in 2015</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ka-GE" sz="1200" dirty="0">
                          <a:solidFill>
                            <a:srgbClr val="0B5394"/>
                          </a:solidFill>
                          <a:effectLst/>
                        </a:rPr>
                        <a:t>≥</a:t>
                      </a: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5</a:t>
                      </a:r>
                      <a:r>
                        <a:rPr lang="ka-GE" sz="1200" dirty="0">
                          <a:solidFill>
                            <a:srgbClr val="0B5394"/>
                          </a:solidFill>
                          <a:effectLs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ka-GE" sz="1200" dirty="0">
                          <a:solidFill>
                            <a:srgbClr val="0B5394"/>
                          </a:solidFill>
                          <a:effectLst/>
                        </a:rPr>
                        <a:t>- </a:t>
                      </a:r>
                      <a:r>
                        <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36.6</a:t>
                      </a:r>
                      <a:r>
                        <a:rPr lang="ka-GE" sz="1200" dirty="0">
                          <a:solidFill>
                            <a:srgbClr val="0B5394"/>
                          </a:solidFill>
                          <a:effectLst/>
                        </a:rPr>
                        <a:t>% </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4000"/>
                        </a:lnSpc>
                        <a:spcBef>
                          <a:spcPts val="0"/>
                        </a:spcBef>
                        <a:spcAft>
                          <a:spcPts val="0"/>
                        </a:spcAft>
                      </a:pPr>
                      <a:r>
                        <a:rPr lang="en-US" sz="1200" dirty="0">
                          <a:solidFill>
                            <a:srgbClr val="0B5394"/>
                          </a:solidFill>
                          <a:effectLst/>
                        </a:rPr>
                        <a:t>Testing lead level in air, water, spices, soil</a:t>
                      </a: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1097628">
                <a:tc>
                  <a:txBody>
                    <a:bodyPr/>
                    <a:lstStyle/>
                    <a:p>
                      <a:pPr marL="0" marR="0" algn="ctr">
                        <a:lnSpc>
                          <a:spcPct val="114000"/>
                        </a:lnSpc>
                        <a:spcBef>
                          <a:spcPts val="0"/>
                        </a:spcBef>
                        <a:spcAft>
                          <a:spcPts val="0"/>
                        </a:spcAft>
                      </a:pPr>
                      <a:r>
                        <a:rPr lang="ka-GE"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2018</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4000"/>
                        </a:lnSpc>
                        <a:spcBef>
                          <a:spcPts val="0"/>
                        </a:spcBef>
                        <a:spcAft>
                          <a:spcPts val="0"/>
                        </a:spcAft>
                      </a:pPr>
                      <a:r>
                        <a:rPr lang="en-US" sz="1200" b="1" dirty="0">
                          <a:solidFill>
                            <a:srgbClr val="C00000"/>
                          </a:solidFill>
                        </a:rPr>
                        <a:t>MICS </a:t>
                      </a:r>
                      <a:r>
                        <a:rPr lang="ka-GE" sz="1200" b="1" dirty="0">
                          <a:solidFill>
                            <a:srgbClr val="C00000"/>
                          </a:solidFill>
                        </a:rPr>
                        <a:t>- </a:t>
                      </a:r>
                      <a:r>
                        <a:rPr lang="en-US" sz="1200" dirty="0">
                          <a:solidFill>
                            <a:srgbClr val="C00000"/>
                          </a:solidFill>
                        </a:rPr>
                        <a:t>1578 children </a:t>
                      </a:r>
                      <a:endParaRPr lang="ka-GE" sz="1200" dirty="0">
                        <a:solidFill>
                          <a:srgbClr val="C00000"/>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dirty="0">
                          <a:solidFill>
                            <a:srgbClr val="C00000"/>
                          </a:solidFill>
                        </a:rPr>
                        <a:t>Technical and financial support of Italian Institute of Health;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dirty="0">
                          <a:solidFill>
                            <a:srgbClr val="C00000"/>
                          </a:solidFill>
                        </a:rPr>
                        <a:t>Blood sampling guidelines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dirty="0">
                          <a:solidFill>
                            <a:srgbClr val="C00000"/>
                          </a:solidFill>
                        </a:rPr>
                        <a:t>Cold chain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dirty="0">
                          <a:solidFill>
                            <a:srgbClr val="C00000"/>
                          </a:solidFill>
                        </a:rPr>
                        <a:t>ICP-MS</a:t>
                      </a:r>
                      <a:endParaRPr lang="ka-GE" sz="1200" dirty="0">
                        <a:solidFill>
                          <a:srgbClr val="C00000"/>
                        </a:solidFill>
                      </a:endParaRPr>
                    </a:p>
                  </a:txBody>
                  <a:tcPr marL="51435" marR="51435" marT="0" marB="0"/>
                </a:tc>
                <a:tc>
                  <a:txBody>
                    <a:bodyPr/>
                    <a:lstStyle/>
                    <a:p>
                      <a:pPr marL="0" marR="0">
                        <a:lnSpc>
                          <a:spcPct val="114000"/>
                        </a:lnSpc>
                        <a:spcBef>
                          <a:spcPts val="0"/>
                        </a:spcBef>
                        <a:spcAft>
                          <a:spcPts val="0"/>
                        </a:spcAft>
                      </a:pPr>
                      <a:endParaRPr lang="en-US" sz="1200"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bl>
          </a:graphicData>
        </a:graphic>
      </p:graphicFrame>
      <p:grpSp>
        <p:nvGrpSpPr>
          <p:cNvPr id="15" name="Group 14">
            <a:extLst>
              <a:ext uri="{FF2B5EF4-FFF2-40B4-BE49-F238E27FC236}">
                <a16:creationId xmlns:a16="http://schemas.microsoft.com/office/drawing/2014/main" xmlns="" id="{CC22CE21-F558-4B79-8105-9B8659B2997D}"/>
              </a:ext>
            </a:extLst>
          </p:cNvPr>
          <p:cNvGrpSpPr/>
          <p:nvPr/>
        </p:nvGrpSpPr>
        <p:grpSpPr>
          <a:xfrm>
            <a:off x="350603" y="257393"/>
            <a:ext cx="8550389" cy="747022"/>
            <a:chOff x="275699" y="272309"/>
            <a:chExt cx="8550389" cy="747022"/>
          </a:xfrm>
        </p:grpSpPr>
        <p:pic>
          <p:nvPicPr>
            <p:cNvPr id="16" name="Picture 15"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1D501054-D8AE-45FB-9337-A4316BB9EA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7" name="Picture 16">
              <a:extLst>
                <a:ext uri="{FF2B5EF4-FFF2-40B4-BE49-F238E27FC236}">
                  <a16:creationId xmlns:a16="http://schemas.microsoft.com/office/drawing/2014/main" xmlns="" id="{3828E5D7-1F63-4B07-ACA9-E5DDCAC37FB4}"/>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8" name="Picture 17">
              <a:extLst>
                <a:ext uri="{FF2B5EF4-FFF2-40B4-BE49-F238E27FC236}">
                  <a16:creationId xmlns:a16="http://schemas.microsoft.com/office/drawing/2014/main" xmlns="" id="{56C63AC1-56C8-49B6-BD69-B0D09102A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9" name="Picture 18">
              <a:extLst>
                <a:ext uri="{FF2B5EF4-FFF2-40B4-BE49-F238E27FC236}">
                  <a16:creationId xmlns:a16="http://schemas.microsoft.com/office/drawing/2014/main" xmlns="" id="{ED7AC840-DC66-4A50-9852-96C8651EDDD8}"/>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0" name="Picture 19">
              <a:extLst>
                <a:ext uri="{FF2B5EF4-FFF2-40B4-BE49-F238E27FC236}">
                  <a16:creationId xmlns:a16="http://schemas.microsoft.com/office/drawing/2014/main" xmlns="" id="{463E0B1B-AB68-4D83-98D7-BB47100215D7}"/>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1" name="Picture 20">
              <a:extLst>
                <a:ext uri="{FF2B5EF4-FFF2-40B4-BE49-F238E27FC236}">
                  <a16:creationId xmlns:a16="http://schemas.microsoft.com/office/drawing/2014/main" xmlns="" id="{BA9868CA-51EC-4E40-8DAE-AB02C7DCD22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151594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259857" y="1372772"/>
            <a:ext cx="2935922" cy="415529"/>
          </a:xfrm>
          <a:prstGeom prst="rect">
            <a:avLst/>
          </a:prstGeom>
        </p:spPr>
        <p:txBody>
          <a:bodyPr spcFirstLastPara="1" vert="horz" wrap="square" lIns="91425" tIns="91425" rIns="91425" bIns="91425" rtlCol="0" anchor="t" anchorCtr="0">
            <a:noAutofit/>
          </a:bodyPr>
          <a:lstStyle/>
          <a:p>
            <a:pPr marL="0" indent="0" algn="ctr">
              <a:lnSpc>
                <a:spcPct val="150000"/>
              </a:lnSpc>
              <a:buClr>
                <a:schemeClr val="dk1"/>
              </a:buClr>
              <a:buSzPts val="1100"/>
              <a:buNone/>
            </a:pPr>
            <a:r>
              <a:rPr lang="en-US" sz="1200" b="1" dirty="0">
                <a:solidFill>
                  <a:srgbClr val="0B5394"/>
                </a:solidFill>
              </a:rPr>
              <a:t>Lead Prevalence </a:t>
            </a:r>
            <a:r>
              <a:rPr lang="ka-GE" sz="1200" b="1" dirty="0">
                <a:solidFill>
                  <a:srgbClr val="0B5394"/>
                </a:solidFill>
              </a:rPr>
              <a:t>(%)</a:t>
            </a:r>
            <a:endParaRPr lang="en-US" sz="1200" b="1" spc="-38" dirty="0">
              <a:solidFill>
                <a:srgbClr val="0B5394"/>
              </a:solidFill>
              <a:latin typeface="+mj-lt"/>
              <a:ea typeface="Pangolin"/>
              <a:cs typeface="Pangolin"/>
              <a:sym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12</a:t>
            </a:fld>
            <a:endParaRPr kern="1200">
              <a:solidFill>
                <a:prstClr val="black">
                  <a:tint val="75000"/>
                </a:prstClr>
              </a:solidFill>
              <a:latin typeface="Calibri" panose="020F0502020204030204"/>
              <a:ea typeface="+mn-ea"/>
              <a:cs typeface="+mn-cs"/>
            </a:endParaRPr>
          </a:p>
        </p:txBody>
      </p:sp>
      <p:sp>
        <p:nvSpPr>
          <p:cNvPr id="15" name="Google Shape;73;p18"/>
          <p:cNvSpPr txBox="1">
            <a:spLocks/>
          </p:cNvSpPr>
          <p:nvPr/>
        </p:nvSpPr>
        <p:spPr>
          <a:xfrm>
            <a:off x="1739424" y="1013605"/>
            <a:ext cx="3719715" cy="306971"/>
          </a:xfrm>
          <a:prstGeom prst="rect">
            <a:avLst/>
          </a:prstGeom>
        </p:spPr>
        <p:txBody>
          <a:bodyPr spcFirstLastPara="1" vert="horz" wrap="square" lIns="91425" tIns="91425" rIns="91425" bIns="91425"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4267093" lvl="6"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4876678" lvl="7"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5486263" lvl="8"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buClr>
                <a:prstClr val="black"/>
              </a:buClr>
              <a:buSzPts val="1100"/>
              <a:buNone/>
            </a:pPr>
            <a:r>
              <a:rPr lang="en-US" sz="1800" b="1" dirty="0">
                <a:solidFill>
                  <a:srgbClr val="0B5394"/>
                </a:solidFill>
                <a:latin typeface="Calibri" panose="020F0502020204030204"/>
              </a:rPr>
              <a:t>Basic Results</a:t>
            </a:r>
            <a:endParaRPr lang="en-US" sz="1800" b="1" spc="-38" dirty="0">
              <a:solidFill>
                <a:srgbClr val="0B5394"/>
              </a:solidFill>
              <a:latin typeface="Calibri Light" panose="020F0302020204030204"/>
              <a:ea typeface="Pangolin"/>
              <a:cs typeface="Pangolin"/>
              <a:sym typeface="Pangolin"/>
            </a:endParaRPr>
          </a:p>
        </p:txBody>
      </p:sp>
      <p:sp>
        <p:nvSpPr>
          <p:cNvPr id="17" name="Content Placeholder 2"/>
          <p:cNvSpPr txBox="1">
            <a:spLocks/>
          </p:cNvSpPr>
          <p:nvPr/>
        </p:nvSpPr>
        <p:spPr>
          <a:xfrm>
            <a:off x="4326639" y="1372773"/>
            <a:ext cx="4723990" cy="306772"/>
          </a:xfrm>
          <a:prstGeom prst="rect">
            <a:avLst/>
          </a:prstGeom>
        </p:spPr>
        <p:txBody>
          <a:bodyPr spcFirstLastPara="1" vert="horz" wrap="square" lIns="68569" tIns="68569" rIns="68569" bIns="68569"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4267093" lvl="6"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4876678" lvl="7"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5486263" lvl="8"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50000"/>
              </a:lnSpc>
              <a:buClrTx/>
              <a:buNone/>
            </a:pPr>
            <a:r>
              <a:rPr lang="ka-GE" sz="1200" b="1" dirty="0">
                <a:solidFill>
                  <a:srgbClr val="0B5394"/>
                </a:solidFill>
                <a:latin typeface="Sylfaen" panose="010A0502050306030303" pitchFamily="18" charset="0"/>
              </a:rPr>
              <a:t>≥5 </a:t>
            </a:r>
            <a:r>
              <a:rPr lang="en-US" sz="1200" dirty="0" err="1">
                <a:solidFill>
                  <a:srgbClr val="0B5394"/>
                </a:solidFill>
                <a:latin typeface="Calibri" panose="020F0502020204030204"/>
              </a:rPr>
              <a:t>μg</a:t>
            </a:r>
            <a:r>
              <a:rPr lang="en-US" sz="1200" dirty="0">
                <a:solidFill>
                  <a:srgbClr val="0B5394"/>
                </a:solidFill>
                <a:latin typeface="Calibri" panose="020F0502020204030204"/>
              </a:rPr>
              <a:t>/</a:t>
            </a:r>
            <a:r>
              <a:rPr lang="en-US" sz="1200" dirty="0" err="1">
                <a:solidFill>
                  <a:srgbClr val="0B5394"/>
                </a:solidFill>
                <a:latin typeface="Calibri" panose="020F0502020204030204"/>
              </a:rPr>
              <a:t>dL</a:t>
            </a:r>
            <a:r>
              <a:rPr lang="en-US" sz="1200" dirty="0">
                <a:solidFill>
                  <a:srgbClr val="0B5394"/>
                </a:solidFill>
                <a:latin typeface="Calibri" panose="020F0502020204030204"/>
              </a:rPr>
              <a:t> and </a:t>
            </a:r>
            <a:r>
              <a:rPr lang="ka-GE" sz="1200" b="1" dirty="0">
                <a:solidFill>
                  <a:srgbClr val="0B5394"/>
                </a:solidFill>
                <a:latin typeface="Sylfaen" panose="010A0502050306030303" pitchFamily="18" charset="0"/>
              </a:rPr>
              <a:t> ≥10 </a:t>
            </a:r>
            <a:r>
              <a:rPr lang="en-US" sz="1200" dirty="0" err="1">
                <a:solidFill>
                  <a:srgbClr val="0B5394"/>
                </a:solidFill>
                <a:latin typeface="Calibri" panose="020F0502020204030204"/>
              </a:rPr>
              <a:t>μg</a:t>
            </a:r>
            <a:r>
              <a:rPr lang="en-US" sz="1200" dirty="0">
                <a:solidFill>
                  <a:srgbClr val="0B5394"/>
                </a:solidFill>
                <a:latin typeface="Calibri" panose="020F0502020204030204"/>
              </a:rPr>
              <a:t>/</a:t>
            </a:r>
            <a:r>
              <a:rPr lang="en-US" sz="1200" dirty="0" err="1">
                <a:solidFill>
                  <a:srgbClr val="0B5394"/>
                </a:solidFill>
                <a:latin typeface="Calibri" panose="020F0502020204030204"/>
              </a:rPr>
              <a:t>dL</a:t>
            </a:r>
            <a:r>
              <a:rPr lang="en-US" sz="1200" dirty="0">
                <a:solidFill>
                  <a:srgbClr val="0B5394"/>
                </a:solidFill>
                <a:latin typeface="Calibri" panose="020F0502020204030204"/>
              </a:rPr>
              <a:t> </a:t>
            </a:r>
            <a:r>
              <a:rPr lang="en-US" sz="1200" b="1" dirty="0">
                <a:solidFill>
                  <a:srgbClr val="0B5394"/>
                </a:solidFill>
                <a:latin typeface="Calibri" panose="020F0502020204030204"/>
              </a:rPr>
              <a:t>lead Prevalence </a:t>
            </a:r>
            <a:r>
              <a:rPr lang="ka-GE" sz="1200" b="1" dirty="0">
                <a:solidFill>
                  <a:srgbClr val="0B5394"/>
                </a:solidFill>
                <a:latin typeface="Sylfaen" panose="010A0502050306030303" pitchFamily="18" charset="0"/>
              </a:rPr>
              <a:t>(%)</a:t>
            </a:r>
            <a:endParaRPr lang="en-US" sz="1200" b="1" dirty="0">
              <a:solidFill>
                <a:srgbClr val="0B5394"/>
              </a:solidFill>
              <a:latin typeface="Calibri" panose="020F0502020204030204"/>
            </a:endParaRPr>
          </a:p>
        </p:txBody>
      </p:sp>
      <p:grpSp>
        <p:nvGrpSpPr>
          <p:cNvPr id="19" name="Group 18">
            <a:extLst>
              <a:ext uri="{FF2B5EF4-FFF2-40B4-BE49-F238E27FC236}">
                <a16:creationId xmlns:a16="http://schemas.microsoft.com/office/drawing/2014/main" xmlns="" id="{66F8F3B3-D254-42AE-8FC7-F1A35859D7EE}"/>
              </a:ext>
            </a:extLst>
          </p:cNvPr>
          <p:cNvGrpSpPr/>
          <p:nvPr/>
        </p:nvGrpSpPr>
        <p:grpSpPr>
          <a:xfrm>
            <a:off x="350603" y="257393"/>
            <a:ext cx="8550389" cy="747022"/>
            <a:chOff x="275699" y="272309"/>
            <a:chExt cx="8550389" cy="747022"/>
          </a:xfrm>
        </p:grpSpPr>
        <p:pic>
          <p:nvPicPr>
            <p:cNvPr id="20" name="Picture 19"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0A2B769C-B56E-4B98-8C9E-B2FCA02C70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21" name="Picture 20">
              <a:extLst>
                <a:ext uri="{FF2B5EF4-FFF2-40B4-BE49-F238E27FC236}">
                  <a16:creationId xmlns:a16="http://schemas.microsoft.com/office/drawing/2014/main" xmlns="" id="{B0221731-976C-4629-898B-9E1DF08B3334}"/>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22" name="Picture 21">
              <a:extLst>
                <a:ext uri="{FF2B5EF4-FFF2-40B4-BE49-F238E27FC236}">
                  <a16:creationId xmlns:a16="http://schemas.microsoft.com/office/drawing/2014/main" xmlns="" id="{2874F75F-A390-4FDC-8B7D-235BF67DE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3" name="Picture 22">
              <a:extLst>
                <a:ext uri="{FF2B5EF4-FFF2-40B4-BE49-F238E27FC236}">
                  <a16:creationId xmlns:a16="http://schemas.microsoft.com/office/drawing/2014/main" xmlns="" id="{D4315A23-4321-478C-938D-09E9C340384D}"/>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4" name="Picture 23">
              <a:extLst>
                <a:ext uri="{FF2B5EF4-FFF2-40B4-BE49-F238E27FC236}">
                  <a16:creationId xmlns:a16="http://schemas.microsoft.com/office/drawing/2014/main" xmlns="" id="{D42CF659-674C-4D58-BF13-6D8F86B88F91}"/>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5" name="Picture 24">
              <a:extLst>
                <a:ext uri="{FF2B5EF4-FFF2-40B4-BE49-F238E27FC236}">
                  <a16:creationId xmlns:a16="http://schemas.microsoft.com/office/drawing/2014/main" xmlns="" id="{5BD61330-6FEA-4D30-82F1-92498479404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graphicFrame>
        <p:nvGraphicFramePr>
          <p:cNvPr id="26" name="Chart 25">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1262575408"/>
              </p:ext>
            </p:extLst>
          </p:nvPr>
        </p:nvGraphicFramePr>
        <p:xfrm>
          <a:off x="105484" y="1679545"/>
          <a:ext cx="3510136" cy="26227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26">
            <a:extLst>
              <a:ext uri="{FF2B5EF4-FFF2-40B4-BE49-F238E27FC236}">
                <a16:creationId xmlns:a16="http://schemas.microsoft.com/office/drawing/2014/main" xmlns="" id="{00000000-0008-0000-0900-000002000000}"/>
              </a:ext>
            </a:extLst>
          </p:cNvPr>
          <p:cNvGraphicFramePr>
            <a:graphicFrameLocks/>
          </p:cNvGraphicFramePr>
          <p:nvPr>
            <p:extLst>
              <p:ext uri="{D42A27DB-BD31-4B8C-83A1-F6EECF244321}">
                <p14:modId xmlns:p14="http://schemas.microsoft.com/office/powerpoint/2010/main" val="2561759589"/>
              </p:ext>
            </p:extLst>
          </p:nvPr>
        </p:nvGraphicFramePr>
        <p:xfrm>
          <a:off x="3148401" y="1871857"/>
          <a:ext cx="5752592" cy="262277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4344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294658" y="1073893"/>
            <a:ext cx="8456168" cy="306971"/>
          </a:xfrm>
          <a:prstGeom prst="rect">
            <a:avLst/>
          </a:prstGeom>
        </p:spPr>
        <p:txBody>
          <a:bodyPr spcFirstLastPara="1" vert="horz" wrap="square" lIns="91425" tIns="91425" rIns="91425" bIns="91425" rtlCol="0" anchor="t" anchorCtr="0">
            <a:noAutofit/>
          </a:bodyPr>
          <a:lstStyle/>
          <a:p>
            <a:pPr marL="0" indent="0">
              <a:buClr>
                <a:schemeClr val="dk1"/>
              </a:buClr>
              <a:buSzPts val="1100"/>
              <a:buNone/>
            </a:pPr>
            <a:r>
              <a:rPr lang="en-US" sz="1800" b="1" dirty="0">
                <a:solidFill>
                  <a:srgbClr val="0B5394"/>
                </a:solidFill>
              </a:rPr>
              <a:t>Main Results</a:t>
            </a:r>
            <a:endParaRPr lang="en-US" sz="1800" b="1" spc="-38" dirty="0">
              <a:solidFill>
                <a:srgbClr val="0B5394"/>
              </a:solidFill>
              <a:latin typeface="+mj-lt"/>
              <a:ea typeface="Pangolin"/>
              <a:cs typeface="Pangolin"/>
              <a:sym typeface="Pangolin"/>
            </a:endParaRPr>
          </a:p>
          <a:p>
            <a:pPr marL="0" indent="0" algn="just">
              <a:buClr>
                <a:schemeClr val="dk1"/>
              </a:buClr>
              <a:buSzPts val="1100"/>
              <a:buNone/>
            </a:pPr>
            <a:endParaRPr lang="ka-GE" sz="2500" b="1" spc="-38" dirty="0">
              <a:solidFill>
                <a:srgbClr val="0B5394"/>
              </a:solidFill>
              <a:latin typeface="+mj-lt"/>
              <a:ea typeface="Pangolin"/>
              <a:cs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13</a:t>
            </a:fld>
            <a:endParaRPr kern="1200">
              <a:solidFill>
                <a:prstClr val="black">
                  <a:tint val="75000"/>
                </a:prstClr>
              </a:solidFill>
              <a:latin typeface="Calibri" panose="020F0502020204030204"/>
              <a:ea typeface="+mn-ea"/>
              <a:cs typeface="+mn-cs"/>
            </a:endParaRPr>
          </a:p>
        </p:txBody>
      </p:sp>
      <p:sp>
        <p:nvSpPr>
          <p:cNvPr id="15" name="Content Placeholder 2"/>
          <p:cNvSpPr txBox="1">
            <a:spLocks/>
          </p:cNvSpPr>
          <p:nvPr/>
        </p:nvSpPr>
        <p:spPr>
          <a:xfrm>
            <a:off x="2042212" y="1380863"/>
            <a:ext cx="5915025" cy="269066"/>
          </a:xfrm>
          <a:prstGeom prst="rect">
            <a:avLst/>
          </a:prstGeom>
        </p:spPr>
        <p:txBody>
          <a:bodyPr spcFirstLastPara="1" vert="horz" wrap="square" lIns="68569" tIns="68569" rIns="68569" bIns="68569"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4267093" lvl="6"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4876678" lvl="7"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5486263" lvl="8"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50000"/>
              </a:lnSpc>
              <a:buClrTx/>
              <a:buNone/>
            </a:pPr>
            <a:r>
              <a:rPr lang="ka-GE" sz="1350" b="1" dirty="0">
                <a:solidFill>
                  <a:srgbClr val="0B5394"/>
                </a:solidFill>
                <a:latin typeface="Sylfaen" panose="010A0502050306030303" pitchFamily="18" charset="0"/>
              </a:rPr>
              <a:t>≥5 </a:t>
            </a:r>
            <a:r>
              <a:rPr lang="en-US" sz="1350" dirty="0" err="1">
                <a:solidFill>
                  <a:srgbClr val="0B5394"/>
                </a:solidFill>
                <a:latin typeface="Calibri" panose="020F0502020204030204"/>
              </a:rPr>
              <a:t>μg</a:t>
            </a:r>
            <a:r>
              <a:rPr lang="en-US" sz="1350" dirty="0">
                <a:solidFill>
                  <a:srgbClr val="0B5394"/>
                </a:solidFill>
                <a:latin typeface="Calibri" panose="020F0502020204030204"/>
              </a:rPr>
              <a:t>/</a:t>
            </a:r>
            <a:r>
              <a:rPr lang="en-US" sz="1350" dirty="0" err="1">
                <a:solidFill>
                  <a:srgbClr val="0B5394"/>
                </a:solidFill>
                <a:latin typeface="Calibri" panose="020F0502020204030204"/>
              </a:rPr>
              <a:t>dL</a:t>
            </a:r>
            <a:r>
              <a:rPr lang="en-US" sz="1350" dirty="0">
                <a:solidFill>
                  <a:srgbClr val="0B5394"/>
                </a:solidFill>
                <a:latin typeface="Calibri" panose="020F0502020204030204"/>
              </a:rPr>
              <a:t> lead prevalence by regions </a:t>
            </a:r>
            <a:r>
              <a:rPr lang="ka-GE" sz="1350" b="1" dirty="0">
                <a:solidFill>
                  <a:srgbClr val="0B5394"/>
                </a:solidFill>
                <a:latin typeface="Sylfaen" panose="010A0502050306030303" pitchFamily="18" charset="0"/>
              </a:rPr>
              <a:t>(%)</a:t>
            </a:r>
            <a:endParaRPr lang="en-US" sz="1350" b="1" dirty="0">
              <a:solidFill>
                <a:srgbClr val="0B5394"/>
              </a:solidFill>
              <a:latin typeface="Calibri" panose="020F0502020204030204"/>
            </a:endParaRPr>
          </a:p>
        </p:txBody>
      </p:sp>
      <p:grpSp>
        <p:nvGrpSpPr>
          <p:cNvPr id="17" name="Group 16">
            <a:extLst>
              <a:ext uri="{FF2B5EF4-FFF2-40B4-BE49-F238E27FC236}">
                <a16:creationId xmlns:a16="http://schemas.microsoft.com/office/drawing/2014/main" xmlns="" id="{64F5D7DE-3E98-40AD-BF55-D9AE2D0F024B}"/>
              </a:ext>
            </a:extLst>
          </p:cNvPr>
          <p:cNvGrpSpPr/>
          <p:nvPr/>
        </p:nvGrpSpPr>
        <p:grpSpPr>
          <a:xfrm>
            <a:off x="350603" y="257393"/>
            <a:ext cx="8550389" cy="747022"/>
            <a:chOff x="275699" y="272309"/>
            <a:chExt cx="8550389" cy="747022"/>
          </a:xfrm>
        </p:grpSpPr>
        <p:pic>
          <p:nvPicPr>
            <p:cNvPr id="18" name="Picture 17"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2D8CA357-4FE0-4891-BC41-03B542C28D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9" name="Picture 18">
              <a:extLst>
                <a:ext uri="{FF2B5EF4-FFF2-40B4-BE49-F238E27FC236}">
                  <a16:creationId xmlns:a16="http://schemas.microsoft.com/office/drawing/2014/main" xmlns="" id="{B5C5A674-1E3B-46D6-BFB2-2D16689AB166}"/>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20" name="Picture 19">
              <a:extLst>
                <a:ext uri="{FF2B5EF4-FFF2-40B4-BE49-F238E27FC236}">
                  <a16:creationId xmlns:a16="http://schemas.microsoft.com/office/drawing/2014/main" xmlns="" id="{186A5FFF-9DA7-4F22-A5CB-DC686630E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1" name="Picture 20">
              <a:extLst>
                <a:ext uri="{FF2B5EF4-FFF2-40B4-BE49-F238E27FC236}">
                  <a16:creationId xmlns:a16="http://schemas.microsoft.com/office/drawing/2014/main" xmlns="" id="{B6BDB4CE-8003-48C1-B229-5377F96DA34C}"/>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2" name="Picture 21">
              <a:extLst>
                <a:ext uri="{FF2B5EF4-FFF2-40B4-BE49-F238E27FC236}">
                  <a16:creationId xmlns:a16="http://schemas.microsoft.com/office/drawing/2014/main" xmlns="" id="{03B0443B-E275-4375-8F9C-1AED238BE156}"/>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3" name="Picture 22">
              <a:extLst>
                <a:ext uri="{FF2B5EF4-FFF2-40B4-BE49-F238E27FC236}">
                  <a16:creationId xmlns:a16="http://schemas.microsoft.com/office/drawing/2014/main" xmlns="" id="{04C32E2B-AE91-468F-8DB9-9570F2D0A92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graphicFrame>
        <p:nvGraphicFramePr>
          <p:cNvPr id="14" name="Chart 13">
            <a:extLst>
              <a:ext uri="{FF2B5EF4-FFF2-40B4-BE49-F238E27FC236}">
                <a16:creationId xmlns:a16="http://schemas.microsoft.com/office/drawing/2014/main" xmlns="" id="{00000000-0008-0000-0A00-000002000000}"/>
              </a:ext>
            </a:extLst>
          </p:cNvPr>
          <p:cNvGraphicFramePr>
            <a:graphicFrameLocks/>
          </p:cNvGraphicFramePr>
          <p:nvPr>
            <p:extLst>
              <p:ext uri="{D42A27DB-BD31-4B8C-83A1-F6EECF244321}">
                <p14:modId xmlns:p14="http://schemas.microsoft.com/office/powerpoint/2010/main" val="2810223329"/>
              </p:ext>
            </p:extLst>
          </p:nvPr>
        </p:nvGraphicFramePr>
        <p:xfrm>
          <a:off x="1617605" y="1851670"/>
          <a:ext cx="6339632" cy="296677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0129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xmlns="" id="{23EF912F-E3BD-403A-A429-E733EFF446C5}"/>
              </a:ext>
            </a:extLst>
          </p:cNvPr>
          <p:cNvGraphicFramePr>
            <a:graphicFrameLocks/>
          </p:cNvGraphicFramePr>
          <p:nvPr>
            <p:extLst>
              <p:ext uri="{D42A27DB-BD31-4B8C-83A1-F6EECF244321}">
                <p14:modId xmlns:p14="http://schemas.microsoft.com/office/powerpoint/2010/main" val="2179150497"/>
              </p:ext>
            </p:extLst>
          </p:nvPr>
        </p:nvGraphicFramePr>
        <p:xfrm>
          <a:off x="45944" y="1820779"/>
          <a:ext cx="4542098" cy="2909034"/>
        </p:xfrm>
        <a:graphic>
          <a:graphicData uri="http://schemas.openxmlformats.org/drawingml/2006/chart">
            <c:chart xmlns:c="http://schemas.openxmlformats.org/drawingml/2006/chart" xmlns:r="http://schemas.openxmlformats.org/officeDocument/2006/relationships" r:id="rId3"/>
          </a:graphicData>
        </a:graphic>
      </p:graphicFrame>
      <p:sp>
        <p:nvSpPr>
          <p:cNvPr id="73" name="Google Shape;73;p18"/>
          <p:cNvSpPr txBox="1">
            <a:spLocks noGrp="1"/>
          </p:cNvSpPr>
          <p:nvPr>
            <p:ph type="body" idx="1"/>
          </p:nvPr>
        </p:nvSpPr>
        <p:spPr>
          <a:xfrm>
            <a:off x="327457" y="1041500"/>
            <a:ext cx="8456168" cy="306971"/>
          </a:xfrm>
          <a:prstGeom prst="rect">
            <a:avLst/>
          </a:prstGeom>
        </p:spPr>
        <p:txBody>
          <a:bodyPr spcFirstLastPara="1" vert="horz" wrap="square" lIns="91425" tIns="91425" rIns="91425" bIns="91425" rtlCol="0" anchor="t" anchorCtr="0">
            <a:noAutofit/>
          </a:bodyPr>
          <a:lstStyle/>
          <a:p>
            <a:pPr marL="0" indent="0">
              <a:buClr>
                <a:schemeClr val="dk1"/>
              </a:buClr>
              <a:buSzPts val="1100"/>
              <a:buNone/>
            </a:pPr>
            <a:r>
              <a:rPr lang="en-US" sz="1800" b="1" dirty="0">
                <a:solidFill>
                  <a:srgbClr val="0B5394"/>
                </a:solidFill>
              </a:rPr>
              <a:t>Basic Results </a:t>
            </a:r>
            <a:endParaRPr lang="en-US" sz="1800" b="1" spc="-38" dirty="0">
              <a:solidFill>
                <a:srgbClr val="0B5394"/>
              </a:solidFill>
              <a:latin typeface="+mj-lt"/>
              <a:ea typeface="Pangolin"/>
              <a:cs typeface="Pangolin"/>
              <a:sym typeface="Pangolin"/>
            </a:endParaRPr>
          </a:p>
          <a:p>
            <a:pPr marL="0" indent="0" algn="just">
              <a:buClr>
                <a:schemeClr val="dk1"/>
              </a:buClr>
              <a:buSzPts val="1100"/>
              <a:buNone/>
            </a:pPr>
            <a:endParaRPr lang="ka-GE" sz="2500" b="1" spc="-38" dirty="0">
              <a:solidFill>
                <a:srgbClr val="0B5394"/>
              </a:solidFill>
              <a:latin typeface="+mj-lt"/>
              <a:ea typeface="Pangolin"/>
              <a:cs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14</a:t>
            </a:fld>
            <a:endParaRPr kern="1200">
              <a:solidFill>
                <a:prstClr val="black">
                  <a:tint val="75000"/>
                </a:prstClr>
              </a:solidFill>
              <a:latin typeface="Calibri" panose="020F0502020204030204"/>
              <a:ea typeface="+mn-ea"/>
              <a:cs typeface="+mn-cs"/>
            </a:endParaRPr>
          </a:p>
        </p:txBody>
      </p:sp>
      <p:sp>
        <p:nvSpPr>
          <p:cNvPr id="15" name="Content Placeholder 2"/>
          <p:cNvSpPr txBox="1">
            <a:spLocks/>
          </p:cNvSpPr>
          <p:nvPr/>
        </p:nvSpPr>
        <p:spPr>
          <a:xfrm>
            <a:off x="117157" y="1424276"/>
            <a:ext cx="3960254" cy="282497"/>
          </a:xfrm>
          <a:prstGeom prst="rect">
            <a:avLst/>
          </a:prstGeom>
        </p:spPr>
        <p:txBody>
          <a:bodyPr spcFirstLastPara="1" vert="horz" wrap="square" lIns="68569" tIns="68569" rIns="68569" bIns="68569"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4267093" lvl="6"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4876678" lvl="7"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5486263" lvl="8"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0" indent="0" algn="ctr" defTabSz="685800">
              <a:buClrTx/>
              <a:buNone/>
            </a:pPr>
            <a:r>
              <a:rPr lang="en-US" sz="1200" b="1" dirty="0">
                <a:solidFill>
                  <a:srgbClr val="0B5394"/>
                </a:solidFill>
                <a:latin typeface="Calibri" panose="020F0502020204030204"/>
              </a:rPr>
              <a:t>Mean lead concentration </a:t>
            </a:r>
            <a:r>
              <a:rPr lang="ka-GE" sz="1200" b="1" dirty="0">
                <a:solidFill>
                  <a:srgbClr val="0B5394"/>
                </a:solidFill>
                <a:latin typeface="Sylfaen" panose="010A0502050306030303" pitchFamily="18" charset="0"/>
              </a:rPr>
              <a:t>(</a:t>
            </a:r>
            <a:r>
              <a:rPr lang="en-US" sz="1200" dirty="0" err="1">
                <a:solidFill>
                  <a:srgbClr val="0B5394"/>
                </a:solidFill>
                <a:latin typeface="Calibri" panose="020F0502020204030204"/>
              </a:rPr>
              <a:t>μg</a:t>
            </a:r>
            <a:r>
              <a:rPr lang="en-US" sz="1200" dirty="0">
                <a:solidFill>
                  <a:srgbClr val="0B5394"/>
                </a:solidFill>
                <a:latin typeface="Calibri" panose="020F0502020204030204"/>
              </a:rPr>
              <a:t>/</a:t>
            </a:r>
            <a:r>
              <a:rPr lang="en-US" sz="1200" dirty="0" err="1">
                <a:solidFill>
                  <a:srgbClr val="0B5394"/>
                </a:solidFill>
                <a:latin typeface="Calibri" panose="020F0502020204030204"/>
              </a:rPr>
              <a:t>dL</a:t>
            </a:r>
            <a:r>
              <a:rPr lang="ka-GE" sz="1200" b="1" dirty="0">
                <a:solidFill>
                  <a:srgbClr val="0B5394"/>
                </a:solidFill>
                <a:latin typeface="Sylfaen" panose="010A0502050306030303" pitchFamily="18" charset="0"/>
              </a:rPr>
              <a:t>)</a:t>
            </a:r>
            <a:endParaRPr lang="en-US" sz="1200" b="1" dirty="0">
              <a:solidFill>
                <a:srgbClr val="0B5394"/>
              </a:solidFill>
              <a:latin typeface="Calibri" panose="020F0502020204030204"/>
            </a:endParaRPr>
          </a:p>
        </p:txBody>
      </p:sp>
      <p:sp>
        <p:nvSpPr>
          <p:cNvPr id="21" name="Content Placeholder 2"/>
          <p:cNvSpPr txBox="1">
            <a:spLocks/>
          </p:cNvSpPr>
          <p:nvPr/>
        </p:nvSpPr>
        <p:spPr>
          <a:xfrm>
            <a:off x="4836530" y="1408532"/>
            <a:ext cx="4194779" cy="282497"/>
          </a:xfrm>
          <a:prstGeom prst="rect">
            <a:avLst/>
          </a:prstGeom>
        </p:spPr>
        <p:txBody>
          <a:bodyPr spcFirstLastPara="1" vert="horz" wrap="square" lIns="68569" tIns="68569" rIns="68569" bIns="68569" rtlCol="0" anchor="t" anchorCtr="0">
            <a:no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4267093" lvl="6"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4876678" lvl="7"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5486263" lvl="8" indent="-457189"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0" indent="0" algn="ctr" defTabSz="685800">
              <a:buClrTx/>
              <a:buNone/>
            </a:pPr>
            <a:r>
              <a:rPr lang="en-US" sz="1200" b="1" dirty="0">
                <a:solidFill>
                  <a:srgbClr val="0B5394"/>
                </a:solidFill>
                <a:latin typeface="Calibri" panose="020F0502020204030204"/>
              </a:rPr>
              <a:t>Median lead concentration </a:t>
            </a:r>
            <a:r>
              <a:rPr lang="ka-GE" sz="1200" b="1" dirty="0">
                <a:solidFill>
                  <a:srgbClr val="0B5394"/>
                </a:solidFill>
                <a:latin typeface="Sylfaen" panose="010A0502050306030303" pitchFamily="18" charset="0"/>
              </a:rPr>
              <a:t>(</a:t>
            </a:r>
            <a:r>
              <a:rPr lang="en-US" sz="1200" dirty="0" err="1">
                <a:solidFill>
                  <a:srgbClr val="0B5394"/>
                </a:solidFill>
                <a:latin typeface="Calibri" panose="020F0502020204030204"/>
              </a:rPr>
              <a:t>μg</a:t>
            </a:r>
            <a:r>
              <a:rPr lang="en-US" sz="1200" dirty="0">
                <a:solidFill>
                  <a:srgbClr val="0B5394"/>
                </a:solidFill>
                <a:latin typeface="Calibri" panose="020F0502020204030204"/>
              </a:rPr>
              <a:t>/</a:t>
            </a:r>
            <a:r>
              <a:rPr lang="en-US" sz="1200" dirty="0" err="1">
                <a:solidFill>
                  <a:srgbClr val="0B5394"/>
                </a:solidFill>
                <a:latin typeface="Calibri" panose="020F0502020204030204"/>
              </a:rPr>
              <a:t>dL</a:t>
            </a:r>
            <a:r>
              <a:rPr lang="ka-GE" sz="1200" b="1" dirty="0">
                <a:solidFill>
                  <a:srgbClr val="0B5394"/>
                </a:solidFill>
                <a:latin typeface="Sylfaen" panose="010A0502050306030303" pitchFamily="18" charset="0"/>
              </a:rPr>
              <a:t>)</a:t>
            </a:r>
            <a:endParaRPr lang="en-US" sz="1200" b="1" dirty="0">
              <a:solidFill>
                <a:srgbClr val="0B5394"/>
              </a:solidFill>
              <a:latin typeface="Calibri" panose="020F0502020204030204"/>
            </a:endParaRPr>
          </a:p>
        </p:txBody>
      </p:sp>
      <p:cxnSp>
        <p:nvCxnSpPr>
          <p:cNvPr id="22" name="Straight Connector 21"/>
          <p:cNvCxnSpPr/>
          <p:nvPr/>
        </p:nvCxnSpPr>
        <p:spPr>
          <a:xfrm flipV="1">
            <a:off x="357416" y="3075806"/>
            <a:ext cx="4230710" cy="27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4C714103-98D3-4B67-8241-31D10361128A}"/>
              </a:ext>
            </a:extLst>
          </p:cNvPr>
          <p:cNvGrpSpPr/>
          <p:nvPr/>
        </p:nvGrpSpPr>
        <p:grpSpPr>
          <a:xfrm>
            <a:off x="350603" y="257393"/>
            <a:ext cx="8550389" cy="747022"/>
            <a:chOff x="275699" y="272309"/>
            <a:chExt cx="8550389" cy="747022"/>
          </a:xfrm>
        </p:grpSpPr>
        <p:pic>
          <p:nvPicPr>
            <p:cNvPr id="17" name="Picture 16"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C762A63F-F968-421F-A938-C9845052F85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23" name="Picture 22">
              <a:extLst>
                <a:ext uri="{FF2B5EF4-FFF2-40B4-BE49-F238E27FC236}">
                  <a16:creationId xmlns:a16="http://schemas.microsoft.com/office/drawing/2014/main" xmlns="" id="{73B16D7D-5CC2-41DE-9C81-6A15D8504BCB}"/>
                </a:ext>
              </a:extLst>
            </p:cNvPr>
            <p:cNvPicPr>
              <a:picLocks noChangeAspect="1"/>
            </p:cNvPicPr>
            <p:nvPr/>
          </p:nvPicPr>
          <p:blipFill>
            <a:blip r:embed="rId5"/>
            <a:stretch>
              <a:fillRect/>
            </a:stretch>
          </p:blipFill>
          <p:spPr>
            <a:xfrm>
              <a:off x="7676801" y="304281"/>
              <a:ext cx="1149287" cy="653208"/>
            </a:xfrm>
            <a:prstGeom prst="rect">
              <a:avLst/>
            </a:prstGeom>
          </p:spPr>
        </p:pic>
        <p:pic>
          <p:nvPicPr>
            <p:cNvPr id="24" name="Picture 23">
              <a:extLst>
                <a:ext uri="{FF2B5EF4-FFF2-40B4-BE49-F238E27FC236}">
                  <a16:creationId xmlns:a16="http://schemas.microsoft.com/office/drawing/2014/main" xmlns="" id="{EE18CDC1-DAE9-44E2-B8CD-430A2B0E6F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5" name="Picture 24">
              <a:extLst>
                <a:ext uri="{FF2B5EF4-FFF2-40B4-BE49-F238E27FC236}">
                  <a16:creationId xmlns:a16="http://schemas.microsoft.com/office/drawing/2014/main" xmlns="" id="{A77DE252-51A1-454F-B948-82AAF8248A6C}"/>
                </a:ext>
              </a:extLst>
            </p:cNvPr>
            <p:cNvPicPr>
              <a:picLocks noChangeAspect="1"/>
            </p:cNvPicPr>
            <p:nvPr/>
          </p:nvPicPr>
          <p:blipFill>
            <a:blip r:embed="rId7"/>
            <a:stretch>
              <a:fillRect/>
            </a:stretch>
          </p:blipFill>
          <p:spPr>
            <a:xfrm>
              <a:off x="2397867" y="434484"/>
              <a:ext cx="1625138" cy="477982"/>
            </a:xfrm>
            <a:prstGeom prst="rect">
              <a:avLst/>
            </a:prstGeom>
          </p:spPr>
        </p:pic>
        <p:pic>
          <p:nvPicPr>
            <p:cNvPr id="26" name="Picture 25">
              <a:extLst>
                <a:ext uri="{FF2B5EF4-FFF2-40B4-BE49-F238E27FC236}">
                  <a16:creationId xmlns:a16="http://schemas.microsoft.com/office/drawing/2014/main" xmlns="" id="{E8774B5F-3A37-4527-AA7F-0D7F8FA64CB4}"/>
                </a:ext>
              </a:extLst>
            </p:cNvPr>
            <p:cNvPicPr>
              <a:picLocks noChangeAspect="1"/>
            </p:cNvPicPr>
            <p:nvPr/>
          </p:nvPicPr>
          <p:blipFill>
            <a:blip r:embed="rId8"/>
            <a:stretch>
              <a:fillRect/>
            </a:stretch>
          </p:blipFill>
          <p:spPr>
            <a:xfrm>
              <a:off x="4283968" y="272309"/>
              <a:ext cx="911967" cy="747022"/>
            </a:xfrm>
            <a:prstGeom prst="rect">
              <a:avLst/>
            </a:prstGeom>
          </p:spPr>
        </p:pic>
        <p:pic>
          <p:nvPicPr>
            <p:cNvPr id="27" name="Picture 26">
              <a:extLst>
                <a:ext uri="{FF2B5EF4-FFF2-40B4-BE49-F238E27FC236}">
                  <a16:creationId xmlns:a16="http://schemas.microsoft.com/office/drawing/2014/main" xmlns="" id="{336A04BA-363E-48DF-9C35-8A0B45899D6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graphicFrame>
        <p:nvGraphicFramePr>
          <p:cNvPr id="28" name="Chart 27">
            <a:extLst>
              <a:ext uri="{FF2B5EF4-FFF2-40B4-BE49-F238E27FC236}">
                <a16:creationId xmlns:a16="http://schemas.microsoft.com/office/drawing/2014/main" xmlns="" id="{00000000-0008-0000-0500-000003000000}"/>
              </a:ext>
            </a:extLst>
          </p:cNvPr>
          <p:cNvGraphicFramePr>
            <a:graphicFrameLocks/>
          </p:cNvGraphicFramePr>
          <p:nvPr>
            <p:extLst>
              <p:ext uri="{D42A27DB-BD31-4B8C-83A1-F6EECF244321}">
                <p14:modId xmlns:p14="http://schemas.microsoft.com/office/powerpoint/2010/main" val="1582985227"/>
              </p:ext>
            </p:extLst>
          </p:nvPr>
        </p:nvGraphicFramePr>
        <p:xfrm>
          <a:off x="4549441" y="1780637"/>
          <a:ext cx="4477401" cy="2940497"/>
        </p:xfrm>
        <a:graphic>
          <a:graphicData uri="http://schemas.openxmlformats.org/drawingml/2006/chart">
            <c:chart xmlns:c="http://schemas.openxmlformats.org/drawingml/2006/chart" xmlns:r="http://schemas.openxmlformats.org/officeDocument/2006/relationships" r:id="rId10"/>
          </a:graphicData>
        </a:graphic>
      </p:graphicFrame>
      <p:cxnSp>
        <p:nvCxnSpPr>
          <p:cNvPr id="20" name="Straight Connector 19"/>
          <p:cNvCxnSpPr/>
          <p:nvPr/>
        </p:nvCxnSpPr>
        <p:spPr>
          <a:xfrm flipV="1">
            <a:off x="4925287" y="3075806"/>
            <a:ext cx="4230710" cy="27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1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227769" y="1008987"/>
            <a:ext cx="8655543" cy="4016642"/>
          </a:xfrm>
          <a:prstGeom prst="rect">
            <a:avLst/>
          </a:prstGeom>
        </p:spPr>
        <p:txBody>
          <a:bodyPr spcFirstLastPara="1" vert="horz" wrap="square" lIns="91425" tIns="91425" rIns="91425" bIns="91425" rtlCol="0" anchor="t" anchorCtr="0">
            <a:noAutofit/>
          </a:bodyPr>
          <a:lstStyle/>
          <a:p>
            <a:pPr marL="139697" indent="0">
              <a:lnSpc>
                <a:spcPct val="125000"/>
              </a:lnSpc>
              <a:spcAft>
                <a:spcPts val="450"/>
              </a:spcAft>
              <a:buNone/>
            </a:pPr>
            <a:r>
              <a:rPr lang="en-US" sz="1800" b="1" dirty="0">
                <a:solidFill>
                  <a:srgbClr val="0B5394"/>
                </a:solidFill>
              </a:rPr>
              <a:t>State Response </a:t>
            </a:r>
            <a:endParaRPr lang="ka-GE" sz="1800" b="1" dirty="0">
              <a:solidFill>
                <a:srgbClr val="0B5394"/>
              </a:solidFill>
            </a:endParaRPr>
          </a:p>
          <a:p>
            <a:pPr marL="482597" indent="-342900">
              <a:lnSpc>
                <a:spcPct val="125000"/>
              </a:lnSpc>
              <a:spcAft>
                <a:spcPts val="450"/>
              </a:spcAft>
              <a:buFont typeface="+mj-lt"/>
              <a:buAutoNum type="arabicPeriod" startAt="2"/>
            </a:pPr>
            <a:r>
              <a:rPr lang="en-US" sz="1500" b="1" dirty="0">
                <a:solidFill>
                  <a:srgbClr val="0B5394"/>
                </a:solidFill>
              </a:rPr>
              <a:t>Long-term strategic response </a:t>
            </a:r>
            <a:endParaRPr lang="ka-GE" sz="1500" b="1" dirty="0">
              <a:solidFill>
                <a:srgbClr val="0B5394"/>
              </a:solidFill>
            </a:endParaRPr>
          </a:p>
          <a:p>
            <a:pPr marL="939785" lvl="1" indent="-342900">
              <a:lnSpc>
                <a:spcPct val="150000"/>
              </a:lnSpc>
              <a:spcAft>
                <a:spcPts val="450"/>
              </a:spcAft>
              <a:buAutoNum type="arabicPeriod"/>
            </a:pPr>
            <a:r>
              <a:rPr lang="en-US" sz="1350" dirty="0">
                <a:solidFill>
                  <a:srgbClr val="0B5394"/>
                </a:solidFill>
              </a:rPr>
              <a:t>Government’s vision on environmental policy – “Green Economy” strategy</a:t>
            </a:r>
            <a:endParaRPr lang="ka-GE" sz="1350" dirty="0">
              <a:solidFill>
                <a:srgbClr val="0B5394"/>
              </a:solidFill>
            </a:endParaRPr>
          </a:p>
          <a:p>
            <a:pPr marL="1396973" lvl="2" indent="-342900">
              <a:lnSpc>
                <a:spcPct val="150000"/>
              </a:lnSpc>
              <a:spcAft>
                <a:spcPts val="450"/>
              </a:spcAft>
              <a:buAutoNum type="arabicPeriod"/>
            </a:pPr>
            <a:r>
              <a:rPr lang="en-US" sz="1350" dirty="0">
                <a:solidFill>
                  <a:srgbClr val="0B5394"/>
                </a:solidFill>
              </a:rPr>
              <a:t>Key focus of green policy – protection of environment to improve ecology and preserve natural resources for future generations. </a:t>
            </a:r>
          </a:p>
          <a:p>
            <a:pPr marL="1396973" lvl="2" indent="-342900">
              <a:lnSpc>
                <a:spcPct val="150000"/>
              </a:lnSpc>
              <a:spcAft>
                <a:spcPts val="450"/>
              </a:spcAft>
              <a:buAutoNum type="arabicPeriod"/>
            </a:pPr>
            <a:r>
              <a:rPr lang="en-US" sz="1350" dirty="0">
                <a:solidFill>
                  <a:srgbClr val="0B5394"/>
                </a:solidFill>
              </a:rPr>
              <a:t>Two priorities: (1) eradicate</a:t>
            </a:r>
            <a:r>
              <a:rPr lang="ru-RU" sz="1350" dirty="0">
                <a:solidFill>
                  <a:srgbClr val="0B5394"/>
                </a:solidFill>
              </a:rPr>
              <a:t> </a:t>
            </a:r>
            <a:r>
              <a:rPr lang="en-US" sz="1350" dirty="0">
                <a:solidFill>
                  <a:srgbClr val="0B5394"/>
                </a:solidFill>
              </a:rPr>
              <a:t>bitter legacy and (2) use unique wealth of the country and in the nearest future to achieve the results facilitating positioning of Georgia as a country with Green Economy. </a:t>
            </a:r>
            <a:endParaRPr lang="ka-GE" b="1" dirty="0">
              <a:solidFill>
                <a:srgbClr val="0B5394"/>
              </a:solidFill>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15</a:t>
            </a:fld>
            <a:endParaRPr kern="1200">
              <a:solidFill>
                <a:prstClr val="black">
                  <a:tint val="75000"/>
                </a:prstClr>
              </a:solidFill>
              <a:latin typeface="Calibri" panose="020F0502020204030204"/>
              <a:ea typeface="+mn-ea"/>
              <a:cs typeface="+mn-cs"/>
            </a:endParaRPr>
          </a:p>
        </p:txBody>
      </p:sp>
      <p:grpSp>
        <p:nvGrpSpPr>
          <p:cNvPr id="15" name="Group 14">
            <a:extLst>
              <a:ext uri="{FF2B5EF4-FFF2-40B4-BE49-F238E27FC236}">
                <a16:creationId xmlns:a16="http://schemas.microsoft.com/office/drawing/2014/main" xmlns="" id="{901C368F-8E5F-48F6-9A81-76A6E8869E94}"/>
              </a:ext>
            </a:extLst>
          </p:cNvPr>
          <p:cNvGrpSpPr/>
          <p:nvPr/>
        </p:nvGrpSpPr>
        <p:grpSpPr>
          <a:xfrm>
            <a:off x="350603" y="257393"/>
            <a:ext cx="8550389" cy="747022"/>
            <a:chOff x="275699" y="272309"/>
            <a:chExt cx="8550389" cy="747022"/>
          </a:xfrm>
        </p:grpSpPr>
        <p:pic>
          <p:nvPicPr>
            <p:cNvPr id="16" name="Picture 15"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8CB9B3F3-6193-40EB-9533-0510693947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7" name="Picture 16">
              <a:extLst>
                <a:ext uri="{FF2B5EF4-FFF2-40B4-BE49-F238E27FC236}">
                  <a16:creationId xmlns:a16="http://schemas.microsoft.com/office/drawing/2014/main" xmlns="" id="{349C05F2-9B8C-4914-AAC0-D0F3D2FE6A8C}"/>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8" name="Picture 17">
              <a:extLst>
                <a:ext uri="{FF2B5EF4-FFF2-40B4-BE49-F238E27FC236}">
                  <a16:creationId xmlns:a16="http://schemas.microsoft.com/office/drawing/2014/main" xmlns="" id="{2A37E442-3B0C-4C87-A89C-42DAC460D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9" name="Picture 18">
              <a:extLst>
                <a:ext uri="{FF2B5EF4-FFF2-40B4-BE49-F238E27FC236}">
                  <a16:creationId xmlns:a16="http://schemas.microsoft.com/office/drawing/2014/main" xmlns="" id="{F74888D3-6589-4232-89B3-D60A3B58197C}"/>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0" name="Picture 19">
              <a:extLst>
                <a:ext uri="{FF2B5EF4-FFF2-40B4-BE49-F238E27FC236}">
                  <a16:creationId xmlns:a16="http://schemas.microsoft.com/office/drawing/2014/main" xmlns="" id="{065375C9-3F7F-49C9-AE42-EED792C9F6DD}"/>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1" name="Picture 20">
              <a:extLst>
                <a:ext uri="{FF2B5EF4-FFF2-40B4-BE49-F238E27FC236}">
                  <a16:creationId xmlns:a16="http://schemas.microsoft.com/office/drawing/2014/main" xmlns="" id="{F6F58D9C-255F-40CE-9240-D35CA5C509F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122417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117872" y="1008987"/>
            <a:ext cx="8818959" cy="4016642"/>
          </a:xfrm>
          <a:prstGeom prst="rect">
            <a:avLst/>
          </a:prstGeom>
        </p:spPr>
        <p:txBody>
          <a:bodyPr spcFirstLastPara="1" vert="horz" wrap="square" lIns="91425" tIns="91425" rIns="91425" bIns="91425" rtlCol="0" anchor="t" anchorCtr="0">
            <a:noAutofit/>
          </a:bodyPr>
          <a:lstStyle/>
          <a:p>
            <a:pPr marL="139697" indent="0">
              <a:lnSpc>
                <a:spcPct val="125000"/>
              </a:lnSpc>
              <a:spcAft>
                <a:spcPts val="450"/>
              </a:spcAft>
              <a:buNone/>
            </a:pPr>
            <a:r>
              <a:rPr lang="en-US" sz="1800" b="1" dirty="0">
                <a:solidFill>
                  <a:srgbClr val="0B5394"/>
                </a:solidFill>
              </a:rPr>
              <a:t>State Response </a:t>
            </a:r>
            <a:endParaRPr lang="ka-GE" sz="1800" b="1" dirty="0">
              <a:solidFill>
                <a:srgbClr val="0B5394"/>
              </a:solidFill>
            </a:endParaRPr>
          </a:p>
          <a:p>
            <a:pPr marL="482597" indent="-342900">
              <a:lnSpc>
                <a:spcPct val="125000"/>
              </a:lnSpc>
              <a:spcAft>
                <a:spcPts val="450"/>
              </a:spcAft>
              <a:buFont typeface="+mj-lt"/>
              <a:buAutoNum type="arabicPeriod" startAt="2"/>
            </a:pPr>
            <a:r>
              <a:rPr lang="en-US" sz="1500" b="1" dirty="0">
                <a:solidFill>
                  <a:srgbClr val="0B5394"/>
                </a:solidFill>
              </a:rPr>
              <a:t>Long-term strategic response </a:t>
            </a:r>
            <a:endParaRPr lang="ka-GE" sz="1500" b="1" dirty="0">
              <a:solidFill>
                <a:srgbClr val="0B5394"/>
              </a:solidFill>
            </a:endParaRPr>
          </a:p>
          <a:p>
            <a:pPr marL="939785" lvl="1" indent="-342900">
              <a:lnSpc>
                <a:spcPct val="125000"/>
              </a:lnSpc>
              <a:spcAft>
                <a:spcPts val="450"/>
              </a:spcAft>
              <a:buFont typeface="+mj-lt"/>
              <a:buAutoNum type="arabicPeriod"/>
            </a:pPr>
            <a:r>
              <a:rPr lang="en-US" sz="1350" dirty="0">
                <a:solidFill>
                  <a:srgbClr val="0B5394"/>
                </a:solidFill>
              </a:rPr>
              <a:t>„National Environmental Health Action Plan 2018-2022 NEHAP 2</a:t>
            </a:r>
            <a:r>
              <a:rPr lang="ka-GE" sz="1350" dirty="0">
                <a:solidFill>
                  <a:srgbClr val="0B5394"/>
                </a:solidFill>
              </a:rPr>
              <a:t>“</a:t>
            </a:r>
            <a:r>
              <a:rPr lang="en-US" sz="1350" dirty="0">
                <a:solidFill>
                  <a:srgbClr val="0B5394"/>
                </a:solidFill>
              </a:rPr>
              <a:t>,approved by the Government of Georgia on December 29, 2018 by resolution No. 680</a:t>
            </a:r>
          </a:p>
          <a:p>
            <a:pPr marL="939785" lvl="1" indent="-342900">
              <a:lnSpc>
                <a:spcPct val="125000"/>
              </a:lnSpc>
              <a:spcAft>
                <a:spcPts val="450"/>
              </a:spcAft>
              <a:buFont typeface="+mj-lt"/>
              <a:buAutoNum type="arabicPeriod"/>
            </a:pPr>
            <a:r>
              <a:rPr lang="en-US" sz="1350" dirty="0">
                <a:solidFill>
                  <a:srgbClr val="0B5394"/>
                </a:solidFill>
              </a:rPr>
              <a:t>March 26</a:t>
            </a:r>
            <a:r>
              <a:rPr lang="ka-GE" sz="1350" dirty="0">
                <a:solidFill>
                  <a:srgbClr val="0B5394"/>
                </a:solidFill>
              </a:rPr>
              <a:t> - </a:t>
            </a:r>
            <a:r>
              <a:rPr lang="en-US" sz="1350" dirty="0">
                <a:solidFill>
                  <a:srgbClr val="0B5394"/>
                </a:solidFill>
              </a:rPr>
              <a:t>Environmental Health Action Plan </a:t>
            </a:r>
            <a:r>
              <a:rPr lang="ka-GE" sz="1350" dirty="0">
                <a:solidFill>
                  <a:srgbClr val="0B5394"/>
                </a:solidFill>
              </a:rPr>
              <a:t>(</a:t>
            </a:r>
            <a:r>
              <a:rPr lang="en-US" sz="1350" dirty="0">
                <a:solidFill>
                  <a:srgbClr val="0B5394"/>
                </a:solidFill>
              </a:rPr>
              <a:t>NEHAP2) Inter-sectoral Coordination Council Meeting under the leadership of the Prime Minister</a:t>
            </a:r>
            <a:r>
              <a:rPr lang="ru-RU" sz="1350" dirty="0">
                <a:solidFill>
                  <a:srgbClr val="0B5394"/>
                </a:solidFill>
              </a:rPr>
              <a:t> </a:t>
            </a:r>
            <a:r>
              <a:rPr lang="en-US" sz="1350" dirty="0">
                <a:solidFill>
                  <a:srgbClr val="0B5394"/>
                </a:solidFill>
              </a:rPr>
              <a:t>where various agencies were given relevant assignments.</a:t>
            </a:r>
            <a:r>
              <a:rPr lang="ka-GE" sz="1350" dirty="0">
                <a:solidFill>
                  <a:srgbClr val="0B5394"/>
                </a:solidFill>
              </a:rPr>
              <a:t> </a:t>
            </a:r>
          </a:p>
          <a:p>
            <a:pPr marL="939785" lvl="1" indent="-342900">
              <a:lnSpc>
                <a:spcPct val="125000"/>
              </a:lnSpc>
              <a:spcAft>
                <a:spcPts val="450"/>
              </a:spcAft>
              <a:buFont typeface="+mj-lt"/>
              <a:buAutoNum type="arabicPeriod"/>
            </a:pPr>
            <a:r>
              <a:rPr lang="en-US" sz="1350" dirty="0">
                <a:solidFill>
                  <a:srgbClr val="0B5394"/>
                </a:solidFill>
              </a:rPr>
              <a:t>On April </a:t>
            </a:r>
            <a:r>
              <a:rPr lang="ka-GE" sz="1350" dirty="0">
                <a:solidFill>
                  <a:srgbClr val="0B5394"/>
                </a:solidFill>
              </a:rPr>
              <a:t>19 </a:t>
            </a:r>
            <a:r>
              <a:rPr lang="en-US" sz="1350" dirty="0">
                <a:solidFill>
                  <a:srgbClr val="0B5394"/>
                </a:solidFill>
              </a:rPr>
              <a:t>the Government of Georgia issued an Order (N--) on “Early Identification of Toxic Effect of Lead in Children and Management Measures </a:t>
            </a:r>
            <a:r>
              <a:rPr lang="ka-GE" sz="1350" dirty="0">
                <a:solidFill>
                  <a:srgbClr val="0B5394"/>
                </a:solidFill>
              </a:rPr>
              <a:t>“. </a:t>
            </a:r>
          </a:p>
          <a:p>
            <a:pPr marL="939785" lvl="1" indent="-342900">
              <a:lnSpc>
                <a:spcPct val="125000"/>
              </a:lnSpc>
              <a:spcAft>
                <a:spcPts val="450"/>
              </a:spcAft>
              <a:buFont typeface="+mj-lt"/>
              <a:buAutoNum type="arabicPeriod"/>
            </a:pPr>
            <a:r>
              <a:rPr lang="en-US" sz="1350" dirty="0">
                <a:solidFill>
                  <a:srgbClr val="0B5394"/>
                </a:solidFill>
              </a:rPr>
              <a:t>Amendment envisaging addition and development of lead component to the Resolution No. 693 of December 2018 of the Government of Georgia on the Approval of 2019 Health Protection State </a:t>
            </a:r>
            <a:r>
              <a:rPr lang="en-US" sz="1350" dirty="0" err="1">
                <a:solidFill>
                  <a:srgbClr val="0B5394"/>
                </a:solidFill>
              </a:rPr>
              <a:t>Programmes</a:t>
            </a:r>
            <a:r>
              <a:rPr lang="en-US" sz="1350" dirty="0">
                <a:solidFill>
                  <a:srgbClr val="0B5394"/>
                </a:solidFill>
              </a:rPr>
              <a:t> has been prepared.  </a:t>
            </a:r>
          </a:p>
          <a:p>
            <a:pPr marL="1396973" lvl="2" indent="-342900">
              <a:lnSpc>
                <a:spcPct val="125000"/>
              </a:lnSpc>
              <a:spcAft>
                <a:spcPts val="450"/>
              </a:spcAft>
              <a:buAutoNum type="arabicPeriod"/>
            </a:pPr>
            <a:endParaRPr lang="ka-GE" b="1" dirty="0">
              <a:solidFill>
                <a:srgbClr val="0B5394"/>
              </a:solidFill>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16</a:t>
            </a:fld>
            <a:endParaRPr kern="1200">
              <a:solidFill>
                <a:prstClr val="black">
                  <a:tint val="75000"/>
                </a:prstClr>
              </a:solidFill>
              <a:latin typeface="Calibri" panose="020F0502020204030204"/>
              <a:ea typeface="+mn-ea"/>
              <a:cs typeface="+mn-cs"/>
            </a:endParaRPr>
          </a:p>
        </p:txBody>
      </p:sp>
      <p:grpSp>
        <p:nvGrpSpPr>
          <p:cNvPr id="15" name="Group 14">
            <a:extLst>
              <a:ext uri="{FF2B5EF4-FFF2-40B4-BE49-F238E27FC236}">
                <a16:creationId xmlns:a16="http://schemas.microsoft.com/office/drawing/2014/main" xmlns="" id="{0088D6FC-7F21-4080-8317-71823260B693}"/>
              </a:ext>
            </a:extLst>
          </p:cNvPr>
          <p:cNvGrpSpPr/>
          <p:nvPr/>
        </p:nvGrpSpPr>
        <p:grpSpPr>
          <a:xfrm>
            <a:off x="350603" y="257393"/>
            <a:ext cx="8550389" cy="747022"/>
            <a:chOff x="275699" y="272309"/>
            <a:chExt cx="8550389" cy="747022"/>
          </a:xfrm>
        </p:grpSpPr>
        <p:pic>
          <p:nvPicPr>
            <p:cNvPr id="16" name="Picture 15"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A91BE149-19D1-491A-9D43-8EA1A53284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7" name="Picture 16">
              <a:extLst>
                <a:ext uri="{FF2B5EF4-FFF2-40B4-BE49-F238E27FC236}">
                  <a16:creationId xmlns:a16="http://schemas.microsoft.com/office/drawing/2014/main" xmlns="" id="{35F73523-26A5-4192-A66D-49EFBA48D939}"/>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8" name="Picture 17">
              <a:extLst>
                <a:ext uri="{FF2B5EF4-FFF2-40B4-BE49-F238E27FC236}">
                  <a16:creationId xmlns:a16="http://schemas.microsoft.com/office/drawing/2014/main" xmlns="" id="{01CCCC08-532C-4831-B154-22233105A5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9" name="Picture 18">
              <a:extLst>
                <a:ext uri="{FF2B5EF4-FFF2-40B4-BE49-F238E27FC236}">
                  <a16:creationId xmlns:a16="http://schemas.microsoft.com/office/drawing/2014/main" xmlns="" id="{1A3FBA01-2306-4352-8970-7642CE42C536}"/>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0" name="Picture 19">
              <a:extLst>
                <a:ext uri="{FF2B5EF4-FFF2-40B4-BE49-F238E27FC236}">
                  <a16:creationId xmlns:a16="http://schemas.microsoft.com/office/drawing/2014/main" xmlns="" id="{DB177833-7D88-452D-846E-8BF5788BEDC8}"/>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1" name="Picture 20">
              <a:extLst>
                <a:ext uri="{FF2B5EF4-FFF2-40B4-BE49-F238E27FC236}">
                  <a16:creationId xmlns:a16="http://schemas.microsoft.com/office/drawing/2014/main" xmlns="" id="{F44E03DD-5B18-4247-AB30-A7D7F71F2BF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369348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227769" y="1008987"/>
            <a:ext cx="8655543" cy="4016642"/>
          </a:xfrm>
          <a:prstGeom prst="rect">
            <a:avLst/>
          </a:prstGeom>
        </p:spPr>
        <p:txBody>
          <a:bodyPr spcFirstLastPara="1" vert="horz" wrap="square" lIns="91425" tIns="91425" rIns="91425" bIns="91425" rtlCol="0" anchor="t" anchorCtr="0">
            <a:noAutofit/>
          </a:bodyPr>
          <a:lstStyle/>
          <a:p>
            <a:pPr marL="139697" indent="0">
              <a:lnSpc>
                <a:spcPct val="150000"/>
              </a:lnSpc>
              <a:spcAft>
                <a:spcPts val="450"/>
              </a:spcAft>
              <a:buNone/>
            </a:pPr>
            <a:r>
              <a:rPr lang="en-US" sz="1800" b="1" dirty="0">
                <a:solidFill>
                  <a:srgbClr val="0B5394"/>
                </a:solidFill>
              </a:rPr>
              <a:t>State Response </a:t>
            </a:r>
            <a:endParaRPr lang="ka-GE" sz="1800" b="1" dirty="0">
              <a:solidFill>
                <a:srgbClr val="0B5394"/>
              </a:solidFill>
            </a:endParaRPr>
          </a:p>
          <a:p>
            <a:pPr marL="482597" indent="-342900">
              <a:lnSpc>
                <a:spcPct val="150000"/>
              </a:lnSpc>
              <a:spcAft>
                <a:spcPts val="450"/>
              </a:spcAft>
              <a:buAutoNum type="arabicPeriod"/>
            </a:pPr>
            <a:r>
              <a:rPr lang="en-US" sz="1500" b="1" dirty="0">
                <a:solidFill>
                  <a:srgbClr val="0B5394"/>
                </a:solidFill>
              </a:rPr>
              <a:t>Immediate response</a:t>
            </a:r>
            <a:endParaRPr lang="ka-GE" sz="1500" b="1" dirty="0">
              <a:solidFill>
                <a:srgbClr val="0B5394"/>
              </a:solidFill>
            </a:endParaRPr>
          </a:p>
          <a:p>
            <a:pPr marL="939785" lvl="1" indent="-342900">
              <a:lnSpc>
                <a:spcPct val="150000"/>
              </a:lnSpc>
              <a:spcAft>
                <a:spcPts val="450"/>
              </a:spcAft>
              <a:buAutoNum type="arabicPeriod"/>
            </a:pPr>
            <a:r>
              <a:rPr lang="en-US" sz="1500" dirty="0">
                <a:solidFill>
                  <a:srgbClr val="0B5394"/>
                </a:solidFill>
              </a:rPr>
              <a:t>16 children (with BLL</a:t>
            </a:r>
            <a:r>
              <a:rPr lang="ka-GE" sz="1500" dirty="0">
                <a:solidFill>
                  <a:srgbClr val="0B5394"/>
                </a:solidFill>
              </a:rPr>
              <a:t>≥30 </a:t>
            </a:r>
            <a:r>
              <a:rPr lang="en-US" sz="1500" dirty="0" err="1">
                <a:solidFill>
                  <a:srgbClr val="0B5394"/>
                </a:solidFill>
              </a:rPr>
              <a:t>μg</a:t>
            </a:r>
            <a:r>
              <a:rPr lang="en-US" sz="1500" dirty="0">
                <a:solidFill>
                  <a:srgbClr val="0B5394"/>
                </a:solidFill>
              </a:rPr>
              <a:t>/</a:t>
            </a:r>
            <a:r>
              <a:rPr lang="en-US" sz="1500" dirty="0" err="1">
                <a:solidFill>
                  <a:srgbClr val="0B5394"/>
                </a:solidFill>
              </a:rPr>
              <a:t>dL</a:t>
            </a:r>
            <a:r>
              <a:rPr lang="en-US" sz="1500" dirty="0">
                <a:solidFill>
                  <a:srgbClr val="0B5394"/>
                </a:solidFill>
              </a:rPr>
              <a:t>) and members of their families were tested </a:t>
            </a:r>
            <a:r>
              <a:rPr lang="ka-GE" sz="1500" dirty="0">
                <a:solidFill>
                  <a:srgbClr val="0B5394"/>
                </a:solidFill>
              </a:rPr>
              <a:t>(</a:t>
            </a:r>
            <a:r>
              <a:rPr lang="en-US" sz="1350" dirty="0">
                <a:solidFill>
                  <a:srgbClr val="0B5394"/>
                </a:solidFill>
              </a:rPr>
              <a:t>NCDC</a:t>
            </a:r>
            <a:r>
              <a:rPr lang="ka-GE" sz="1500" dirty="0">
                <a:solidFill>
                  <a:srgbClr val="0B5394"/>
                </a:solidFill>
              </a:rPr>
              <a:t>, </a:t>
            </a:r>
            <a:r>
              <a:rPr lang="en-US" sz="1500" dirty="0">
                <a:solidFill>
                  <a:srgbClr val="0B5394"/>
                </a:solidFill>
              </a:rPr>
              <a:t>pediatrician</a:t>
            </a:r>
            <a:r>
              <a:rPr lang="ka-GE" sz="1500" dirty="0">
                <a:solidFill>
                  <a:srgbClr val="0B5394"/>
                </a:solidFill>
              </a:rPr>
              <a:t>, </a:t>
            </a:r>
            <a:r>
              <a:rPr lang="en-US" sz="1500" dirty="0">
                <a:solidFill>
                  <a:srgbClr val="0B5394"/>
                </a:solidFill>
              </a:rPr>
              <a:t>National Environment Agency)</a:t>
            </a:r>
            <a:endParaRPr lang="ka-GE" sz="1500" dirty="0">
              <a:solidFill>
                <a:srgbClr val="0B5394"/>
              </a:solidFill>
            </a:endParaRPr>
          </a:p>
          <a:p>
            <a:pPr marL="939785" lvl="1" indent="-342900">
              <a:lnSpc>
                <a:spcPct val="150000"/>
              </a:lnSpc>
              <a:spcAft>
                <a:spcPts val="450"/>
              </a:spcAft>
              <a:buFont typeface="+mj-lt"/>
              <a:buAutoNum type="arabicPeriod"/>
            </a:pPr>
            <a:r>
              <a:rPr lang="en-US" sz="1500" dirty="0">
                <a:solidFill>
                  <a:srgbClr val="0B5394"/>
                </a:solidFill>
              </a:rPr>
              <a:t>Based on recommendations of the US Centers for Disease Control and Prevention and American Academy of Pediatrics, the Ministry of Health approved  clinical protocol  of Early Identification of Toxic Effect of Lead in Children and Management Measures which aims at prevention of harmful effect of  lead, timely identification of lead level alleviation and efficient management of cases.</a:t>
            </a:r>
            <a:endParaRPr lang="ka-GE" sz="1500" dirty="0">
              <a:solidFill>
                <a:srgbClr val="0B5394"/>
              </a:solidFill>
            </a:endParaRPr>
          </a:p>
          <a:p>
            <a:pPr marL="939785" lvl="1" indent="-342900">
              <a:lnSpc>
                <a:spcPct val="150000"/>
              </a:lnSpc>
              <a:spcAft>
                <a:spcPts val="450"/>
              </a:spcAft>
              <a:buFont typeface="+mj-lt"/>
              <a:buAutoNum type="arabicPeriod"/>
            </a:pPr>
            <a:endParaRPr lang="ka-GE" sz="1500" dirty="0">
              <a:solidFill>
                <a:srgbClr val="0B5394"/>
              </a:solidFill>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17</a:t>
            </a:fld>
            <a:endParaRPr kern="1200">
              <a:solidFill>
                <a:prstClr val="black">
                  <a:tint val="75000"/>
                </a:prstClr>
              </a:solidFill>
              <a:latin typeface="Calibri" panose="020F0502020204030204"/>
              <a:ea typeface="+mn-ea"/>
              <a:cs typeface="+mn-cs"/>
            </a:endParaRPr>
          </a:p>
        </p:txBody>
      </p:sp>
      <p:grpSp>
        <p:nvGrpSpPr>
          <p:cNvPr id="15" name="Group 14">
            <a:extLst>
              <a:ext uri="{FF2B5EF4-FFF2-40B4-BE49-F238E27FC236}">
                <a16:creationId xmlns:a16="http://schemas.microsoft.com/office/drawing/2014/main" xmlns="" id="{6CD732DC-A649-4F3E-8B48-75631F6A3445}"/>
              </a:ext>
            </a:extLst>
          </p:cNvPr>
          <p:cNvGrpSpPr/>
          <p:nvPr/>
        </p:nvGrpSpPr>
        <p:grpSpPr>
          <a:xfrm>
            <a:off x="350603" y="257393"/>
            <a:ext cx="8550389" cy="747022"/>
            <a:chOff x="275699" y="272309"/>
            <a:chExt cx="8550389" cy="747022"/>
          </a:xfrm>
        </p:grpSpPr>
        <p:pic>
          <p:nvPicPr>
            <p:cNvPr id="16" name="Picture 15"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E5866D8B-C7A0-4462-89DE-7D36E85DD5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7" name="Picture 16">
              <a:extLst>
                <a:ext uri="{FF2B5EF4-FFF2-40B4-BE49-F238E27FC236}">
                  <a16:creationId xmlns:a16="http://schemas.microsoft.com/office/drawing/2014/main" xmlns="" id="{879FE262-0EB9-46EB-9923-8C92466DEAC4}"/>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8" name="Picture 17">
              <a:extLst>
                <a:ext uri="{FF2B5EF4-FFF2-40B4-BE49-F238E27FC236}">
                  <a16:creationId xmlns:a16="http://schemas.microsoft.com/office/drawing/2014/main" xmlns="" id="{C912E6B7-2501-4145-BEB1-B35BAEB62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9" name="Picture 18">
              <a:extLst>
                <a:ext uri="{FF2B5EF4-FFF2-40B4-BE49-F238E27FC236}">
                  <a16:creationId xmlns:a16="http://schemas.microsoft.com/office/drawing/2014/main" xmlns="" id="{DABD934A-B236-402B-81EF-D26425F04CF9}"/>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0" name="Picture 19">
              <a:extLst>
                <a:ext uri="{FF2B5EF4-FFF2-40B4-BE49-F238E27FC236}">
                  <a16:creationId xmlns:a16="http://schemas.microsoft.com/office/drawing/2014/main" xmlns="" id="{A87A595B-68BE-41A0-A135-1D10C3C5DD71}"/>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1" name="Picture 20">
              <a:extLst>
                <a:ext uri="{FF2B5EF4-FFF2-40B4-BE49-F238E27FC236}">
                  <a16:creationId xmlns:a16="http://schemas.microsoft.com/office/drawing/2014/main" xmlns="" id="{FE0C1D8F-F28A-4B4E-9531-971ECC3334C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340522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192882" y="1102187"/>
            <a:ext cx="8848850" cy="3934326"/>
          </a:xfrm>
          <a:prstGeom prst="rect">
            <a:avLst/>
          </a:prstGeom>
        </p:spPr>
        <p:txBody>
          <a:bodyPr spcFirstLastPara="1" vert="horz" wrap="square" lIns="91425" tIns="91425" rIns="91425" bIns="91425" rtlCol="0" anchor="t" anchorCtr="0">
            <a:noAutofit/>
          </a:bodyPr>
          <a:lstStyle/>
          <a:p>
            <a:pPr marL="0" indent="0">
              <a:lnSpc>
                <a:spcPct val="150000"/>
              </a:lnSpc>
              <a:spcAft>
                <a:spcPts val="900"/>
              </a:spcAft>
              <a:buNone/>
            </a:pPr>
            <a:r>
              <a:rPr lang="en-US" sz="1350" b="1" dirty="0">
                <a:solidFill>
                  <a:srgbClr val="0B5394"/>
                </a:solidFill>
              </a:rPr>
              <a:t>2019 State program </a:t>
            </a:r>
            <a:r>
              <a:rPr lang="en-US" sz="1350" b="1" dirty="0">
                <a:solidFill>
                  <a:srgbClr val="0B5394"/>
                </a:solidFill>
                <a:latin typeface="Calibri" panose="020F0502020204030204" pitchFamily="34" charset="0"/>
              </a:rPr>
              <a:t> </a:t>
            </a:r>
            <a:endParaRPr lang="ka-GE" sz="1350" b="1" dirty="0">
              <a:solidFill>
                <a:srgbClr val="0B5394"/>
              </a:solidFill>
            </a:endParaRPr>
          </a:p>
          <a:p>
            <a:pPr marL="671501" lvl="1" indent="-214313">
              <a:lnSpc>
                <a:spcPct val="150000"/>
              </a:lnSpc>
              <a:spcAft>
                <a:spcPts val="900"/>
              </a:spcAft>
              <a:buFont typeface="Arial" panose="020B0604020202020204" pitchFamily="34" charset="0"/>
              <a:buChar char="•"/>
            </a:pPr>
            <a:r>
              <a:rPr lang="en-US" sz="1350" dirty="0">
                <a:solidFill>
                  <a:srgbClr val="0B5394"/>
                </a:solidFill>
              </a:rPr>
              <a:t>All children participating in the survey, members of their families up to 18 years of age and pregnant women will be tested, treated and given relevant recommendations as per the protocol. </a:t>
            </a:r>
            <a:endParaRPr lang="ka-GE" sz="1350" dirty="0">
              <a:solidFill>
                <a:srgbClr val="0B5394"/>
              </a:solidFill>
            </a:endParaRPr>
          </a:p>
          <a:p>
            <a:pPr marL="671501" lvl="1" indent="-214313">
              <a:lnSpc>
                <a:spcPct val="150000"/>
              </a:lnSpc>
              <a:spcAft>
                <a:spcPts val="900"/>
              </a:spcAft>
              <a:buFont typeface="Arial" panose="020B0604020202020204" pitchFamily="34" charset="0"/>
              <a:buChar char="•"/>
            </a:pPr>
            <a:r>
              <a:rPr lang="en-US" sz="1350" dirty="0">
                <a:solidFill>
                  <a:srgbClr val="0B5394"/>
                </a:solidFill>
              </a:rPr>
              <a:t>Up to 18 years old children/population  at risk will be tested by prescription of a doctor and relevant interventions will be made according to the long-term multisectoral </a:t>
            </a:r>
            <a:r>
              <a:rPr lang="en-US" sz="1350" dirty="0" err="1">
                <a:solidFill>
                  <a:srgbClr val="0B5394"/>
                </a:solidFill>
              </a:rPr>
              <a:t>programme</a:t>
            </a:r>
            <a:r>
              <a:rPr lang="en-US" sz="1350" dirty="0">
                <a:solidFill>
                  <a:srgbClr val="0B5394"/>
                </a:solidFill>
              </a:rPr>
              <a:t> to be developed within the following two months as per the order of the Government. </a:t>
            </a:r>
          </a:p>
          <a:p>
            <a:pPr marL="457189" lvl="1" indent="0">
              <a:lnSpc>
                <a:spcPct val="150000"/>
              </a:lnSpc>
              <a:spcAft>
                <a:spcPts val="900"/>
              </a:spcAft>
              <a:buNone/>
            </a:pPr>
            <a:r>
              <a:rPr lang="en-US" sz="1350" dirty="0">
                <a:solidFill>
                  <a:srgbClr val="0B5394"/>
                </a:solidFill>
              </a:rPr>
              <a:t>To add subcomponent of </a:t>
            </a:r>
            <a:r>
              <a:rPr lang="en-US" sz="1350" b="1" dirty="0">
                <a:solidFill>
                  <a:srgbClr val="0B5394"/>
                </a:solidFill>
              </a:rPr>
              <a:t>the Health Promotion State </a:t>
            </a:r>
            <a:r>
              <a:rPr lang="en-US" sz="1350" b="1" dirty="0" err="1">
                <a:solidFill>
                  <a:srgbClr val="0B5394"/>
                </a:solidFill>
              </a:rPr>
              <a:t>Programme</a:t>
            </a:r>
            <a:r>
              <a:rPr lang="en-US" sz="1350" b="1" dirty="0">
                <a:solidFill>
                  <a:srgbClr val="0B5394"/>
                </a:solidFill>
              </a:rPr>
              <a:t>  “Environment and Health”; </a:t>
            </a:r>
            <a:r>
              <a:rPr lang="ka-GE" sz="1350" dirty="0">
                <a:solidFill>
                  <a:srgbClr val="0B5394"/>
                </a:solidFill>
              </a:rPr>
              <a:t>2 </a:t>
            </a:r>
            <a:r>
              <a:rPr lang="en-US" sz="1350" dirty="0">
                <a:solidFill>
                  <a:srgbClr val="0B5394"/>
                </a:solidFill>
              </a:rPr>
              <a:t>key priorities</a:t>
            </a:r>
            <a:r>
              <a:rPr lang="ka-GE" sz="1350" dirty="0">
                <a:solidFill>
                  <a:srgbClr val="0B5394"/>
                </a:solidFill>
              </a:rPr>
              <a:t>: </a:t>
            </a:r>
            <a:r>
              <a:rPr lang="en-US" sz="1350" dirty="0">
                <a:solidFill>
                  <a:srgbClr val="0B5394"/>
                </a:solidFill>
              </a:rPr>
              <a:t>air pollution and lead (educational and awareness raising campaign). </a:t>
            </a:r>
            <a:endParaRPr lang="en-US" sz="1350" dirty="0">
              <a:solidFill>
                <a:srgbClr val="0B5394"/>
              </a:solidFill>
              <a:latin typeface="Calibri" panose="020F0502020204030204" pitchFamily="34" charset="0"/>
            </a:endParaRPr>
          </a:p>
          <a:p>
            <a:pPr marL="139697" indent="0">
              <a:lnSpc>
                <a:spcPct val="150000"/>
              </a:lnSpc>
              <a:spcAft>
                <a:spcPts val="900"/>
              </a:spcAft>
              <a:buNone/>
            </a:pPr>
            <a:endParaRPr lang="en-US" sz="1200" dirty="0">
              <a:solidFill>
                <a:srgbClr val="0B5394"/>
              </a:solidFill>
              <a:latin typeface="Calibri" panose="020F0502020204030204" pitchFamily="34" charset="0"/>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18</a:t>
            </a:fld>
            <a:endParaRPr kern="1200">
              <a:solidFill>
                <a:prstClr val="black">
                  <a:tint val="75000"/>
                </a:prstClr>
              </a:solidFill>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5DA3DFF-B95E-4C6D-AA7F-DE32CA880241}"/>
              </a:ext>
            </a:extLst>
          </p:cNvPr>
          <p:cNvGrpSpPr/>
          <p:nvPr/>
        </p:nvGrpSpPr>
        <p:grpSpPr>
          <a:xfrm>
            <a:off x="350603" y="257393"/>
            <a:ext cx="8550389" cy="747022"/>
            <a:chOff x="275699" y="272309"/>
            <a:chExt cx="8550389" cy="747022"/>
          </a:xfrm>
        </p:grpSpPr>
        <p:pic>
          <p:nvPicPr>
            <p:cNvPr id="16" name="Picture 15"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E8946905-A2C8-4951-9CA0-6445EC93E24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7" name="Picture 16">
              <a:extLst>
                <a:ext uri="{FF2B5EF4-FFF2-40B4-BE49-F238E27FC236}">
                  <a16:creationId xmlns:a16="http://schemas.microsoft.com/office/drawing/2014/main" xmlns="" id="{1B4AE513-8EE0-4981-BA14-0A51FDC3C459}"/>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8" name="Picture 17">
              <a:extLst>
                <a:ext uri="{FF2B5EF4-FFF2-40B4-BE49-F238E27FC236}">
                  <a16:creationId xmlns:a16="http://schemas.microsoft.com/office/drawing/2014/main" xmlns="" id="{D581C569-68D8-4097-90B2-C2BC11C990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9" name="Picture 18">
              <a:extLst>
                <a:ext uri="{FF2B5EF4-FFF2-40B4-BE49-F238E27FC236}">
                  <a16:creationId xmlns:a16="http://schemas.microsoft.com/office/drawing/2014/main" xmlns="" id="{F8F37CED-AEDC-41C8-AC53-4375A49EE031}"/>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0" name="Picture 19">
              <a:extLst>
                <a:ext uri="{FF2B5EF4-FFF2-40B4-BE49-F238E27FC236}">
                  <a16:creationId xmlns:a16="http://schemas.microsoft.com/office/drawing/2014/main" xmlns="" id="{68DC5E7E-F8DB-45CA-8B18-09BDFEFDA736}"/>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1" name="Picture 20">
              <a:extLst>
                <a:ext uri="{FF2B5EF4-FFF2-40B4-BE49-F238E27FC236}">
                  <a16:creationId xmlns:a16="http://schemas.microsoft.com/office/drawing/2014/main" xmlns="" id="{85393529-C979-4AC0-A7C2-C0CB51AEF6F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415828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262" name="Google Shape;262;p39"/>
          <p:cNvSpPr txBox="1">
            <a:spLocks noGrp="1"/>
          </p:cNvSpPr>
          <p:nvPr>
            <p:ph type="title" idx="4294967295"/>
          </p:nvPr>
        </p:nvSpPr>
        <p:spPr>
          <a:xfrm>
            <a:off x="1297086" y="1707654"/>
            <a:ext cx="6550077" cy="8572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400" dirty="0">
                <a:solidFill>
                  <a:srgbClr val="0070C0"/>
                </a:solidFill>
                <a:latin typeface="+mn-lt"/>
              </a:rPr>
              <a:t>Thank You for Attention</a:t>
            </a:r>
            <a:endParaRPr lang="ka-GE" sz="3400" dirty="0">
              <a:solidFill>
                <a:srgbClr val="0070C0"/>
              </a:solidFill>
              <a:latin typeface="+mn-lt"/>
            </a:endParaRPr>
          </a:p>
        </p:txBody>
      </p:sp>
      <p:pic>
        <p:nvPicPr>
          <p:cNvPr id="9" name="Picture 8"/>
          <p:cNvPicPr>
            <a:picLocks noChangeAspect="1"/>
          </p:cNvPicPr>
          <p:nvPr/>
        </p:nvPicPr>
        <p:blipFill>
          <a:blip r:embed="rId3"/>
          <a:stretch>
            <a:fillRect/>
          </a:stretch>
        </p:blipFill>
        <p:spPr>
          <a:xfrm>
            <a:off x="0" y="3795886"/>
            <a:ext cx="9144000" cy="814319"/>
          </a:xfrm>
          <a:prstGeom prst="rect">
            <a:avLst/>
          </a:prstGeom>
        </p:spPr>
      </p:pic>
      <p:grpSp>
        <p:nvGrpSpPr>
          <p:cNvPr id="12" name="Group 11">
            <a:extLst>
              <a:ext uri="{FF2B5EF4-FFF2-40B4-BE49-F238E27FC236}">
                <a16:creationId xmlns:a16="http://schemas.microsoft.com/office/drawing/2014/main" xmlns="" id="{EEA71C18-4174-4C31-999A-4A4B596C6A27}"/>
              </a:ext>
            </a:extLst>
          </p:cNvPr>
          <p:cNvGrpSpPr/>
          <p:nvPr/>
        </p:nvGrpSpPr>
        <p:grpSpPr>
          <a:xfrm>
            <a:off x="350603" y="257393"/>
            <a:ext cx="8550389" cy="747022"/>
            <a:chOff x="275699" y="272309"/>
            <a:chExt cx="8550389" cy="747022"/>
          </a:xfrm>
        </p:grpSpPr>
        <p:pic>
          <p:nvPicPr>
            <p:cNvPr id="13" name="Picture 12"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529C194B-C586-46A7-9A3B-4761020889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21" name="Picture 20">
              <a:extLst>
                <a:ext uri="{FF2B5EF4-FFF2-40B4-BE49-F238E27FC236}">
                  <a16:creationId xmlns:a16="http://schemas.microsoft.com/office/drawing/2014/main" xmlns="" id="{FDE35D68-92F2-4B57-98EC-AB625D1040B7}"/>
                </a:ext>
              </a:extLst>
            </p:cNvPr>
            <p:cNvPicPr>
              <a:picLocks noChangeAspect="1"/>
            </p:cNvPicPr>
            <p:nvPr/>
          </p:nvPicPr>
          <p:blipFill>
            <a:blip r:embed="rId5"/>
            <a:stretch>
              <a:fillRect/>
            </a:stretch>
          </p:blipFill>
          <p:spPr>
            <a:xfrm>
              <a:off x="7676801" y="304281"/>
              <a:ext cx="1149287" cy="653208"/>
            </a:xfrm>
            <a:prstGeom prst="rect">
              <a:avLst/>
            </a:prstGeom>
          </p:spPr>
        </p:pic>
        <p:pic>
          <p:nvPicPr>
            <p:cNvPr id="22" name="Picture 21">
              <a:extLst>
                <a:ext uri="{FF2B5EF4-FFF2-40B4-BE49-F238E27FC236}">
                  <a16:creationId xmlns:a16="http://schemas.microsoft.com/office/drawing/2014/main" xmlns="" id="{16F70B44-5EE1-407E-A7D8-3314D6D0CD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3" name="Picture 22">
              <a:extLst>
                <a:ext uri="{FF2B5EF4-FFF2-40B4-BE49-F238E27FC236}">
                  <a16:creationId xmlns:a16="http://schemas.microsoft.com/office/drawing/2014/main" xmlns="" id="{1A154D4B-FD33-4E68-9505-6C373D7A8ECF}"/>
                </a:ext>
              </a:extLst>
            </p:cNvPr>
            <p:cNvPicPr>
              <a:picLocks noChangeAspect="1"/>
            </p:cNvPicPr>
            <p:nvPr/>
          </p:nvPicPr>
          <p:blipFill>
            <a:blip r:embed="rId7"/>
            <a:stretch>
              <a:fillRect/>
            </a:stretch>
          </p:blipFill>
          <p:spPr>
            <a:xfrm>
              <a:off x="2397867" y="434484"/>
              <a:ext cx="1625138" cy="477982"/>
            </a:xfrm>
            <a:prstGeom prst="rect">
              <a:avLst/>
            </a:prstGeom>
          </p:spPr>
        </p:pic>
        <p:pic>
          <p:nvPicPr>
            <p:cNvPr id="24" name="Picture 23">
              <a:extLst>
                <a:ext uri="{FF2B5EF4-FFF2-40B4-BE49-F238E27FC236}">
                  <a16:creationId xmlns:a16="http://schemas.microsoft.com/office/drawing/2014/main" xmlns="" id="{4B7CF303-8F27-47E7-9817-8F2CD95E39E9}"/>
                </a:ext>
              </a:extLst>
            </p:cNvPr>
            <p:cNvPicPr>
              <a:picLocks noChangeAspect="1"/>
            </p:cNvPicPr>
            <p:nvPr/>
          </p:nvPicPr>
          <p:blipFill>
            <a:blip r:embed="rId8"/>
            <a:stretch>
              <a:fillRect/>
            </a:stretch>
          </p:blipFill>
          <p:spPr>
            <a:xfrm>
              <a:off x="4283968" y="272309"/>
              <a:ext cx="911967" cy="747022"/>
            </a:xfrm>
            <a:prstGeom prst="rect">
              <a:avLst/>
            </a:prstGeom>
          </p:spPr>
        </p:pic>
        <p:pic>
          <p:nvPicPr>
            <p:cNvPr id="25" name="Picture 24">
              <a:extLst>
                <a:ext uri="{FF2B5EF4-FFF2-40B4-BE49-F238E27FC236}">
                  <a16:creationId xmlns:a16="http://schemas.microsoft.com/office/drawing/2014/main" xmlns="" id="{FE293B7E-2169-4832-A1E1-2200E5465A7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539552" y="1347614"/>
            <a:ext cx="8294620" cy="3085602"/>
          </a:xfrm>
          <a:prstGeom prst="rect">
            <a:avLst/>
          </a:prstGeom>
        </p:spPr>
        <p:txBody>
          <a:bodyPr spcFirstLastPara="1" vert="horz" wrap="square" lIns="91425" tIns="91425" rIns="91425" bIns="91425" rtlCol="0" anchor="t" anchorCtr="0">
            <a:noAutofit/>
          </a:bodyPr>
          <a:lstStyle/>
          <a:p>
            <a:pPr marL="0" indent="0" algn="ctr">
              <a:buClr>
                <a:schemeClr val="dk1"/>
              </a:buClr>
              <a:buSzPts val="1100"/>
              <a:buNone/>
            </a:pPr>
            <a:r>
              <a:rPr lang="en-US" sz="3200" b="1" spc="-38" dirty="0">
                <a:solidFill>
                  <a:srgbClr val="0B5394"/>
                </a:solidFill>
                <a:ea typeface="Pangolin"/>
                <a:cs typeface="Pangolin"/>
              </a:rPr>
              <a:t>What is Multiple Indicator Cluster Survey (MICS)</a:t>
            </a:r>
            <a:r>
              <a:rPr lang="ka-GE" sz="3200" b="1" spc="-38" dirty="0">
                <a:solidFill>
                  <a:srgbClr val="0B5394"/>
                </a:solidFill>
                <a:ea typeface="Pangolin"/>
                <a:cs typeface="Pangolin"/>
              </a:rPr>
              <a:t>?</a:t>
            </a:r>
            <a:endParaRPr lang="en-US" sz="3200" b="1" spc="-38" dirty="0">
              <a:solidFill>
                <a:srgbClr val="0B5394"/>
              </a:solidFill>
              <a:ea typeface="Pangolin"/>
              <a:cs typeface="Pangolin"/>
            </a:endParaRPr>
          </a:p>
          <a:p>
            <a:pPr marL="0" indent="0" algn="just">
              <a:buClr>
                <a:schemeClr val="dk1"/>
              </a:buClr>
              <a:buSzPts val="1100"/>
              <a:buNone/>
            </a:pPr>
            <a:endParaRPr lang="en-US" sz="2500" spc="-38" dirty="0">
              <a:solidFill>
                <a:srgbClr val="0B5394"/>
              </a:solidFill>
              <a:ea typeface="Pangolin"/>
              <a:cs typeface="Pangolin"/>
              <a:sym typeface="Pangolin"/>
            </a:endParaRPr>
          </a:p>
          <a:p>
            <a:pPr marL="0" indent="0">
              <a:buClr>
                <a:schemeClr val="dk1"/>
              </a:buClr>
              <a:buSzPts val="1100"/>
              <a:buNone/>
            </a:pPr>
            <a:r>
              <a:rPr lang="en-GB" sz="2200" spc="-38" dirty="0">
                <a:solidFill>
                  <a:srgbClr val="0B5394"/>
                </a:solidFill>
              </a:rPr>
              <a:t>One of the largest household surveys carried out by UNICEF in various countries to  assess the situation of  children and women</a:t>
            </a:r>
            <a:endParaRPr lang="ka-GE" sz="2500" spc="-38" dirty="0">
              <a:solidFill>
                <a:srgbClr val="0B5394"/>
              </a:solidFill>
              <a:ea typeface="Pangolin"/>
              <a:cs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2</a:t>
            </a:fld>
            <a:endParaRPr/>
          </a:p>
        </p:txBody>
      </p:sp>
      <p:grpSp>
        <p:nvGrpSpPr>
          <p:cNvPr id="11" name="Group 10">
            <a:extLst>
              <a:ext uri="{FF2B5EF4-FFF2-40B4-BE49-F238E27FC236}">
                <a16:creationId xmlns:a16="http://schemas.microsoft.com/office/drawing/2014/main" xmlns="" id="{2D667636-A4BB-4E51-B240-1ECD30F496E9}"/>
              </a:ext>
            </a:extLst>
          </p:cNvPr>
          <p:cNvGrpSpPr/>
          <p:nvPr/>
        </p:nvGrpSpPr>
        <p:grpSpPr>
          <a:xfrm>
            <a:off x="350603" y="257393"/>
            <a:ext cx="8550389" cy="747022"/>
            <a:chOff x="275699" y="272309"/>
            <a:chExt cx="8550389" cy="747022"/>
          </a:xfrm>
        </p:grpSpPr>
        <p:pic>
          <p:nvPicPr>
            <p:cNvPr id="12" name="Picture 11"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81E62E50-BF7A-45A0-B445-57A7722C3F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3" name="Picture 12">
              <a:extLst>
                <a:ext uri="{FF2B5EF4-FFF2-40B4-BE49-F238E27FC236}">
                  <a16:creationId xmlns:a16="http://schemas.microsoft.com/office/drawing/2014/main" xmlns="" id="{341EC0CE-55A3-467B-85B4-0D8BF5D9CE10}"/>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4" name="Picture 13">
              <a:extLst>
                <a:ext uri="{FF2B5EF4-FFF2-40B4-BE49-F238E27FC236}">
                  <a16:creationId xmlns:a16="http://schemas.microsoft.com/office/drawing/2014/main" xmlns="" id="{592C18A4-3A12-4E71-9931-8E5933FC9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2" name="Picture 21">
              <a:extLst>
                <a:ext uri="{FF2B5EF4-FFF2-40B4-BE49-F238E27FC236}">
                  <a16:creationId xmlns:a16="http://schemas.microsoft.com/office/drawing/2014/main" xmlns="" id="{E85CB37C-2253-4780-9749-FDA725933E68}"/>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3" name="Picture 22">
              <a:extLst>
                <a:ext uri="{FF2B5EF4-FFF2-40B4-BE49-F238E27FC236}">
                  <a16:creationId xmlns:a16="http://schemas.microsoft.com/office/drawing/2014/main" xmlns="" id="{4905CED8-D760-4621-9EA7-40D48F53388F}"/>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4" name="Picture 23">
              <a:extLst>
                <a:ext uri="{FF2B5EF4-FFF2-40B4-BE49-F238E27FC236}">
                  <a16:creationId xmlns:a16="http://schemas.microsoft.com/office/drawing/2014/main" xmlns="" id="{888EFA8F-2CDF-433A-B361-8A69D16E4FD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380192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259857" y="1359652"/>
            <a:ext cx="8574315" cy="3012298"/>
          </a:xfrm>
          <a:prstGeom prst="rect">
            <a:avLst/>
          </a:prstGeom>
        </p:spPr>
        <p:txBody>
          <a:bodyPr spcFirstLastPara="1" vert="horz" wrap="square" lIns="91425" tIns="91425" rIns="91425" bIns="91425" rtlCol="0" anchor="t" anchorCtr="0">
            <a:noAutofit/>
          </a:bodyPr>
          <a:lstStyle/>
          <a:p>
            <a:pPr marL="0" indent="0" algn="ctr">
              <a:buClr>
                <a:schemeClr val="dk1"/>
              </a:buClr>
              <a:buSzPts val="1100"/>
              <a:buNone/>
            </a:pPr>
            <a:r>
              <a:rPr lang="en-US" sz="2800" b="1" spc="-38" dirty="0">
                <a:solidFill>
                  <a:srgbClr val="0B5394"/>
                </a:solidFill>
                <a:ea typeface="Pangolin"/>
                <a:cs typeface="Pangolin"/>
              </a:rPr>
              <a:t>MICS</a:t>
            </a:r>
            <a:r>
              <a:rPr lang="ka-GE" sz="2800" b="1" spc="-38" dirty="0">
                <a:solidFill>
                  <a:srgbClr val="0B5394"/>
                </a:solidFill>
                <a:ea typeface="Pangolin"/>
                <a:cs typeface="Pangolin"/>
              </a:rPr>
              <a:t> </a:t>
            </a:r>
            <a:r>
              <a:rPr lang="en-US" sz="2800" b="1" spc="-38" dirty="0">
                <a:solidFill>
                  <a:srgbClr val="0B5394"/>
                </a:solidFill>
                <a:ea typeface="Pangolin"/>
                <a:cs typeface="Pangolin"/>
              </a:rPr>
              <a:t>Georgia 2018</a:t>
            </a:r>
            <a:r>
              <a:rPr lang="ka-GE" sz="2800" b="1" spc="-38" dirty="0">
                <a:solidFill>
                  <a:srgbClr val="0B5394"/>
                </a:solidFill>
                <a:ea typeface="Pangolin"/>
                <a:cs typeface="Pangolin"/>
              </a:rPr>
              <a:t> </a:t>
            </a:r>
          </a:p>
          <a:p>
            <a:pPr marL="0" indent="0" algn="ctr">
              <a:buClr>
                <a:schemeClr val="dk1"/>
              </a:buClr>
              <a:buSzPts val="1100"/>
              <a:buNone/>
            </a:pPr>
            <a:endParaRPr lang="ka-GE" sz="1000" b="1" spc="-38" dirty="0">
              <a:solidFill>
                <a:srgbClr val="0B5394"/>
              </a:solidFill>
              <a:ea typeface="Pangolin"/>
              <a:cs typeface="Pangolin"/>
            </a:endParaRPr>
          </a:p>
          <a:p>
            <a:pPr marL="461963" indent="-287338">
              <a:lnSpc>
                <a:spcPct val="100000"/>
              </a:lnSpc>
              <a:buFont typeface="Wingdings" panose="05000000000000000000" pitchFamily="2" charset="2"/>
              <a:buChar char="v"/>
            </a:pPr>
            <a:r>
              <a:rPr lang="en-US" sz="2000" spc="-38" dirty="0">
                <a:solidFill>
                  <a:srgbClr val="0B5394"/>
                </a:solidFill>
                <a:ea typeface="Pangolin"/>
                <a:cs typeface="Pangolin"/>
              </a:rPr>
              <a:t>Survey was carried out by National Statistics Office of Georgia (</a:t>
            </a:r>
            <a:r>
              <a:rPr lang="en-US" sz="2000" spc="-38" dirty="0" err="1">
                <a:solidFill>
                  <a:srgbClr val="0B5394"/>
                </a:solidFill>
                <a:ea typeface="Pangolin"/>
                <a:cs typeface="Pangolin"/>
              </a:rPr>
              <a:t>GeoStat</a:t>
            </a:r>
            <a:r>
              <a:rPr lang="en-US" sz="2000" spc="-38" dirty="0">
                <a:solidFill>
                  <a:srgbClr val="0B5394"/>
                </a:solidFill>
                <a:ea typeface="Pangolin"/>
                <a:cs typeface="Pangolin"/>
              </a:rPr>
              <a:t>)</a:t>
            </a:r>
            <a:endParaRPr lang="ka-GE" sz="2000" spc="-38" dirty="0">
              <a:solidFill>
                <a:srgbClr val="0B5394"/>
              </a:solidFill>
              <a:ea typeface="Pangolin"/>
              <a:cs typeface="Pangolin"/>
            </a:endParaRPr>
          </a:p>
          <a:p>
            <a:pPr marL="461963" indent="-287338">
              <a:lnSpc>
                <a:spcPct val="100000"/>
              </a:lnSpc>
              <a:buFont typeface="Wingdings" panose="05000000000000000000" pitchFamily="2" charset="2"/>
              <a:buChar char="v"/>
            </a:pPr>
            <a:r>
              <a:rPr lang="en-US" sz="2000" spc="-38" dirty="0">
                <a:solidFill>
                  <a:srgbClr val="0B5394"/>
                </a:solidFill>
                <a:ea typeface="Pangolin"/>
                <a:cs typeface="Pangolin"/>
              </a:rPr>
              <a:t>UNICEF provided technical support to </a:t>
            </a:r>
            <a:r>
              <a:rPr lang="en-US" sz="2000" spc="-38" dirty="0" err="1">
                <a:solidFill>
                  <a:srgbClr val="0B5394"/>
                </a:solidFill>
                <a:ea typeface="Pangolin"/>
                <a:cs typeface="Pangolin"/>
              </a:rPr>
              <a:t>GeoStat</a:t>
            </a:r>
            <a:endParaRPr lang="ka-GE" sz="2000" spc="-38" dirty="0">
              <a:solidFill>
                <a:srgbClr val="0B5394"/>
              </a:solidFill>
              <a:ea typeface="Pangolin"/>
              <a:cs typeface="Pangolin"/>
            </a:endParaRPr>
          </a:p>
          <a:p>
            <a:pPr marL="461963" indent="-287338">
              <a:lnSpc>
                <a:spcPct val="100000"/>
              </a:lnSpc>
              <a:buFont typeface="Wingdings" panose="05000000000000000000" pitchFamily="2" charset="2"/>
              <a:buChar char="v"/>
            </a:pPr>
            <a:endParaRPr lang="ka-GE" sz="2000" spc="-38" dirty="0">
              <a:solidFill>
                <a:srgbClr val="0B5394"/>
              </a:solidFill>
              <a:ea typeface="Pangolin"/>
              <a:cs typeface="Pangolin"/>
            </a:endParaRPr>
          </a:p>
          <a:p>
            <a:pPr marL="457200" lvl="1" indent="0">
              <a:lnSpc>
                <a:spcPct val="100000"/>
              </a:lnSpc>
              <a:buClr>
                <a:schemeClr val="dk1"/>
              </a:buClr>
              <a:buSzPts val="1100"/>
              <a:buNone/>
            </a:pPr>
            <a:r>
              <a:rPr lang="en-US" sz="1850" b="1" spc="-38" dirty="0">
                <a:solidFill>
                  <a:srgbClr val="0B5394"/>
                </a:solidFill>
                <a:ea typeface="Pangolin"/>
                <a:cs typeface="Pangolin"/>
              </a:rPr>
              <a:t>Partners</a:t>
            </a:r>
            <a:r>
              <a:rPr lang="ka-GE" sz="1850" b="1" spc="-38" dirty="0">
                <a:solidFill>
                  <a:srgbClr val="0B5394"/>
                </a:solidFill>
                <a:ea typeface="Pangolin"/>
                <a:cs typeface="Pangolin"/>
              </a:rPr>
              <a:t>: </a:t>
            </a:r>
          </a:p>
          <a:p>
            <a:pPr marL="742950" lvl="1" indent="-285750">
              <a:lnSpc>
                <a:spcPct val="100000"/>
              </a:lnSpc>
              <a:buClr>
                <a:schemeClr val="dk1"/>
              </a:buClr>
              <a:buSzPts val="1100"/>
              <a:buFont typeface="Wingdings" panose="05000000000000000000" pitchFamily="2" charset="2"/>
              <a:buChar char="q"/>
            </a:pPr>
            <a:r>
              <a:rPr lang="en-US" sz="1850" spc="-38" dirty="0">
                <a:solidFill>
                  <a:srgbClr val="0B5394"/>
                </a:solidFill>
                <a:ea typeface="Pangolin"/>
                <a:cs typeface="Pangolin"/>
              </a:rPr>
              <a:t>Government of Georgia</a:t>
            </a:r>
            <a:endParaRPr lang="ka-GE" sz="1850" spc="-38" dirty="0">
              <a:solidFill>
                <a:srgbClr val="0B5394"/>
              </a:solidFill>
              <a:ea typeface="Pangolin"/>
              <a:cs typeface="Pangolin"/>
            </a:endParaRPr>
          </a:p>
          <a:p>
            <a:pPr marL="742950" lvl="1" indent="-285750">
              <a:lnSpc>
                <a:spcPct val="100000"/>
              </a:lnSpc>
              <a:buClr>
                <a:schemeClr val="dk1"/>
              </a:buClr>
              <a:buSzPts val="1100"/>
              <a:buFont typeface="Wingdings" panose="05000000000000000000" pitchFamily="2" charset="2"/>
              <a:buChar char="q"/>
            </a:pPr>
            <a:r>
              <a:rPr lang="en-US" sz="1850" spc="-38" dirty="0">
                <a:solidFill>
                  <a:srgbClr val="0B5394"/>
                </a:solidFill>
                <a:ea typeface="Pangolin"/>
                <a:cs typeface="Pangolin"/>
              </a:rPr>
              <a:t>National Center for Disease Control and Public Health </a:t>
            </a:r>
            <a:endParaRPr lang="ka-GE" sz="1850" spc="-38" dirty="0">
              <a:solidFill>
                <a:srgbClr val="0B5394"/>
              </a:solidFill>
              <a:ea typeface="Pangolin"/>
              <a:cs typeface="Pangolin"/>
            </a:endParaRPr>
          </a:p>
          <a:p>
            <a:pPr marL="742950" lvl="1" indent="-285750">
              <a:lnSpc>
                <a:spcPct val="100000"/>
              </a:lnSpc>
              <a:buClr>
                <a:schemeClr val="dk1"/>
              </a:buClr>
              <a:buSzPts val="1100"/>
              <a:buFont typeface="Wingdings" panose="05000000000000000000" pitchFamily="2" charset="2"/>
              <a:buChar char="q"/>
            </a:pPr>
            <a:r>
              <a:rPr lang="en-US" sz="1850" spc="-38" dirty="0">
                <a:solidFill>
                  <a:srgbClr val="0B5394"/>
                </a:solidFill>
                <a:ea typeface="Pangolin"/>
                <a:cs typeface="Pangolin"/>
              </a:rPr>
              <a:t>Other Donor Organizations </a:t>
            </a:r>
            <a:endParaRPr lang="ka-GE" sz="1850" spc="-38" dirty="0">
              <a:solidFill>
                <a:srgbClr val="0B5394"/>
              </a:solidFill>
              <a:ea typeface="Pangolin"/>
              <a:cs typeface="Pangolin"/>
            </a:endParaRPr>
          </a:p>
          <a:p>
            <a:pPr marL="800100" indent="-342900">
              <a:lnSpc>
                <a:spcPct val="100000"/>
              </a:lnSpc>
              <a:buFont typeface="Wingdings" panose="05000000000000000000" pitchFamily="2" charset="2"/>
              <a:buChar char="v"/>
            </a:pPr>
            <a:endParaRPr lang="ka-GE" sz="2000" spc="-38" dirty="0">
              <a:solidFill>
                <a:srgbClr val="0B5394"/>
              </a:solidFill>
              <a:ea typeface="Pangolin"/>
              <a:cs typeface="Pangolin"/>
            </a:endParaRPr>
          </a:p>
          <a:p>
            <a:pPr marL="461963" indent="-404813" algn="just">
              <a:buFont typeface="Arial" panose="020B0604020202020204" pitchFamily="34" charset="0"/>
              <a:buChar char="•"/>
            </a:pPr>
            <a:endParaRPr lang="ka-GE" sz="1600" dirty="0"/>
          </a:p>
          <a:p>
            <a:pPr marL="0" indent="0" algn="just">
              <a:buClr>
                <a:schemeClr val="dk1"/>
              </a:buClr>
              <a:buSzPts val="1100"/>
              <a:buNone/>
            </a:pPr>
            <a:endParaRPr lang="ka-GE" sz="2500" spc="-38" dirty="0">
              <a:solidFill>
                <a:srgbClr val="0B5394"/>
              </a:solidFill>
              <a:latin typeface="+mj-lt"/>
              <a:ea typeface="Pangolin"/>
              <a:cs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3</a:t>
            </a:fld>
            <a:endParaRPr/>
          </a:p>
        </p:txBody>
      </p:sp>
      <p:grpSp>
        <p:nvGrpSpPr>
          <p:cNvPr id="11" name="Group 10">
            <a:extLst>
              <a:ext uri="{FF2B5EF4-FFF2-40B4-BE49-F238E27FC236}">
                <a16:creationId xmlns:a16="http://schemas.microsoft.com/office/drawing/2014/main" xmlns="" id="{F425D265-D7BF-45E7-93C1-463D78814390}"/>
              </a:ext>
            </a:extLst>
          </p:cNvPr>
          <p:cNvGrpSpPr/>
          <p:nvPr/>
        </p:nvGrpSpPr>
        <p:grpSpPr>
          <a:xfrm>
            <a:off x="350603" y="257393"/>
            <a:ext cx="8550389" cy="747022"/>
            <a:chOff x="275699" y="272309"/>
            <a:chExt cx="8550389" cy="747022"/>
          </a:xfrm>
        </p:grpSpPr>
        <p:pic>
          <p:nvPicPr>
            <p:cNvPr id="12" name="Picture 11"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9C69A441-C651-431E-85F5-5D2C31D8EB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3" name="Picture 12">
              <a:extLst>
                <a:ext uri="{FF2B5EF4-FFF2-40B4-BE49-F238E27FC236}">
                  <a16:creationId xmlns:a16="http://schemas.microsoft.com/office/drawing/2014/main" xmlns="" id="{32EB14E1-102D-4BE8-BFFE-55088E3E71FF}"/>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4" name="Picture 13">
              <a:extLst>
                <a:ext uri="{FF2B5EF4-FFF2-40B4-BE49-F238E27FC236}">
                  <a16:creationId xmlns:a16="http://schemas.microsoft.com/office/drawing/2014/main" xmlns="" id="{AA35033B-85C8-468F-8054-F9DE13D46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2" name="Picture 21">
              <a:extLst>
                <a:ext uri="{FF2B5EF4-FFF2-40B4-BE49-F238E27FC236}">
                  <a16:creationId xmlns:a16="http://schemas.microsoft.com/office/drawing/2014/main" xmlns="" id="{4A4D3B43-6958-47FB-A586-DF6591BF7ED6}"/>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3" name="Picture 22">
              <a:extLst>
                <a:ext uri="{FF2B5EF4-FFF2-40B4-BE49-F238E27FC236}">
                  <a16:creationId xmlns:a16="http://schemas.microsoft.com/office/drawing/2014/main" xmlns="" id="{0B7337BA-FE12-48DD-8A96-DC7DF2229012}"/>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4" name="Picture 23">
              <a:extLst>
                <a:ext uri="{FF2B5EF4-FFF2-40B4-BE49-F238E27FC236}">
                  <a16:creationId xmlns:a16="http://schemas.microsoft.com/office/drawing/2014/main" xmlns="" id="{49F5F581-4D7E-42FE-BECC-CB8C33DCE44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401489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259858" y="1863708"/>
            <a:ext cx="8456168" cy="2746970"/>
          </a:xfrm>
          <a:prstGeom prst="rect">
            <a:avLst/>
          </a:prstGeom>
        </p:spPr>
        <p:txBody>
          <a:bodyPr spcFirstLastPara="1" vert="horz" wrap="square" lIns="91425" tIns="91425" rIns="91425" bIns="91425" rtlCol="0" anchor="t" anchorCtr="0">
            <a:noAutofit/>
          </a:bodyPr>
          <a:lstStyle/>
          <a:p>
            <a:pPr indent="0">
              <a:lnSpc>
                <a:spcPct val="100000"/>
              </a:lnSpc>
              <a:spcAft>
                <a:spcPts val="600"/>
              </a:spcAft>
              <a:buNone/>
            </a:pPr>
            <a:r>
              <a:rPr lang="en-US" sz="1800" b="1" spc="-38" dirty="0">
                <a:solidFill>
                  <a:srgbClr val="0B5394"/>
                </a:solidFill>
                <a:ea typeface="Pangolin"/>
                <a:cs typeface="Pangolin"/>
              </a:rPr>
              <a:t>Data Collection: </a:t>
            </a:r>
            <a:r>
              <a:rPr lang="en-US" sz="1800" spc="-38" dirty="0">
                <a:solidFill>
                  <a:srgbClr val="0B5394"/>
                </a:solidFill>
                <a:ea typeface="Pangolin"/>
                <a:cs typeface="Pangolin"/>
              </a:rPr>
              <a:t>from September 21 to December 20</a:t>
            </a:r>
            <a:endParaRPr lang="ka-GE" sz="1800" spc="-38" dirty="0">
              <a:solidFill>
                <a:srgbClr val="0B5394"/>
              </a:solidFill>
              <a:ea typeface="Pangolin"/>
              <a:cs typeface="Pangolin"/>
            </a:endParaRPr>
          </a:p>
          <a:p>
            <a:pPr indent="0">
              <a:lnSpc>
                <a:spcPct val="100000"/>
              </a:lnSpc>
              <a:spcAft>
                <a:spcPts val="600"/>
              </a:spcAft>
              <a:buNone/>
            </a:pPr>
            <a:r>
              <a:rPr lang="en-US" sz="1800" b="1" spc="-38" dirty="0">
                <a:solidFill>
                  <a:srgbClr val="0B5394"/>
                </a:solidFill>
                <a:ea typeface="Pangolin"/>
                <a:cs typeface="Pangolin"/>
              </a:rPr>
              <a:t>Sample size</a:t>
            </a:r>
            <a:r>
              <a:rPr lang="ka-GE" sz="1800" spc="-38" dirty="0">
                <a:solidFill>
                  <a:srgbClr val="0B5394"/>
                </a:solidFill>
                <a:ea typeface="Pangolin"/>
                <a:cs typeface="Pangolin"/>
              </a:rPr>
              <a:t>:</a:t>
            </a:r>
            <a:r>
              <a:rPr lang="en-US" sz="1800" spc="-38" dirty="0">
                <a:solidFill>
                  <a:srgbClr val="0B5394"/>
                </a:solidFill>
                <a:ea typeface="Pangolin"/>
                <a:cs typeface="Pangolin"/>
              </a:rPr>
              <a:t> 14 120</a:t>
            </a:r>
            <a:r>
              <a:rPr lang="ka-GE" sz="1800" spc="-38" dirty="0">
                <a:solidFill>
                  <a:srgbClr val="0B5394"/>
                </a:solidFill>
                <a:ea typeface="Pangolin"/>
                <a:cs typeface="Calibri" panose="020F0502020204030204" pitchFamily="34" charset="0"/>
              </a:rPr>
              <a:t> </a:t>
            </a:r>
            <a:r>
              <a:rPr lang="en-US" sz="1800" spc="-38" dirty="0">
                <a:solidFill>
                  <a:srgbClr val="0B5394"/>
                </a:solidFill>
                <a:ea typeface="Pangolin"/>
                <a:cs typeface="Pangolin"/>
              </a:rPr>
              <a:t>household </a:t>
            </a:r>
            <a:endParaRPr lang="ka-GE" sz="1800" spc="-38" dirty="0">
              <a:solidFill>
                <a:srgbClr val="0B5394"/>
              </a:solidFill>
              <a:ea typeface="Pangolin"/>
              <a:cs typeface="Pangolin"/>
            </a:endParaRPr>
          </a:p>
          <a:p>
            <a:pPr indent="0">
              <a:lnSpc>
                <a:spcPct val="100000"/>
              </a:lnSpc>
              <a:spcAft>
                <a:spcPts val="600"/>
              </a:spcAft>
              <a:buNone/>
            </a:pPr>
            <a:r>
              <a:rPr lang="en-US" sz="1800" b="1" spc="-38" dirty="0">
                <a:solidFill>
                  <a:srgbClr val="0B5394"/>
                </a:solidFill>
                <a:ea typeface="Pangolin"/>
                <a:cs typeface="Pangolin"/>
              </a:rPr>
              <a:t>Target population: </a:t>
            </a:r>
            <a:r>
              <a:rPr lang="en-US" sz="1800" spc="-38" dirty="0">
                <a:solidFill>
                  <a:srgbClr val="0B5394"/>
                </a:solidFill>
                <a:ea typeface="Pangolin"/>
                <a:cs typeface="Pangolin"/>
              </a:rPr>
              <a:t>15-49</a:t>
            </a:r>
            <a:r>
              <a:rPr lang="ka-GE" sz="1800" spc="-38" dirty="0">
                <a:solidFill>
                  <a:srgbClr val="0B5394"/>
                </a:solidFill>
              </a:rPr>
              <a:t> </a:t>
            </a:r>
            <a:r>
              <a:rPr lang="en-US" sz="1800" spc="-38" dirty="0">
                <a:solidFill>
                  <a:srgbClr val="0B5394"/>
                </a:solidFill>
              </a:rPr>
              <a:t>years old </a:t>
            </a:r>
            <a:r>
              <a:rPr lang="en-US" sz="1800" spc="-38" dirty="0">
                <a:solidFill>
                  <a:srgbClr val="0B5394"/>
                </a:solidFill>
                <a:ea typeface="Pangolin"/>
                <a:cs typeface="Pangolin"/>
              </a:rPr>
              <a:t>men/women, 5-17 years old children and children up to 5 years of age. </a:t>
            </a:r>
            <a:endParaRPr lang="ka-GE" sz="1800" spc="-38" dirty="0">
              <a:solidFill>
                <a:srgbClr val="0B5394"/>
              </a:solidFill>
              <a:ea typeface="Pangolin"/>
              <a:cs typeface="Pangolin"/>
            </a:endParaRPr>
          </a:p>
          <a:p>
            <a:pPr indent="0">
              <a:lnSpc>
                <a:spcPct val="100000"/>
              </a:lnSpc>
              <a:spcAft>
                <a:spcPts val="600"/>
              </a:spcAft>
              <a:buNone/>
            </a:pPr>
            <a:r>
              <a:rPr lang="en-US" sz="1800" b="1" spc="-38" dirty="0">
                <a:solidFill>
                  <a:srgbClr val="0B5394"/>
                </a:solidFill>
              </a:rPr>
              <a:t>Determination of lead level in blood</a:t>
            </a:r>
            <a:r>
              <a:rPr lang="en-US" sz="1800" b="1" spc="-38" dirty="0">
                <a:solidFill>
                  <a:srgbClr val="0B5394"/>
                </a:solidFill>
                <a:ea typeface="Pangolin"/>
                <a:cs typeface="Pangolin"/>
              </a:rPr>
              <a:t>: </a:t>
            </a:r>
            <a:r>
              <a:rPr lang="ka-GE" sz="1800" spc="-38" dirty="0">
                <a:solidFill>
                  <a:srgbClr val="0B5394"/>
                </a:solidFill>
                <a:ea typeface="Pangolin"/>
                <a:cs typeface="Pangolin"/>
              </a:rPr>
              <a:t> </a:t>
            </a:r>
            <a:r>
              <a:rPr lang="en-US" sz="1800" spc="-38" dirty="0">
                <a:solidFill>
                  <a:srgbClr val="0B5394"/>
                </a:solidFill>
                <a:ea typeface="Pangolin"/>
                <a:cs typeface="Pangolin"/>
              </a:rPr>
              <a:t>2-7 years old children from selected households </a:t>
            </a:r>
            <a:r>
              <a:rPr lang="ka-GE" sz="1800" spc="-38" dirty="0">
                <a:solidFill>
                  <a:srgbClr val="0B5394"/>
                </a:solidFill>
                <a:ea typeface="Pangolin"/>
                <a:cs typeface="Pangolin"/>
              </a:rPr>
              <a:t>(</a:t>
            </a:r>
            <a:r>
              <a:rPr lang="en-US" sz="1800" spc="-38" dirty="0">
                <a:solidFill>
                  <a:srgbClr val="0B5394"/>
                </a:solidFill>
                <a:ea typeface="Pangolin"/>
                <a:cs typeface="Pangolin"/>
              </a:rPr>
              <a:t>in total 1578 children</a:t>
            </a:r>
            <a:r>
              <a:rPr lang="ka-GE" sz="1800" spc="-38" dirty="0">
                <a:solidFill>
                  <a:srgbClr val="0B5394"/>
                </a:solidFill>
                <a:ea typeface="Pangolin"/>
                <a:cs typeface="Pangolin"/>
              </a:rPr>
              <a:t>)</a:t>
            </a:r>
          </a:p>
          <a:p>
            <a:pPr indent="0">
              <a:lnSpc>
                <a:spcPct val="100000"/>
              </a:lnSpc>
              <a:spcAft>
                <a:spcPts val="600"/>
              </a:spcAft>
              <a:buNone/>
            </a:pPr>
            <a:r>
              <a:rPr lang="en-US" sz="1800" b="1" spc="-38" dirty="0">
                <a:solidFill>
                  <a:srgbClr val="0B5394"/>
                </a:solidFill>
              </a:rPr>
              <a:t>Drinking Water Quality Testing: </a:t>
            </a:r>
            <a:r>
              <a:rPr lang="en-US" sz="1800" spc="-38" dirty="0">
                <a:solidFill>
                  <a:srgbClr val="0B5394"/>
                </a:solidFill>
              </a:rPr>
              <a:t>drinking water was tested on </a:t>
            </a:r>
            <a:r>
              <a:rPr lang="en-US" sz="1800" i="1" spc="-38" dirty="0">
                <a:solidFill>
                  <a:srgbClr val="0B5394"/>
                </a:solidFill>
              </a:rPr>
              <a:t>E. coli </a:t>
            </a:r>
            <a:r>
              <a:rPr lang="en-US" sz="1800" spc="-38" dirty="0">
                <a:solidFill>
                  <a:srgbClr val="0B5394"/>
                </a:solidFill>
              </a:rPr>
              <a:t>contamination in every fourth family</a:t>
            </a:r>
            <a:endParaRPr lang="ka-GE" sz="1800" spc="-38" dirty="0">
              <a:solidFill>
                <a:srgbClr val="0B5394"/>
              </a:solidFill>
              <a:ea typeface="Pangolin"/>
              <a:cs typeface="Pangolin"/>
            </a:endParaRPr>
          </a:p>
          <a:p>
            <a:pPr indent="0">
              <a:lnSpc>
                <a:spcPct val="100000"/>
              </a:lnSpc>
              <a:buNone/>
            </a:pPr>
            <a:endParaRPr lang="ka-GE" sz="2000" spc="-38" dirty="0">
              <a:solidFill>
                <a:srgbClr val="0B5394"/>
              </a:solidFill>
              <a:latin typeface="+mj-lt"/>
              <a:ea typeface="Pangolin"/>
              <a:cs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4</a:t>
            </a:fld>
            <a:endParaRPr/>
          </a:p>
        </p:txBody>
      </p:sp>
      <p:sp>
        <p:nvSpPr>
          <p:cNvPr id="15" name="Text Placeholder 2"/>
          <p:cNvSpPr txBox="1">
            <a:spLocks/>
          </p:cNvSpPr>
          <p:nvPr/>
        </p:nvSpPr>
        <p:spPr>
          <a:xfrm>
            <a:off x="683568" y="987574"/>
            <a:ext cx="7416824" cy="4032448"/>
          </a:xfrm>
          <a:prstGeom prst="rect">
            <a:avLst/>
          </a:prstGeom>
        </p:spPr>
        <p:txBody>
          <a:bodyPr spcFirstLastPara="1" vert="horz" wrap="square" lIns="91425" tIns="91425" rIns="91425" bIns="91425" rtlCol="0" anchor="t" anchorCtr="0">
            <a:normAutofit/>
          </a:bodyPr>
          <a:lstStyle>
            <a:lvl1pPr marL="457200" lvl="0" indent="-317500" algn="l" defTabSz="685800" rtl="0" eaLnBrk="1" latinLnBrk="0" hangingPunct="1">
              <a:lnSpc>
                <a:spcPct val="90000"/>
              </a:lnSpc>
              <a:spcBef>
                <a:spcPts val="0"/>
              </a:spcBef>
              <a:spcAft>
                <a:spcPts val="0"/>
              </a:spcAft>
              <a:buClr>
                <a:schemeClr val="accent1"/>
              </a:buClr>
              <a:buSzPts val="14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400" lvl="1"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350" kern="1200">
                <a:solidFill>
                  <a:schemeClr val="tx1">
                    <a:lumMod val="75000"/>
                    <a:lumOff val="25000"/>
                  </a:schemeClr>
                </a:solidFill>
                <a:latin typeface="+mn-lt"/>
                <a:ea typeface="+mn-ea"/>
                <a:cs typeface="+mn-cs"/>
              </a:defRPr>
            </a:lvl2pPr>
            <a:lvl3pPr marL="1371600" lvl="2"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3pPr>
            <a:lvl4pPr marL="1828800" lvl="3"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4pPr>
            <a:lvl5pPr marL="2286000" lvl="4"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5pPr>
            <a:lvl6pPr marL="2743200" lvl="5"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6pPr>
            <a:lvl7pPr marL="3200400" lvl="6"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7pPr>
            <a:lvl8pPr marL="3657600" lvl="7"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8pPr>
            <a:lvl9pPr marL="4114800" lvl="8"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9pPr>
          </a:lstStyle>
          <a:p>
            <a:pPr marL="0" indent="0" algn="ctr">
              <a:buClr>
                <a:schemeClr val="dk1"/>
              </a:buClr>
              <a:buSzPts val="1100"/>
              <a:buFont typeface="Calibri" panose="020F0502020204030204" pitchFamily="34" charset="0"/>
              <a:buNone/>
            </a:pPr>
            <a:endParaRPr lang="ka-GE" sz="1600" dirty="0"/>
          </a:p>
        </p:txBody>
      </p:sp>
      <p:sp>
        <p:nvSpPr>
          <p:cNvPr id="16" name="Title 2"/>
          <p:cNvSpPr txBox="1">
            <a:spLocks/>
          </p:cNvSpPr>
          <p:nvPr/>
        </p:nvSpPr>
        <p:spPr>
          <a:xfrm>
            <a:off x="822960" y="1412602"/>
            <a:ext cx="6917392" cy="439068"/>
          </a:xfrm>
          <a:prstGeom prst="rect">
            <a:avLst/>
          </a:prstGeom>
        </p:spPr>
        <p:txBody>
          <a:bodyPr spcFirstLastPara="1" vert="horz" wrap="square" lIns="91425" tIns="91425" rIns="91425" bIns="91425" rtlCol="0" anchor="b" anchorCtr="0">
            <a:noAutofit/>
          </a:bodyPr>
          <a:lstStyle>
            <a:lvl1pPr lvl="0" algn="l" defTabSz="685800" rtl="0" eaLnBrk="1" latinLnBrk="0" hangingPunct="1">
              <a:lnSpc>
                <a:spcPct val="85000"/>
              </a:lnSpc>
              <a:spcBef>
                <a:spcPts val="0"/>
              </a:spcBef>
              <a:spcAft>
                <a:spcPts val="0"/>
              </a:spcAft>
              <a:buSzPts val="2000"/>
              <a:buNone/>
              <a:defRPr sz="2000" kern="1200" spc="-38" baseline="0">
                <a:solidFill>
                  <a:schemeClr val="tx1">
                    <a:lumMod val="75000"/>
                    <a:lumOff val="25000"/>
                  </a:schemeClr>
                </a:solidFill>
                <a:latin typeface="+mj-lt"/>
                <a:ea typeface="+mj-ea"/>
                <a:cs typeface="+mj-cs"/>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pPr algn="ctr">
              <a:lnSpc>
                <a:spcPct val="100000"/>
              </a:lnSpc>
              <a:buClr>
                <a:srgbClr val="000000"/>
              </a:buClr>
              <a:buFont typeface="Arial"/>
              <a:buNone/>
            </a:pPr>
            <a:r>
              <a:rPr lang="en-US" sz="2500" b="1" dirty="0">
                <a:solidFill>
                  <a:srgbClr val="0B5394"/>
                </a:solidFill>
                <a:latin typeface="+mn-lt"/>
                <a:ea typeface="Pangolin"/>
                <a:cs typeface="Pangolin"/>
                <a:sym typeface="Arial"/>
              </a:rPr>
              <a:t>MICS Georgia 2018</a:t>
            </a:r>
            <a:endParaRPr lang="en-US" sz="2500" b="1" dirty="0">
              <a:solidFill>
                <a:srgbClr val="0B5394"/>
              </a:solidFill>
              <a:latin typeface="Calibri" panose="020F0502020204030204" pitchFamily="34" charset="0"/>
              <a:ea typeface="Pangolin"/>
              <a:cs typeface="Calibri" panose="020F0502020204030204" pitchFamily="34" charset="0"/>
              <a:sym typeface="Arial"/>
            </a:endParaRPr>
          </a:p>
        </p:txBody>
      </p:sp>
      <p:grpSp>
        <p:nvGrpSpPr>
          <p:cNvPr id="13" name="Group 12">
            <a:extLst>
              <a:ext uri="{FF2B5EF4-FFF2-40B4-BE49-F238E27FC236}">
                <a16:creationId xmlns:a16="http://schemas.microsoft.com/office/drawing/2014/main" xmlns="" id="{FF92AE9D-7991-4162-8D39-FD59AF5C62B6}"/>
              </a:ext>
            </a:extLst>
          </p:cNvPr>
          <p:cNvGrpSpPr/>
          <p:nvPr/>
        </p:nvGrpSpPr>
        <p:grpSpPr>
          <a:xfrm>
            <a:off x="350603" y="257393"/>
            <a:ext cx="8550389" cy="747022"/>
            <a:chOff x="275699" y="272309"/>
            <a:chExt cx="8550389" cy="747022"/>
          </a:xfrm>
        </p:grpSpPr>
        <p:pic>
          <p:nvPicPr>
            <p:cNvPr id="14" name="Picture 13"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3601F2C5-9B63-4B93-8320-B93E2E8788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24" name="Picture 23">
              <a:extLst>
                <a:ext uri="{FF2B5EF4-FFF2-40B4-BE49-F238E27FC236}">
                  <a16:creationId xmlns:a16="http://schemas.microsoft.com/office/drawing/2014/main" xmlns="" id="{1D5175F4-F6F8-4772-BDDE-4E6B16E5179E}"/>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25" name="Picture 24">
              <a:extLst>
                <a:ext uri="{FF2B5EF4-FFF2-40B4-BE49-F238E27FC236}">
                  <a16:creationId xmlns:a16="http://schemas.microsoft.com/office/drawing/2014/main" xmlns="" id="{BC6B9052-106A-4824-A0D8-5CC529B4D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6" name="Picture 25">
              <a:extLst>
                <a:ext uri="{FF2B5EF4-FFF2-40B4-BE49-F238E27FC236}">
                  <a16:creationId xmlns:a16="http://schemas.microsoft.com/office/drawing/2014/main" xmlns="" id="{CF7125DC-7930-47C2-B4E5-5924F31643C2}"/>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7" name="Picture 26">
              <a:extLst>
                <a:ext uri="{FF2B5EF4-FFF2-40B4-BE49-F238E27FC236}">
                  <a16:creationId xmlns:a16="http://schemas.microsoft.com/office/drawing/2014/main" xmlns="" id="{5BDF62BA-3BB1-4487-9131-DD8239A1E740}"/>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8" name="Picture 27">
              <a:extLst>
                <a:ext uri="{FF2B5EF4-FFF2-40B4-BE49-F238E27FC236}">
                  <a16:creationId xmlns:a16="http://schemas.microsoft.com/office/drawing/2014/main" xmlns="" id="{A2DF0C0C-75F3-4D3D-A11E-6E8332DDC58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318779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341061" y="1693616"/>
            <a:ext cx="3952102" cy="301402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spcFirstLastPara="1" vert="horz" wrap="square" lIns="91425" tIns="91425" rIns="91425" bIns="91425" rtlCol="0" anchor="t" anchorCtr="0">
            <a:noAutofit/>
          </a:bodyPr>
          <a:lstStyle/>
          <a:p>
            <a:pPr indent="0">
              <a:lnSpc>
                <a:spcPct val="100000"/>
              </a:lnSpc>
              <a:buNone/>
            </a:pPr>
            <a:r>
              <a:rPr lang="en-US" sz="2000" b="1" spc="-38" dirty="0">
                <a:solidFill>
                  <a:srgbClr val="002060"/>
                </a:solidFill>
                <a:ea typeface="Pangolin"/>
                <a:cs typeface="Calibri" panose="020F0502020204030204" pitchFamily="34" charset="0"/>
              </a:rPr>
              <a:t>13 Teams</a:t>
            </a:r>
            <a:r>
              <a:rPr lang="ka-GE" sz="2000" b="1" spc="-38" dirty="0">
                <a:solidFill>
                  <a:srgbClr val="002060"/>
                </a:solidFill>
                <a:ea typeface="Pangolin"/>
                <a:cs typeface="Calibri" panose="020F0502020204030204" pitchFamily="34" charset="0"/>
              </a:rPr>
              <a:t> </a:t>
            </a:r>
          </a:p>
          <a:p>
            <a:pPr marL="457200" lvl="1" indent="0">
              <a:lnSpc>
                <a:spcPct val="100000"/>
              </a:lnSpc>
              <a:buNone/>
            </a:pPr>
            <a:r>
              <a:rPr lang="en-US" sz="1600" spc="-38" dirty="0">
                <a:solidFill>
                  <a:srgbClr val="002060"/>
                </a:solidFill>
                <a:ea typeface="Pangolin"/>
                <a:cs typeface="Calibri" panose="020F0502020204030204" pitchFamily="34" charset="0"/>
              </a:rPr>
              <a:t>Tbilisi </a:t>
            </a:r>
            <a:r>
              <a:rPr lang="ka-GE" sz="1600" spc="-38" dirty="0">
                <a:solidFill>
                  <a:srgbClr val="002060"/>
                </a:solidFill>
                <a:ea typeface="Pangolin"/>
                <a:cs typeface="Calibri" panose="020F0502020204030204" pitchFamily="34" charset="0"/>
              </a:rPr>
              <a:t>(</a:t>
            </a:r>
            <a:r>
              <a:rPr lang="en-US" sz="1600" spc="-38" dirty="0">
                <a:solidFill>
                  <a:srgbClr val="002060"/>
                </a:solidFill>
                <a:ea typeface="Pangolin"/>
                <a:cs typeface="Calibri" panose="020F0502020204030204" pitchFamily="34" charset="0"/>
              </a:rPr>
              <a:t>4 teams</a:t>
            </a:r>
            <a:r>
              <a:rPr lang="ka-GE" sz="1600" spc="-38" dirty="0">
                <a:solidFill>
                  <a:srgbClr val="002060"/>
                </a:solidFill>
                <a:ea typeface="Pangolin"/>
                <a:cs typeface="Calibri" panose="020F0502020204030204" pitchFamily="34" charset="0"/>
              </a:rPr>
              <a:t>) </a:t>
            </a:r>
          </a:p>
          <a:p>
            <a:pPr marL="457200" lvl="1" indent="0">
              <a:lnSpc>
                <a:spcPct val="100000"/>
              </a:lnSpc>
              <a:buNone/>
            </a:pPr>
            <a:r>
              <a:rPr lang="en-US" sz="1600" spc="-38" dirty="0">
                <a:solidFill>
                  <a:srgbClr val="002060"/>
                </a:solidFill>
                <a:ea typeface="Pangolin"/>
                <a:cs typeface="Calibri" panose="020F0502020204030204" pitchFamily="34" charset="0"/>
              </a:rPr>
              <a:t>Marneuli</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Telavi</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Gori</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Akhaltsikhe </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Kutaisi</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Samtredia </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Zugdidi</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Batumi</a:t>
            </a:r>
            <a:endParaRPr lang="ka-GE" sz="1600" spc="-38" dirty="0">
              <a:solidFill>
                <a:srgbClr val="002060"/>
              </a:solidFill>
              <a:ea typeface="Pangolin"/>
              <a:cs typeface="Calibri" panose="020F0502020204030204" pitchFamily="34" charset="0"/>
            </a:endParaRPr>
          </a:p>
          <a:p>
            <a:pPr marL="457200" lvl="1" indent="0">
              <a:lnSpc>
                <a:spcPct val="100000"/>
              </a:lnSpc>
              <a:buNone/>
            </a:pPr>
            <a:r>
              <a:rPr lang="en-US" sz="1600" spc="-38" dirty="0">
                <a:solidFill>
                  <a:srgbClr val="002060"/>
                </a:solidFill>
                <a:ea typeface="Pangolin"/>
                <a:cs typeface="Calibri" panose="020F0502020204030204" pitchFamily="34" charset="0"/>
              </a:rPr>
              <a:t>Ozurgeti </a:t>
            </a:r>
            <a:endParaRPr lang="ka-GE" sz="1600" spc="-38" dirty="0">
              <a:solidFill>
                <a:srgbClr val="002060"/>
              </a:solidFill>
              <a:ea typeface="Pangolin"/>
              <a:cs typeface="Calibri" panose="020F0502020204030204" pitchFamily="34" charset="0"/>
            </a:endParaRPr>
          </a:p>
          <a:p>
            <a:pPr indent="0">
              <a:lnSpc>
                <a:spcPct val="100000"/>
              </a:lnSpc>
              <a:buNone/>
            </a:pPr>
            <a:endParaRPr lang="en-US" sz="1400" spc="-38" dirty="0">
              <a:solidFill>
                <a:srgbClr val="0B5394"/>
              </a:solidFill>
              <a:latin typeface="+mj-lt"/>
              <a:ea typeface="Pangolin"/>
              <a:cs typeface="Pangolin"/>
            </a:endParaRPr>
          </a:p>
          <a:p>
            <a:pPr indent="0">
              <a:lnSpc>
                <a:spcPct val="100000"/>
              </a:lnSpc>
              <a:buNone/>
            </a:pPr>
            <a:endParaRPr lang="ka-GE" sz="2000" spc="-38" dirty="0">
              <a:solidFill>
                <a:srgbClr val="0B5394"/>
              </a:solidFill>
              <a:latin typeface="+mj-lt"/>
              <a:ea typeface="Pangolin"/>
              <a:cs typeface="Pangolin"/>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5</a:t>
            </a:fld>
            <a:endParaRPr/>
          </a:p>
        </p:txBody>
      </p:sp>
      <p:sp>
        <p:nvSpPr>
          <p:cNvPr id="15" name="Text Placeholder 2"/>
          <p:cNvSpPr txBox="1">
            <a:spLocks/>
          </p:cNvSpPr>
          <p:nvPr/>
        </p:nvSpPr>
        <p:spPr>
          <a:xfrm>
            <a:off x="683568" y="987574"/>
            <a:ext cx="7416824" cy="4032448"/>
          </a:xfrm>
          <a:prstGeom prst="rect">
            <a:avLst/>
          </a:prstGeom>
        </p:spPr>
        <p:txBody>
          <a:bodyPr spcFirstLastPara="1" vert="horz" wrap="square" lIns="91425" tIns="91425" rIns="91425" bIns="91425" rtlCol="0" anchor="t" anchorCtr="0">
            <a:normAutofit/>
          </a:bodyPr>
          <a:lstStyle>
            <a:lvl1pPr marL="457200" lvl="0" indent="-317500" algn="l" defTabSz="685800" rtl="0" eaLnBrk="1" latinLnBrk="0" hangingPunct="1">
              <a:lnSpc>
                <a:spcPct val="90000"/>
              </a:lnSpc>
              <a:spcBef>
                <a:spcPts val="0"/>
              </a:spcBef>
              <a:spcAft>
                <a:spcPts val="0"/>
              </a:spcAft>
              <a:buClr>
                <a:schemeClr val="accent1"/>
              </a:buClr>
              <a:buSzPts val="14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400" lvl="1"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350" kern="1200">
                <a:solidFill>
                  <a:schemeClr val="tx1">
                    <a:lumMod val="75000"/>
                    <a:lumOff val="25000"/>
                  </a:schemeClr>
                </a:solidFill>
                <a:latin typeface="+mn-lt"/>
                <a:ea typeface="+mn-ea"/>
                <a:cs typeface="+mn-cs"/>
              </a:defRPr>
            </a:lvl2pPr>
            <a:lvl3pPr marL="1371600" lvl="2"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3pPr>
            <a:lvl4pPr marL="1828800" lvl="3"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4pPr>
            <a:lvl5pPr marL="2286000" lvl="4"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5pPr>
            <a:lvl6pPr marL="2743200" lvl="5"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6pPr>
            <a:lvl7pPr marL="3200400" lvl="6"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7pPr>
            <a:lvl8pPr marL="3657600" lvl="7"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8pPr>
            <a:lvl9pPr marL="4114800" lvl="8"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9pPr>
          </a:lstStyle>
          <a:p>
            <a:pPr marL="0" indent="0" algn="ctr">
              <a:buClr>
                <a:schemeClr val="dk1"/>
              </a:buClr>
              <a:buSzPts val="1100"/>
              <a:buFont typeface="Calibri" panose="020F0502020204030204" pitchFamily="34" charset="0"/>
              <a:buNone/>
            </a:pPr>
            <a:endParaRPr lang="ka-GE" sz="1600" dirty="0"/>
          </a:p>
        </p:txBody>
      </p:sp>
      <p:sp>
        <p:nvSpPr>
          <p:cNvPr id="16" name="Title 2"/>
          <p:cNvSpPr txBox="1">
            <a:spLocks/>
          </p:cNvSpPr>
          <p:nvPr/>
        </p:nvSpPr>
        <p:spPr>
          <a:xfrm>
            <a:off x="822960" y="2060674"/>
            <a:ext cx="7349440" cy="439068"/>
          </a:xfrm>
          <a:prstGeom prst="rect">
            <a:avLst/>
          </a:prstGeom>
        </p:spPr>
        <p:txBody>
          <a:bodyPr spcFirstLastPara="1" vert="horz" wrap="square" lIns="91425" tIns="91425" rIns="91425" bIns="91425" rtlCol="0" anchor="b" anchorCtr="0">
            <a:noAutofit/>
          </a:bodyPr>
          <a:lstStyle>
            <a:lvl1pPr lvl="0" algn="l" defTabSz="685800" rtl="0" eaLnBrk="1" latinLnBrk="0" hangingPunct="1">
              <a:lnSpc>
                <a:spcPct val="85000"/>
              </a:lnSpc>
              <a:spcBef>
                <a:spcPts val="0"/>
              </a:spcBef>
              <a:spcAft>
                <a:spcPts val="0"/>
              </a:spcAft>
              <a:buSzPts val="2000"/>
              <a:buNone/>
              <a:defRPr sz="2000" kern="1200" spc="-38" baseline="0">
                <a:solidFill>
                  <a:schemeClr val="tx1">
                    <a:lumMod val="75000"/>
                    <a:lumOff val="25000"/>
                  </a:schemeClr>
                </a:solidFill>
                <a:latin typeface="+mj-lt"/>
                <a:ea typeface="+mj-ea"/>
                <a:cs typeface="+mj-cs"/>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pPr algn="ctr">
              <a:lnSpc>
                <a:spcPct val="100000"/>
              </a:lnSpc>
              <a:buClr>
                <a:srgbClr val="000000"/>
              </a:buClr>
              <a:buFont typeface="Arial"/>
              <a:buNone/>
            </a:pPr>
            <a:endParaRPr lang="ka-GE" sz="2500" b="1" dirty="0">
              <a:solidFill>
                <a:srgbClr val="0B5394"/>
              </a:solidFill>
              <a:latin typeface="+mn-lt"/>
              <a:ea typeface="Pangolin"/>
              <a:cs typeface="Pangolin"/>
              <a:sym typeface="Arial"/>
            </a:endParaRPr>
          </a:p>
          <a:p>
            <a:pPr algn="ctr">
              <a:lnSpc>
                <a:spcPct val="100000"/>
              </a:lnSpc>
              <a:buClr>
                <a:srgbClr val="000000"/>
              </a:buClr>
              <a:buFont typeface="Arial"/>
              <a:buNone/>
            </a:pPr>
            <a:endParaRPr lang="ka-GE" sz="2500" b="1" dirty="0">
              <a:solidFill>
                <a:srgbClr val="0B5394"/>
              </a:solidFill>
              <a:latin typeface="+mn-lt"/>
              <a:ea typeface="Pangolin"/>
              <a:cs typeface="Pangolin"/>
            </a:endParaRPr>
          </a:p>
          <a:p>
            <a:pPr algn="ctr">
              <a:lnSpc>
                <a:spcPct val="100000"/>
              </a:lnSpc>
              <a:buClr>
                <a:srgbClr val="000000"/>
              </a:buClr>
              <a:buFont typeface="Arial"/>
              <a:buNone/>
            </a:pPr>
            <a:endParaRPr lang="ka-GE" sz="2500" b="1" dirty="0">
              <a:solidFill>
                <a:srgbClr val="0B5394"/>
              </a:solidFill>
              <a:latin typeface="+mn-lt"/>
              <a:ea typeface="Pangolin"/>
              <a:cs typeface="Pangolin"/>
              <a:sym typeface="Arial"/>
            </a:endParaRPr>
          </a:p>
          <a:p>
            <a:pPr algn="ctr">
              <a:lnSpc>
                <a:spcPct val="100000"/>
              </a:lnSpc>
              <a:buClr>
                <a:srgbClr val="000000"/>
              </a:buClr>
              <a:buFont typeface="Arial"/>
              <a:buNone/>
            </a:pPr>
            <a:endParaRPr lang="ka-GE" sz="2500" b="1" dirty="0">
              <a:solidFill>
                <a:srgbClr val="0B5394"/>
              </a:solidFill>
              <a:latin typeface="+mn-lt"/>
              <a:ea typeface="Pangolin"/>
              <a:cs typeface="Pangolin"/>
            </a:endParaRPr>
          </a:p>
          <a:p>
            <a:pPr algn="ctr">
              <a:lnSpc>
                <a:spcPct val="100000"/>
              </a:lnSpc>
            </a:pPr>
            <a:r>
              <a:rPr lang="en-US" b="1" dirty="0">
                <a:solidFill>
                  <a:srgbClr val="0B5394"/>
                </a:solidFill>
                <a:latin typeface="+mn-lt"/>
                <a:ea typeface="Pangolin"/>
                <a:cs typeface="Pangolin"/>
                <a:sym typeface="Arial"/>
              </a:rPr>
              <a:t>MICS Georgia </a:t>
            </a:r>
            <a:r>
              <a:rPr lang="ka-GE" b="1" dirty="0">
                <a:solidFill>
                  <a:srgbClr val="0B5394"/>
                </a:solidFill>
                <a:latin typeface="+mn-lt"/>
                <a:ea typeface="Pangolin"/>
                <a:cs typeface="Pangolin"/>
                <a:sym typeface="Arial"/>
              </a:rPr>
              <a:t> 2018 – </a:t>
            </a:r>
            <a:r>
              <a:rPr lang="en-US" b="1" dirty="0">
                <a:solidFill>
                  <a:srgbClr val="0B5394"/>
                </a:solidFill>
                <a:latin typeface="+mn-lt"/>
                <a:ea typeface="Pangolin"/>
                <a:cs typeface="Pangolin"/>
                <a:sym typeface="Arial"/>
              </a:rPr>
              <a:t>data collection</a:t>
            </a:r>
            <a:endParaRPr lang="en-US" b="1" dirty="0">
              <a:solidFill>
                <a:srgbClr val="0B5394"/>
              </a:solidFill>
              <a:latin typeface="+mn-lt"/>
              <a:ea typeface="Pangolin"/>
              <a:cs typeface="Pangolin"/>
            </a:endParaRPr>
          </a:p>
          <a:p>
            <a:pPr algn="ctr">
              <a:lnSpc>
                <a:spcPct val="100000"/>
              </a:lnSpc>
              <a:buClr>
                <a:srgbClr val="000000"/>
              </a:buClr>
              <a:buFont typeface="Arial"/>
              <a:buNone/>
            </a:pPr>
            <a:endParaRPr lang="ka-GE" sz="2500" b="1" dirty="0">
              <a:solidFill>
                <a:srgbClr val="0B5394"/>
              </a:solidFill>
              <a:latin typeface="+mn-lt"/>
              <a:ea typeface="Pangolin"/>
              <a:cs typeface="Pangolin"/>
              <a:sym typeface="Arial"/>
            </a:endParaRPr>
          </a:p>
          <a:p>
            <a:pPr algn="ctr">
              <a:lnSpc>
                <a:spcPct val="100000"/>
              </a:lnSpc>
              <a:buClr>
                <a:srgbClr val="000000"/>
              </a:buClr>
              <a:buFont typeface="Arial"/>
              <a:buNone/>
            </a:pPr>
            <a:r>
              <a:rPr lang="ka-GE" sz="2500" b="1" dirty="0">
                <a:solidFill>
                  <a:srgbClr val="0B5394"/>
                </a:solidFill>
                <a:latin typeface="+mn-lt"/>
                <a:ea typeface="Pangolin"/>
                <a:cs typeface="Pangolin"/>
                <a:sym typeface="Arial"/>
              </a:rPr>
              <a:t> </a:t>
            </a:r>
            <a:endParaRPr lang="en-US" sz="2500" b="1" dirty="0">
              <a:solidFill>
                <a:srgbClr val="0B5394"/>
              </a:solidFill>
              <a:latin typeface="+mn-lt"/>
              <a:ea typeface="Pangolin"/>
              <a:cs typeface="Pangolin"/>
              <a:sym typeface="Arial"/>
            </a:endParaRPr>
          </a:p>
        </p:txBody>
      </p:sp>
      <p:sp>
        <p:nvSpPr>
          <p:cNvPr id="18" name="Google Shape;73;p18"/>
          <p:cNvSpPr txBox="1">
            <a:spLocks/>
          </p:cNvSpPr>
          <p:nvPr/>
        </p:nvSpPr>
        <p:spPr>
          <a:xfrm>
            <a:off x="4555541" y="1693616"/>
            <a:ext cx="3952102" cy="301402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spcFirstLastPara="1" vert="horz" wrap="square" lIns="91425" tIns="91425" rIns="91425" bIns="91425" rtlCol="0" anchor="t" anchorCtr="0">
            <a:noAutofit/>
          </a:bodyPr>
          <a:lstStyle>
            <a:lvl1pPr marL="457200" lvl="0" indent="-317500" algn="l" defTabSz="685800" rtl="0" eaLnBrk="1" latinLnBrk="0" hangingPunct="1">
              <a:lnSpc>
                <a:spcPct val="90000"/>
              </a:lnSpc>
              <a:spcBef>
                <a:spcPts val="0"/>
              </a:spcBef>
              <a:spcAft>
                <a:spcPts val="0"/>
              </a:spcAft>
              <a:buClr>
                <a:schemeClr val="accent1"/>
              </a:buClr>
              <a:buSzPts val="1400"/>
              <a:buFont typeface="Calibri" panose="020F0502020204030204" pitchFamily="34" charset="0"/>
              <a:buChar char="✗"/>
              <a:defRPr sz="1500" kern="1200">
                <a:solidFill>
                  <a:schemeClr val="lt1"/>
                </a:solidFill>
                <a:latin typeface="+mn-lt"/>
                <a:ea typeface="+mn-ea"/>
                <a:cs typeface="+mn-cs"/>
              </a:defRPr>
            </a:lvl1pPr>
            <a:lvl2pPr marL="914400" lvl="1"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350" kern="1200">
                <a:solidFill>
                  <a:schemeClr val="lt1"/>
                </a:solidFill>
                <a:latin typeface="+mn-lt"/>
                <a:ea typeface="+mn-ea"/>
                <a:cs typeface="+mn-cs"/>
              </a:defRPr>
            </a:lvl2pPr>
            <a:lvl3pPr marL="1371600" lvl="2"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lt1"/>
                </a:solidFill>
                <a:latin typeface="+mn-lt"/>
                <a:ea typeface="+mn-ea"/>
                <a:cs typeface="+mn-cs"/>
              </a:defRPr>
            </a:lvl3pPr>
            <a:lvl4pPr marL="1828800" lvl="3"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lt1"/>
                </a:solidFill>
                <a:latin typeface="+mn-lt"/>
                <a:ea typeface="+mn-ea"/>
                <a:cs typeface="+mn-cs"/>
              </a:defRPr>
            </a:lvl4pPr>
            <a:lvl5pPr marL="2286000" lvl="4"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lt1"/>
                </a:solidFill>
                <a:latin typeface="+mn-lt"/>
                <a:ea typeface="+mn-ea"/>
                <a:cs typeface="+mn-cs"/>
              </a:defRPr>
            </a:lvl5pPr>
            <a:lvl6pPr marL="2743200" lvl="5"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lt1"/>
                </a:solidFill>
                <a:latin typeface="+mn-lt"/>
                <a:ea typeface="+mn-ea"/>
                <a:cs typeface="+mn-cs"/>
              </a:defRPr>
            </a:lvl6pPr>
            <a:lvl7pPr marL="3200400" lvl="6"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lt1"/>
                </a:solidFill>
                <a:latin typeface="+mn-lt"/>
                <a:ea typeface="+mn-ea"/>
                <a:cs typeface="+mn-cs"/>
              </a:defRPr>
            </a:lvl7pPr>
            <a:lvl8pPr marL="3657600" lvl="7"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lt1"/>
                </a:solidFill>
                <a:latin typeface="+mn-lt"/>
                <a:ea typeface="+mn-ea"/>
                <a:cs typeface="+mn-cs"/>
              </a:defRPr>
            </a:lvl8pPr>
            <a:lvl9pPr marL="4114800" lvl="8"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lt1"/>
                </a:solidFill>
                <a:latin typeface="+mn-lt"/>
                <a:ea typeface="+mn-ea"/>
                <a:cs typeface="+mn-cs"/>
              </a:defRPr>
            </a:lvl9pPr>
          </a:lstStyle>
          <a:p>
            <a:pPr marL="457200" lvl="1" indent="0">
              <a:lnSpc>
                <a:spcPct val="100000"/>
              </a:lnSpc>
              <a:buNone/>
              <a:defRPr/>
            </a:pPr>
            <a:r>
              <a:rPr lang="en-US" sz="1800" b="1" spc="-38" dirty="0">
                <a:solidFill>
                  <a:srgbClr val="002060"/>
                </a:solidFill>
                <a:ea typeface="Pangolin"/>
                <a:cs typeface="Pangolin"/>
              </a:rPr>
              <a:t>Team composition </a:t>
            </a:r>
          </a:p>
          <a:p>
            <a:pPr marL="457200" lvl="1" indent="0">
              <a:lnSpc>
                <a:spcPct val="100000"/>
              </a:lnSpc>
              <a:buNone/>
              <a:defRPr/>
            </a:pPr>
            <a:endParaRPr lang="ka-GE" sz="1800" spc="-38" dirty="0">
              <a:solidFill>
                <a:srgbClr val="002060"/>
              </a:solidFill>
              <a:ea typeface="Pangolin"/>
              <a:cs typeface="Pangolin"/>
            </a:endParaRPr>
          </a:p>
          <a:p>
            <a:pPr marL="457200" lvl="1" indent="0">
              <a:lnSpc>
                <a:spcPct val="100000"/>
              </a:lnSpc>
              <a:buNone/>
              <a:defRPr/>
            </a:pPr>
            <a:r>
              <a:rPr lang="en-US" sz="1800" spc="-38" dirty="0">
                <a:solidFill>
                  <a:srgbClr val="002060"/>
                </a:solidFill>
                <a:ea typeface="Pangolin"/>
                <a:cs typeface="Pangolin"/>
              </a:rPr>
              <a:t>Supervisor</a:t>
            </a:r>
            <a:r>
              <a:rPr lang="ka-GE" sz="1800" spc="-38" dirty="0">
                <a:solidFill>
                  <a:srgbClr val="002060"/>
                </a:solidFill>
                <a:ea typeface="Pangolin"/>
                <a:cs typeface="Pangolin"/>
              </a:rPr>
              <a:t> -</a:t>
            </a:r>
            <a:r>
              <a:rPr lang="en-US" sz="1800" spc="-38" dirty="0">
                <a:solidFill>
                  <a:srgbClr val="002060"/>
                </a:solidFill>
                <a:ea typeface="Pangolin"/>
                <a:cs typeface="Pangolin"/>
              </a:rPr>
              <a:t> 1</a:t>
            </a:r>
            <a:endParaRPr lang="ka-GE" sz="1800" spc="-38" dirty="0">
              <a:solidFill>
                <a:srgbClr val="002060"/>
              </a:solidFill>
              <a:ea typeface="Pangolin"/>
              <a:cs typeface="Pangolin"/>
            </a:endParaRPr>
          </a:p>
          <a:p>
            <a:pPr marL="457200" lvl="1" indent="0">
              <a:lnSpc>
                <a:spcPct val="100000"/>
              </a:lnSpc>
              <a:buNone/>
              <a:defRPr/>
            </a:pPr>
            <a:r>
              <a:rPr lang="en-US" sz="1800" spc="-38" dirty="0">
                <a:solidFill>
                  <a:srgbClr val="002060"/>
                </a:solidFill>
                <a:ea typeface="Pangolin"/>
                <a:cs typeface="Pangolin"/>
              </a:rPr>
              <a:t>Interviewer</a:t>
            </a:r>
            <a:r>
              <a:rPr lang="ka-GE" sz="1800" spc="-38" dirty="0">
                <a:solidFill>
                  <a:srgbClr val="002060"/>
                </a:solidFill>
                <a:ea typeface="Pangolin"/>
                <a:cs typeface="Pangolin"/>
              </a:rPr>
              <a:t> -</a:t>
            </a:r>
            <a:r>
              <a:rPr lang="en-US" sz="1800" spc="-38" dirty="0">
                <a:solidFill>
                  <a:srgbClr val="002060"/>
                </a:solidFill>
                <a:ea typeface="Pangolin"/>
                <a:cs typeface="Pangolin"/>
              </a:rPr>
              <a:t> 4</a:t>
            </a:r>
            <a:endParaRPr lang="ka-GE" sz="1800" spc="-38" dirty="0">
              <a:solidFill>
                <a:srgbClr val="002060"/>
              </a:solidFill>
              <a:ea typeface="Pangolin"/>
              <a:cs typeface="Pangolin"/>
            </a:endParaRPr>
          </a:p>
          <a:p>
            <a:pPr marL="457200" lvl="1" indent="0">
              <a:lnSpc>
                <a:spcPct val="100000"/>
              </a:lnSpc>
              <a:buNone/>
              <a:defRPr/>
            </a:pPr>
            <a:r>
              <a:rPr lang="en-US" sz="1800" spc="-38" dirty="0">
                <a:solidFill>
                  <a:srgbClr val="002060"/>
                </a:solidFill>
                <a:ea typeface="Pangolin"/>
                <a:cs typeface="Pangolin"/>
              </a:rPr>
              <a:t>Measurer </a:t>
            </a:r>
            <a:r>
              <a:rPr lang="ka-GE" sz="1800" spc="-38" dirty="0">
                <a:solidFill>
                  <a:srgbClr val="002060"/>
                </a:solidFill>
                <a:ea typeface="Pangolin"/>
                <a:cs typeface="Pangolin"/>
              </a:rPr>
              <a:t> -</a:t>
            </a:r>
            <a:r>
              <a:rPr lang="en-US" sz="1800" spc="-38" dirty="0">
                <a:solidFill>
                  <a:srgbClr val="002060"/>
                </a:solidFill>
                <a:ea typeface="Pangolin"/>
                <a:cs typeface="Pangolin"/>
              </a:rPr>
              <a:t> 1</a:t>
            </a:r>
            <a:endParaRPr lang="ka-GE" sz="1800" spc="-38" dirty="0">
              <a:solidFill>
                <a:srgbClr val="002060"/>
              </a:solidFill>
              <a:ea typeface="Pangolin"/>
              <a:cs typeface="Pangolin"/>
            </a:endParaRPr>
          </a:p>
          <a:p>
            <a:pPr marL="457200" lvl="1" indent="0">
              <a:lnSpc>
                <a:spcPct val="100000"/>
              </a:lnSpc>
              <a:buNone/>
              <a:defRPr/>
            </a:pPr>
            <a:r>
              <a:rPr lang="en-US" sz="1800" spc="-38" dirty="0">
                <a:solidFill>
                  <a:srgbClr val="002060"/>
                </a:solidFill>
                <a:ea typeface="Pangolin"/>
                <a:cs typeface="Pangolin"/>
              </a:rPr>
              <a:t>Phlebotomist </a:t>
            </a:r>
            <a:r>
              <a:rPr lang="ka-GE" sz="1800" spc="-38" dirty="0">
                <a:solidFill>
                  <a:srgbClr val="002060"/>
                </a:solidFill>
                <a:ea typeface="Pangolin"/>
                <a:cs typeface="Pangolin"/>
              </a:rPr>
              <a:t> -</a:t>
            </a:r>
            <a:r>
              <a:rPr lang="en-US" sz="1800" spc="-38" dirty="0">
                <a:solidFill>
                  <a:srgbClr val="002060"/>
                </a:solidFill>
                <a:ea typeface="Pangolin"/>
                <a:cs typeface="Pangolin"/>
              </a:rPr>
              <a:t> 1</a:t>
            </a:r>
            <a:endParaRPr lang="ka-GE" sz="1800" spc="-38" dirty="0">
              <a:solidFill>
                <a:srgbClr val="002060"/>
              </a:solidFill>
              <a:ea typeface="Pangolin"/>
              <a:cs typeface="Pangolin"/>
            </a:endParaRPr>
          </a:p>
          <a:p>
            <a:pPr indent="0">
              <a:lnSpc>
                <a:spcPct val="100000"/>
              </a:lnSpc>
              <a:buFont typeface="Calibri" panose="020F0502020204030204" pitchFamily="34" charset="0"/>
              <a:buNone/>
            </a:pPr>
            <a:endParaRPr lang="ka-GE" sz="2000" spc="-38" dirty="0">
              <a:solidFill>
                <a:srgbClr val="0B5394"/>
              </a:solidFill>
              <a:latin typeface="+mj-lt"/>
              <a:ea typeface="Pangolin"/>
              <a:cs typeface="Pangolin"/>
            </a:endParaRPr>
          </a:p>
        </p:txBody>
      </p:sp>
      <p:grpSp>
        <p:nvGrpSpPr>
          <p:cNvPr id="14" name="Group 13">
            <a:extLst>
              <a:ext uri="{FF2B5EF4-FFF2-40B4-BE49-F238E27FC236}">
                <a16:creationId xmlns:a16="http://schemas.microsoft.com/office/drawing/2014/main" xmlns="" id="{98F4B562-32AB-4902-B40C-7A7F8212DD2A}"/>
              </a:ext>
            </a:extLst>
          </p:cNvPr>
          <p:cNvGrpSpPr/>
          <p:nvPr/>
        </p:nvGrpSpPr>
        <p:grpSpPr>
          <a:xfrm>
            <a:off x="350603" y="257393"/>
            <a:ext cx="8550389" cy="747022"/>
            <a:chOff x="275699" y="272309"/>
            <a:chExt cx="8550389" cy="747022"/>
          </a:xfrm>
        </p:grpSpPr>
        <p:pic>
          <p:nvPicPr>
            <p:cNvPr id="25" name="Picture 24"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DA284C46-3B7E-4F16-9467-0A70429260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26" name="Picture 25">
              <a:extLst>
                <a:ext uri="{FF2B5EF4-FFF2-40B4-BE49-F238E27FC236}">
                  <a16:creationId xmlns:a16="http://schemas.microsoft.com/office/drawing/2014/main" xmlns="" id="{287C3219-A417-470F-A6A5-9A9AFE33B631}"/>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27" name="Picture 26">
              <a:extLst>
                <a:ext uri="{FF2B5EF4-FFF2-40B4-BE49-F238E27FC236}">
                  <a16:creationId xmlns:a16="http://schemas.microsoft.com/office/drawing/2014/main" xmlns="" id="{A9B427CE-18A3-42F0-A9E9-991507BB9E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8" name="Picture 27">
              <a:extLst>
                <a:ext uri="{FF2B5EF4-FFF2-40B4-BE49-F238E27FC236}">
                  <a16:creationId xmlns:a16="http://schemas.microsoft.com/office/drawing/2014/main" xmlns="" id="{4D94397B-3766-4F16-A6E5-30A0A141AA59}"/>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9" name="Picture 28">
              <a:extLst>
                <a:ext uri="{FF2B5EF4-FFF2-40B4-BE49-F238E27FC236}">
                  <a16:creationId xmlns:a16="http://schemas.microsoft.com/office/drawing/2014/main" xmlns="" id="{2DA9403A-CE55-43E9-AEC0-5F46AE3BDE5B}"/>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30" name="Picture 29">
              <a:extLst>
                <a:ext uri="{FF2B5EF4-FFF2-40B4-BE49-F238E27FC236}">
                  <a16:creationId xmlns:a16="http://schemas.microsoft.com/office/drawing/2014/main" xmlns="" id="{10D5D61E-9EBE-454A-8BB9-035B4122AE1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220069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6</a:t>
            </a:fld>
            <a:endParaRPr/>
          </a:p>
        </p:txBody>
      </p:sp>
      <p:sp>
        <p:nvSpPr>
          <p:cNvPr id="15" name="Text Placeholder 2"/>
          <p:cNvSpPr txBox="1">
            <a:spLocks/>
          </p:cNvSpPr>
          <p:nvPr/>
        </p:nvSpPr>
        <p:spPr>
          <a:xfrm>
            <a:off x="683568" y="987574"/>
            <a:ext cx="7416824" cy="4032448"/>
          </a:xfrm>
          <a:prstGeom prst="rect">
            <a:avLst/>
          </a:prstGeom>
        </p:spPr>
        <p:txBody>
          <a:bodyPr spcFirstLastPara="1" vert="horz" wrap="square" lIns="91425" tIns="91425" rIns="91425" bIns="91425" rtlCol="0" anchor="t" anchorCtr="0">
            <a:normAutofit/>
          </a:bodyPr>
          <a:lstStyle>
            <a:lvl1pPr marL="457200" lvl="0" indent="-317500" algn="l" defTabSz="685800" rtl="0" eaLnBrk="1" latinLnBrk="0" hangingPunct="1">
              <a:lnSpc>
                <a:spcPct val="90000"/>
              </a:lnSpc>
              <a:spcBef>
                <a:spcPts val="0"/>
              </a:spcBef>
              <a:spcAft>
                <a:spcPts val="0"/>
              </a:spcAft>
              <a:buClr>
                <a:schemeClr val="accent1"/>
              </a:buClr>
              <a:buSzPts val="14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400" lvl="1"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350" kern="1200">
                <a:solidFill>
                  <a:schemeClr val="tx1">
                    <a:lumMod val="75000"/>
                    <a:lumOff val="25000"/>
                  </a:schemeClr>
                </a:solidFill>
                <a:latin typeface="+mn-lt"/>
                <a:ea typeface="+mn-ea"/>
                <a:cs typeface="+mn-cs"/>
              </a:defRPr>
            </a:lvl2pPr>
            <a:lvl3pPr marL="1371600" lvl="2"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3pPr>
            <a:lvl4pPr marL="1828800" lvl="3" indent="-317500" algn="l" defTabSz="685800" rtl="0" eaLnBrk="1" latinLnBrk="0" hangingPunct="1">
              <a:lnSpc>
                <a:spcPct val="90000"/>
              </a:lnSpc>
              <a:spcBef>
                <a:spcPts val="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4pPr>
            <a:lvl5pPr marL="2286000" lvl="4"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5pPr>
            <a:lvl6pPr marL="2743200" lvl="5"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6pPr>
            <a:lvl7pPr marL="3200400" lvl="6"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7pPr>
            <a:lvl8pPr marL="3657600" lvl="7"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8pPr>
            <a:lvl9pPr marL="4114800" lvl="8" indent="-342900" algn="l" defTabSz="685800" rtl="0" eaLnBrk="1" latinLnBrk="0" hangingPunct="1">
              <a:lnSpc>
                <a:spcPct val="90000"/>
              </a:lnSpc>
              <a:spcBef>
                <a:spcPts val="0"/>
              </a:spcBef>
              <a:spcAft>
                <a:spcPts val="0"/>
              </a:spcAft>
              <a:buClr>
                <a:schemeClr val="accent1"/>
              </a:buClr>
              <a:buSzPts val="1800"/>
              <a:buFont typeface="Calibri" pitchFamily="34" charset="0"/>
              <a:buChar char="✗"/>
              <a:defRPr sz="1050" kern="1200">
                <a:solidFill>
                  <a:schemeClr val="tx1">
                    <a:lumMod val="75000"/>
                    <a:lumOff val="25000"/>
                  </a:schemeClr>
                </a:solidFill>
                <a:latin typeface="+mn-lt"/>
                <a:ea typeface="+mn-ea"/>
                <a:cs typeface="+mn-cs"/>
              </a:defRPr>
            </a:lvl9pPr>
          </a:lstStyle>
          <a:p>
            <a:pPr marL="0" indent="0" algn="ctr">
              <a:buClr>
                <a:schemeClr val="dk1"/>
              </a:buClr>
              <a:buSzPts val="1100"/>
              <a:buFont typeface="Calibri" panose="020F0502020204030204" pitchFamily="34" charset="0"/>
              <a:buNone/>
            </a:pPr>
            <a:endParaRPr lang="ka-GE" sz="1600" dirty="0"/>
          </a:p>
        </p:txBody>
      </p:sp>
      <p:sp>
        <p:nvSpPr>
          <p:cNvPr id="16" name="Title 2"/>
          <p:cNvSpPr txBox="1">
            <a:spLocks/>
          </p:cNvSpPr>
          <p:nvPr/>
        </p:nvSpPr>
        <p:spPr>
          <a:xfrm>
            <a:off x="822960" y="2060674"/>
            <a:ext cx="7349440" cy="439068"/>
          </a:xfrm>
          <a:prstGeom prst="rect">
            <a:avLst/>
          </a:prstGeom>
        </p:spPr>
        <p:txBody>
          <a:bodyPr spcFirstLastPara="1" vert="horz" wrap="square" lIns="91425" tIns="91425" rIns="91425" bIns="91425" rtlCol="0" anchor="b" anchorCtr="0">
            <a:noAutofit/>
          </a:bodyPr>
          <a:lstStyle>
            <a:lvl1pPr lvl="0" algn="l" defTabSz="685800" rtl="0" eaLnBrk="1" latinLnBrk="0" hangingPunct="1">
              <a:lnSpc>
                <a:spcPct val="85000"/>
              </a:lnSpc>
              <a:spcBef>
                <a:spcPts val="0"/>
              </a:spcBef>
              <a:spcAft>
                <a:spcPts val="0"/>
              </a:spcAft>
              <a:buSzPts val="2000"/>
              <a:buNone/>
              <a:defRPr sz="2000" kern="1200" spc="-38" baseline="0">
                <a:solidFill>
                  <a:schemeClr val="tx1">
                    <a:lumMod val="75000"/>
                    <a:lumOff val="25000"/>
                  </a:schemeClr>
                </a:solidFill>
                <a:latin typeface="+mj-lt"/>
                <a:ea typeface="+mj-ea"/>
                <a:cs typeface="+mj-cs"/>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pPr algn="ctr">
              <a:lnSpc>
                <a:spcPct val="100000"/>
              </a:lnSpc>
              <a:buClr>
                <a:srgbClr val="000000"/>
              </a:buClr>
              <a:buFont typeface="Arial"/>
              <a:buNone/>
            </a:pPr>
            <a:endParaRPr lang="ka-GE" sz="2500" b="1" dirty="0">
              <a:solidFill>
                <a:srgbClr val="0B5394"/>
              </a:solidFill>
              <a:latin typeface="+mn-lt"/>
              <a:ea typeface="Pangolin"/>
              <a:cs typeface="Pangolin"/>
              <a:sym typeface="Arial"/>
            </a:endParaRPr>
          </a:p>
          <a:p>
            <a:pPr algn="ctr">
              <a:lnSpc>
                <a:spcPct val="100000"/>
              </a:lnSpc>
              <a:buClr>
                <a:srgbClr val="000000"/>
              </a:buClr>
              <a:buFont typeface="Arial"/>
              <a:buNone/>
            </a:pPr>
            <a:endParaRPr lang="ka-GE" sz="2500" b="1" dirty="0">
              <a:solidFill>
                <a:srgbClr val="0B5394"/>
              </a:solidFill>
              <a:latin typeface="+mn-lt"/>
              <a:ea typeface="Pangolin"/>
              <a:cs typeface="Pangolin"/>
            </a:endParaRPr>
          </a:p>
          <a:p>
            <a:pPr algn="ctr">
              <a:lnSpc>
                <a:spcPct val="100000"/>
              </a:lnSpc>
              <a:buClr>
                <a:srgbClr val="000000"/>
              </a:buClr>
              <a:buFont typeface="Arial"/>
              <a:buNone/>
            </a:pPr>
            <a:endParaRPr lang="ka-GE" sz="2500" b="1" dirty="0">
              <a:solidFill>
                <a:srgbClr val="0B5394"/>
              </a:solidFill>
              <a:latin typeface="+mn-lt"/>
              <a:ea typeface="Pangolin"/>
              <a:cs typeface="Pangolin"/>
              <a:sym typeface="Arial"/>
            </a:endParaRPr>
          </a:p>
          <a:p>
            <a:pPr algn="ctr">
              <a:lnSpc>
                <a:spcPct val="100000"/>
              </a:lnSpc>
              <a:buClr>
                <a:srgbClr val="000000"/>
              </a:buClr>
              <a:buFont typeface="Arial"/>
              <a:buNone/>
            </a:pPr>
            <a:endParaRPr lang="ka-GE" sz="2500" b="1" dirty="0">
              <a:solidFill>
                <a:srgbClr val="0B5394"/>
              </a:solidFill>
              <a:latin typeface="+mn-lt"/>
              <a:ea typeface="Pangolin"/>
              <a:cs typeface="Pangolin"/>
            </a:endParaRPr>
          </a:p>
          <a:p>
            <a:pPr algn="ctr">
              <a:lnSpc>
                <a:spcPct val="100000"/>
              </a:lnSpc>
            </a:pPr>
            <a:r>
              <a:rPr lang="en-US" b="1" dirty="0">
                <a:solidFill>
                  <a:srgbClr val="0B5394"/>
                </a:solidFill>
                <a:latin typeface="+mn-lt"/>
                <a:ea typeface="Pangolin"/>
                <a:cs typeface="Pangolin"/>
                <a:sym typeface="Arial"/>
              </a:rPr>
              <a:t>MICS Georgia 2018</a:t>
            </a:r>
            <a:r>
              <a:rPr lang="ka-GE" b="1" dirty="0">
                <a:solidFill>
                  <a:srgbClr val="0B5394"/>
                </a:solidFill>
                <a:latin typeface="+mn-lt"/>
                <a:ea typeface="Pangolin"/>
                <a:cs typeface="Pangolin"/>
                <a:sym typeface="Arial"/>
              </a:rPr>
              <a:t> – </a:t>
            </a:r>
            <a:r>
              <a:rPr lang="en-US" b="1" dirty="0">
                <a:solidFill>
                  <a:srgbClr val="0B5394"/>
                </a:solidFill>
                <a:latin typeface="+mn-lt"/>
                <a:ea typeface="Pangolin"/>
                <a:cs typeface="Pangolin"/>
                <a:sym typeface="Arial"/>
              </a:rPr>
              <a:t>Data Collection</a:t>
            </a:r>
            <a:endParaRPr lang="en-US" b="1" dirty="0">
              <a:solidFill>
                <a:srgbClr val="0B5394"/>
              </a:solidFill>
              <a:ea typeface="Pangolin"/>
              <a:cs typeface="Pangolin"/>
            </a:endParaRPr>
          </a:p>
          <a:p>
            <a:pPr algn="ctr">
              <a:lnSpc>
                <a:spcPct val="100000"/>
              </a:lnSpc>
              <a:buClr>
                <a:srgbClr val="000000"/>
              </a:buClr>
              <a:buFont typeface="Arial"/>
              <a:buNone/>
            </a:pPr>
            <a:endParaRPr lang="ka-GE" sz="2500" b="1" dirty="0">
              <a:solidFill>
                <a:srgbClr val="0B5394"/>
              </a:solidFill>
              <a:latin typeface="+mn-lt"/>
              <a:ea typeface="Pangolin"/>
              <a:cs typeface="Pangolin"/>
              <a:sym typeface="Arial"/>
            </a:endParaRPr>
          </a:p>
          <a:p>
            <a:pPr algn="ctr">
              <a:lnSpc>
                <a:spcPct val="100000"/>
              </a:lnSpc>
              <a:buClr>
                <a:srgbClr val="000000"/>
              </a:buClr>
              <a:buFont typeface="Arial"/>
              <a:buNone/>
            </a:pPr>
            <a:r>
              <a:rPr lang="ka-GE" sz="2500" b="1" dirty="0">
                <a:solidFill>
                  <a:srgbClr val="0B5394"/>
                </a:solidFill>
                <a:latin typeface="+mn-lt"/>
                <a:ea typeface="Pangolin"/>
                <a:cs typeface="Pangolin"/>
                <a:sym typeface="Arial"/>
              </a:rPr>
              <a:t> </a:t>
            </a:r>
            <a:endParaRPr lang="en-US" sz="2500" b="1" dirty="0">
              <a:solidFill>
                <a:srgbClr val="0B5394"/>
              </a:solidFill>
              <a:latin typeface="+mn-lt"/>
              <a:ea typeface="Pangolin"/>
              <a:cs typeface="Pangolin"/>
              <a:sym typeface="Arial"/>
            </a:endParaRPr>
          </a:p>
        </p:txBody>
      </p:sp>
      <p:graphicFrame>
        <p:nvGraphicFramePr>
          <p:cNvPr id="17" name="Diagram 16"/>
          <p:cNvGraphicFramePr/>
          <p:nvPr>
            <p:extLst>
              <p:ext uri="{D42A27DB-BD31-4B8C-83A1-F6EECF244321}">
                <p14:modId xmlns:p14="http://schemas.microsoft.com/office/powerpoint/2010/main" val="421870234"/>
              </p:ext>
            </p:extLst>
          </p:nvPr>
        </p:nvGraphicFramePr>
        <p:xfrm>
          <a:off x="1259632" y="1691542"/>
          <a:ext cx="6696743" cy="311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xmlns="" id="{FFA89AAC-CE01-458C-B936-6150804CD533}"/>
              </a:ext>
            </a:extLst>
          </p:cNvPr>
          <p:cNvGrpSpPr/>
          <p:nvPr/>
        </p:nvGrpSpPr>
        <p:grpSpPr>
          <a:xfrm>
            <a:off x="350603" y="257393"/>
            <a:ext cx="8550389" cy="747022"/>
            <a:chOff x="275699" y="272309"/>
            <a:chExt cx="8550389" cy="747022"/>
          </a:xfrm>
        </p:grpSpPr>
        <p:pic>
          <p:nvPicPr>
            <p:cNvPr id="14" name="Picture 13"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630B7E33-5597-48FE-B438-219EC3C903F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25" name="Picture 24">
              <a:extLst>
                <a:ext uri="{FF2B5EF4-FFF2-40B4-BE49-F238E27FC236}">
                  <a16:creationId xmlns:a16="http://schemas.microsoft.com/office/drawing/2014/main" xmlns="" id="{01DF9F5D-2A66-4616-B363-929E3B111000}"/>
                </a:ext>
              </a:extLst>
            </p:cNvPr>
            <p:cNvPicPr>
              <a:picLocks noChangeAspect="1"/>
            </p:cNvPicPr>
            <p:nvPr/>
          </p:nvPicPr>
          <p:blipFill>
            <a:blip r:embed="rId9"/>
            <a:stretch>
              <a:fillRect/>
            </a:stretch>
          </p:blipFill>
          <p:spPr>
            <a:xfrm>
              <a:off x="7676801" y="304281"/>
              <a:ext cx="1149287" cy="653208"/>
            </a:xfrm>
            <a:prstGeom prst="rect">
              <a:avLst/>
            </a:prstGeom>
          </p:spPr>
        </p:pic>
        <p:pic>
          <p:nvPicPr>
            <p:cNvPr id="26" name="Picture 25">
              <a:extLst>
                <a:ext uri="{FF2B5EF4-FFF2-40B4-BE49-F238E27FC236}">
                  <a16:creationId xmlns:a16="http://schemas.microsoft.com/office/drawing/2014/main" xmlns="" id="{FDB0067D-3493-4EBE-8462-0F4ED17B8D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27" name="Picture 26">
              <a:extLst>
                <a:ext uri="{FF2B5EF4-FFF2-40B4-BE49-F238E27FC236}">
                  <a16:creationId xmlns:a16="http://schemas.microsoft.com/office/drawing/2014/main" xmlns="" id="{32FC3043-D2C5-41FF-9843-FD0B727BC7E4}"/>
                </a:ext>
              </a:extLst>
            </p:cNvPr>
            <p:cNvPicPr>
              <a:picLocks noChangeAspect="1"/>
            </p:cNvPicPr>
            <p:nvPr/>
          </p:nvPicPr>
          <p:blipFill>
            <a:blip r:embed="rId11"/>
            <a:stretch>
              <a:fillRect/>
            </a:stretch>
          </p:blipFill>
          <p:spPr>
            <a:xfrm>
              <a:off x="2397867" y="434484"/>
              <a:ext cx="1625138" cy="477982"/>
            </a:xfrm>
            <a:prstGeom prst="rect">
              <a:avLst/>
            </a:prstGeom>
          </p:spPr>
        </p:pic>
        <p:pic>
          <p:nvPicPr>
            <p:cNvPr id="28" name="Picture 27">
              <a:extLst>
                <a:ext uri="{FF2B5EF4-FFF2-40B4-BE49-F238E27FC236}">
                  <a16:creationId xmlns:a16="http://schemas.microsoft.com/office/drawing/2014/main" xmlns="" id="{11E35DF9-414F-4C31-A838-4E7FE782E1BB}"/>
                </a:ext>
              </a:extLst>
            </p:cNvPr>
            <p:cNvPicPr>
              <a:picLocks noChangeAspect="1"/>
            </p:cNvPicPr>
            <p:nvPr/>
          </p:nvPicPr>
          <p:blipFill>
            <a:blip r:embed="rId12"/>
            <a:stretch>
              <a:fillRect/>
            </a:stretch>
          </p:blipFill>
          <p:spPr>
            <a:xfrm>
              <a:off x="4283968" y="272309"/>
              <a:ext cx="911967" cy="747022"/>
            </a:xfrm>
            <a:prstGeom prst="rect">
              <a:avLst/>
            </a:prstGeom>
          </p:spPr>
        </p:pic>
        <p:pic>
          <p:nvPicPr>
            <p:cNvPr id="29" name="Picture 28">
              <a:extLst>
                <a:ext uri="{FF2B5EF4-FFF2-40B4-BE49-F238E27FC236}">
                  <a16:creationId xmlns:a16="http://schemas.microsoft.com/office/drawing/2014/main" xmlns="" id="{D8392261-0F0F-4615-AC49-4CA0EE4A6892}"/>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6503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graphicEl>
                                              <a:dgm id="{FB725A11-A588-4CA3-B38D-6E95A559EB57}"/>
                                            </p:graphicEl>
                                          </p:spTgt>
                                        </p:tgtEl>
                                        <p:attrNameLst>
                                          <p:attrName>style.visibility</p:attrName>
                                        </p:attrNameLst>
                                      </p:cBhvr>
                                      <p:to>
                                        <p:strVal val="visible"/>
                                      </p:to>
                                    </p:set>
                                    <p:animEffect transition="in" filter="wipe(left)">
                                      <p:cBhvr>
                                        <p:cTn id="7" dur="500"/>
                                        <p:tgtEl>
                                          <p:spTgt spid="17">
                                            <p:graphicEl>
                                              <a:dgm id="{FB725A11-A588-4CA3-B38D-6E95A559EB57}"/>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graphicEl>
                                              <a:dgm id="{F62D9755-4FA7-44B3-B6F6-66DF882F06F5}"/>
                                            </p:graphicEl>
                                          </p:spTgt>
                                        </p:tgtEl>
                                        <p:attrNameLst>
                                          <p:attrName>style.visibility</p:attrName>
                                        </p:attrNameLst>
                                      </p:cBhvr>
                                      <p:to>
                                        <p:strVal val="visible"/>
                                      </p:to>
                                    </p:set>
                                    <p:animEffect transition="in" filter="wipe(left)">
                                      <p:cBhvr>
                                        <p:cTn id="10" dur="500"/>
                                        <p:tgtEl>
                                          <p:spTgt spid="17">
                                            <p:graphicEl>
                                              <a:dgm id="{F62D9755-4FA7-44B3-B6F6-66DF882F06F5}"/>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graphicEl>
                                              <a:dgm id="{FD7AAFA4-9730-495C-B45A-D3F8EA574441}"/>
                                            </p:graphicEl>
                                          </p:spTgt>
                                        </p:tgtEl>
                                        <p:attrNameLst>
                                          <p:attrName>style.visibility</p:attrName>
                                        </p:attrNameLst>
                                      </p:cBhvr>
                                      <p:to>
                                        <p:strVal val="visible"/>
                                      </p:to>
                                    </p:set>
                                    <p:animEffect transition="in" filter="wipe(left)">
                                      <p:cBhvr>
                                        <p:cTn id="13" dur="500"/>
                                        <p:tgtEl>
                                          <p:spTgt spid="17">
                                            <p:graphicEl>
                                              <a:dgm id="{FD7AAFA4-9730-495C-B45A-D3F8EA57444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graphicEl>
                                              <a:dgm id="{21C92B0E-929D-4643-984E-CF524C9323B9}"/>
                                            </p:graphicEl>
                                          </p:spTgt>
                                        </p:tgtEl>
                                        <p:attrNameLst>
                                          <p:attrName>style.visibility</p:attrName>
                                        </p:attrNameLst>
                                      </p:cBhvr>
                                      <p:to>
                                        <p:strVal val="visible"/>
                                      </p:to>
                                    </p:set>
                                    <p:animEffect transition="in" filter="wipe(left)">
                                      <p:cBhvr>
                                        <p:cTn id="18" dur="500"/>
                                        <p:tgtEl>
                                          <p:spTgt spid="17">
                                            <p:graphicEl>
                                              <a:dgm id="{21C92B0E-929D-4643-984E-CF524C9323B9}"/>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graphicEl>
                                              <a:dgm id="{CB9D22F4-AF76-41DB-86B5-6FB7B0F03844}"/>
                                            </p:graphicEl>
                                          </p:spTgt>
                                        </p:tgtEl>
                                        <p:attrNameLst>
                                          <p:attrName>style.visibility</p:attrName>
                                        </p:attrNameLst>
                                      </p:cBhvr>
                                      <p:to>
                                        <p:strVal val="visible"/>
                                      </p:to>
                                    </p:set>
                                    <p:animEffect transition="in" filter="wipe(left)">
                                      <p:cBhvr>
                                        <p:cTn id="21" dur="500"/>
                                        <p:tgtEl>
                                          <p:spTgt spid="17">
                                            <p:graphicEl>
                                              <a:dgm id="{CB9D22F4-AF76-41DB-86B5-6FB7B0F0384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graphicEl>
                                              <a:dgm id="{3C2FE0FD-D9A4-4BDA-86FE-0667A1C90751}"/>
                                            </p:graphicEl>
                                          </p:spTgt>
                                        </p:tgtEl>
                                        <p:attrNameLst>
                                          <p:attrName>style.visibility</p:attrName>
                                        </p:attrNameLst>
                                      </p:cBhvr>
                                      <p:to>
                                        <p:strVal val="visible"/>
                                      </p:to>
                                    </p:set>
                                    <p:animEffect transition="in" filter="wipe(left)">
                                      <p:cBhvr>
                                        <p:cTn id="26" dur="500"/>
                                        <p:tgtEl>
                                          <p:spTgt spid="17">
                                            <p:graphicEl>
                                              <a:dgm id="{3C2FE0FD-D9A4-4BDA-86FE-0667A1C90751}"/>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graphicEl>
                                              <a:dgm id="{8587629F-D026-426C-A720-FEF260754A7B}"/>
                                            </p:graphicEl>
                                          </p:spTgt>
                                        </p:tgtEl>
                                        <p:attrNameLst>
                                          <p:attrName>style.visibility</p:attrName>
                                        </p:attrNameLst>
                                      </p:cBhvr>
                                      <p:to>
                                        <p:strVal val="visible"/>
                                      </p:to>
                                    </p:set>
                                    <p:animEffect transition="in" filter="wipe(left)">
                                      <p:cBhvr>
                                        <p:cTn id="29" dur="500"/>
                                        <p:tgtEl>
                                          <p:spTgt spid="17">
                                            <p:graphicEl>
                                              <a:dgm id="{8587629F-D026-426C-A720-FEF260754A7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graphicEl>
                                              <a:dgm id="{D5E982F8-4559-401C-BC94-A40DCA7E9543}"/>
                                            </p:graphicEl>
                                          </p:spTgt>
                                        </p:tgtEl>
                                        <p:attrNameLst>
                                          <p:attrName>style.visibility</p:attrName>
                                        </p:attrNameLst>
                                      </p:cBhvr>
                                      <p:to>
                                        <p:strVal val="visible"/>
                                      </p:to>
                                    </p:set>
                                    <p:animEffect transition="in" filter="wipe(left)">
                                      <p:cBhvr>
                                        <p:cTn id="34" dur="500"/>
                                        <p:tgtEl>
                                          <p:spTgt spid="17">
                                            <p:graphicEl>
                                              <a:dgm id="{D5E982F8-4559-401C-BC94-A40DCA7E9543}"/>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graphicEl>
                                              <a:dgm id="{2EB4AA89-BDC8-4B69-83E0-D41DEB29E4E3}"/>
                                            </p:graphicEl>
                                          </p:spTgt>
                                        </p:tgtEl>
                                        <p:attrNameLst>
                                          <p:attrName>style.visibility</p:attrName>
                                        </p:attrNameLst>
                                      </p:cBhvr>
                                      <p:to>
                                        <p:strVal val="visible"/>
                                      </p:to>
                                    </p:set>
                                    <p:animEffect transition="in" filter="wipe(left)">
                                      <p:cBhvr>
                                        <p:cTn id="37" dur="500"/>
                                        <p:tgtEl>
                                          <p:spTgt spid="17">
                                            <p:graphicEl>
                                              <a:dgm id="{2EB4AA89-BDC8-4B69-83E0-D41DEB29E4E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graphicEl>
                                              <a:dgm id="{475439E2-D3C1-4E18-84D5-57A996E05288}"/>
                                            </p:graphicEl>
                                          </p:spTgt>
                                        </p:tgtEl>
                                        <p:attrNameLst>
                                          <p:attrName>style.visibility</p:attrName>
                                        </p:attrNameLst>
                                      </p:cBhvr>
                                      <p:to>
                                        <p:strVal val="visible"/>
                                      </p:to>
                                    </p:set>
                                    <p:animEffect transition="in" filter="wipe(left)">
                                      <p:cBhvr>
                                        <p:cTn id="42" dur="500"/>
                                        <p:tgtEl>
                                          <p:spTgt spid="17">
                                            <p:graphicEl>
                                              <a:dgm id="{475439E2-D3C1-4E18-84D5-57A996E05288}"/>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graphicEl>
                                              <a:dgm id="{715FE1AD-9D04-4DA2-8813-9C4DC50AF2C3}"/>
                                            </p:graphicEl>
                                          </p:spTgt>
                                        </p:tgtEl>
                                        <p:attrNameLst>
                                          <p:attrName>style.visibility</p:attrName>
                                        </p:attrNameLst>
                                      </p:cBhvr>
                                      <p:to>
                                        <p:strVal val="visible"/>
                                      </p:to>
                                    </p:set>
                                    <p:animEffect transition="in" filter="wipe(left)">
                                      <p:cBhvr>
                                        <p:cTn id="45" dur="500"/>
                                        <p:tgtEl>
                                          <p:spTgt spid="17">
                                            <p:graphicEl>
                                              <a:dgm id="{715FE1AD-9D04-4DA2-8813-9C4DC50AF2C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graphicEl>
                                              <a:dgm id="{8E5D75DB-1969-4137-8533-7CB023C49465}"/>
                                            </p:graphicEl>
                                          </p:spTgt>
                                        </p:tgtEl>
                                        <p:attrNameLst>
                                          <p:attrName>style.visibility</p:attrName>
                                        </p:attrNameLst>
                                      </p:cBhvr>
                                      <p:to>
                                        <p:strVal val="visible"/>
                                      </p:to>
                                    </p:set>
                                    <p:animEffect transition="in" filter="wipe(left)">
                                      <p:cBhvr>
                                        <p:cTn id="50" dur="500"/>
                                        <p:tgtEl>
                                          <p:spTgt spid="17">
                                            <p:graphicEl>
                                              <a:dgm id="{8E5D75DB-1969-4137-8533-7CB023C49465}"/>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graphicEl>
                                              <a:dgm id="{5C93EBB2-C7AF-4355-A669-FED4F6476EBD}"/>
                                            </p:graphicEl>
                                          </p:spTgt>
                                        </p:tgtEl>
                                        <p:attrNameLst>
                                          <p:attrName>style.visibility</p:attrName>
                                        </p:attrNameLst>
                                      </p:cBhvr>
                                      <p:to>
                                        <p:strVal val="visible"/>
                                      </p:to>
                                    </p:set>
                                    <p:animEffect transition="in" filter="wipe(left)">
                                      <p:cBhvr>
                                        <p:cTn id="53" dur="500"/>
                                        <p:tgtEl>
                                          <p:spTgt spid="17">
                                            <p:graphicEl>
                                              <a:dgm id="{5C93EBB2-C7AF-4355-A669-FED4F6476EB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graphicEl>
                                              <a:dgm id="{1DB94E6F-15C8-454B-8250-0ACF15F90EF9}"/>
                                            </p:graphicEl>
                                          </p:spTgt>
                                        </p:tgtEl>
                                        <p:attrNameLst>
                                          <p:attrName>style.visibility</p:attrName>
                                        </p:attrNameLst>
                                      </p:cBhvr>
                                      <p:to>
                                        <p:strVal val="visible"/>
                                      </p:to>
                                    </p:set>
                                    <p:animEffect transition="in" filter="wipe(left)">
                                      <p:cBhvr>
                                        <p:cTn id="58" dur="500"/>
                                        <p:tgtEl>
                                          <p:spTgt spid="17">
                                            <p:graphicEl>
                                              <a:dgm id="{1DB94E6F-15C8-454B-8250-0ACF15F90EF9}"/>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
                                            <p:graphicEl>
                                              <a:dgm id="{D9DAE14D-2DDB-40A2-99A0-51EC4F3D3590}"/>
                                            </p:graphicEl>
                                          </p:spTgt>
                                        </p:tgtEl>
                                        <p:attrNameLst>
                                          <p:attrName>style.visibility</p:attrName>
                                        </p:attrNameLst>
                                      </p:cBhvr>
                                      <p:to>
                                        <p:strVal val="visible"/>
                                      </p:to>
                                    </p:set>
                                    <p:animEffect transition="in" filter="wipe(left)">
                                      <p:cBhvr>
                                        <p:cTn id="61" dur="500"/>
                                        <p:tgtEl>
                                          <p:spTgt spid="17">
                                            <p:graphicEl>
                                              <a:dgm id="{D9DAE14D-2DDB-40A2-99A0-51EC4F3D35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7" name="TextBox 6"/>
          <p:cNvSpPr txBox="1"/>
          <p:nvPr/>
        </p:nvSpPr>
        <p:spPr>
          <a:xfrm>
            <a:off x="3078386" y="1254643"/>
            <a:ext cx="2664296" cy="477054"/>
          </a:xfrm>
          <a:prstGeom prst="rect">
            <a:avLst/>
          </a:prstGeom>
          <a:noFill/>
        </p:spPr>
        <p:txBody>
          <a:bodyPr wrap="square" rtlCol="0">
            <a:spAutoFit/>
          </a:bodyPr>
          <a:lstStyle/>
          <a:p>
            <a:r>
              <a:rPr lang="en-US" sz="2500" b="1" kern="1200" spc="-38" dirty="0">
                <a:solidFill>
                  <a:srgbClr val="0B5394"/>
                </a:solidFill>
                <a:latin typeface="+mn-lt"/>
                <a:ea typeface="Pangolin"/>
                <a:cs typeface="Pangolin"/>
              </a:rPr>
              <a:t>Response</a:t>
            </a:r>
          </a:p>
        </p:txBody>
      </p:sp>
      <p:grpSp>
        <p:nvGrpSpPr>
          <p:cNvPr id="43" name="Group 42"/>
          <p:cNvGrpSpPr/>
          <p:nvPr/>
        </p:nvGrpSpPr>
        <p:grpSpPr>
          <a:xfrm>
            <a:off x="611559" y="1791655"/>
            <a:ext cx="7495801" cy="2600641"/>
            <a:chOff x="554036" y="2057401"/>
            <a:chExt cx="8399881" cy="2300352"/>
          </a:xfrm>
        </p:grpSpPr>
        <p:cxnSp>
          <p:nvCxnSpPr>
            <p:cNvPr id="44" name="Straight Arrow Connector 43"/>
            <p:cNvCxnSpPr>
              <a:stCxn id="54" idx="2"/>
              <a:endCxn id="47" idx="0"/>
            </p:cNvCxnSpPr>
            <p:nvPr/>
          </p:nvCxnSpPr>
          <p:spPr>
            <a:xfrm flipH="1">
              <a:off x="1413906" y="2857037"/>
              <a:ext cx="1545144" cy="57196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21821" y="2844449"/>
              <a:ext cx="1889390" cy="56651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4" idx="3"/>
              <a:endCxn id="51" idx="0"/>
            </p:cNvCxnSpPr>
            <p:nvPr/>
          </p:nvCxnSpPr>
          <p:spPr>
            <a:xfrm>
              <a:off x="5308501" y="2457220"/>
              <a:ext cx="2878028" cy="98705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554036" y="3429000"/>
              <a:ext cx="1719739" cy="928753"/>
            </a:xfrm>
            <a:prstGeom prst="roundRect">
              <a:avLst/>
            </a:prstGeom>
            <a:blipFill>
              <a:blip r:embed="rId3" cstate="prin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alibri" panose="020F0502020204030204" pitchFamily="34" charset="0"/>
                  <a:cs typeface="Calibri" panose="020F0502020204030204" pitchFamily="34" charset="0"/>
                </a:rPr>
                <a:t>15-49 years old women</a:t>
              </a:r>
            </a:p>
            <a:p>
              <a:pPr algn="ctr">
                <a:defRPr/>
              </a:pPr>
              <a:r>
                <a:rPr lang="en-US" sz="1600" b="1" dirty="0">
                  <a:solidFill>
                    <a:schemeClr val="tx1"/>
                  </a:solidFill>
                  <a:latin typeface="Calibri" panose="020F0502020204030204" pitchFamily="34" charset="0"/>
                  <a:cs typeface="Calibri" panose="020F0502020204030204" pitchFamily="34" charset="0"/>
                </a:rPr>
                <a:t>(80%)</a:t>
              </a:r>
            </a:p>
          </p:txBody>
        </p:sp>
        <p:sp>
          <p:nvSpPr>
            <p:cNvPr id="48" name="Rounded Rectangle 47"/>
            <p:cNvSpPr/>
            <p:nvPr/>
          </p:nvSpPr>
          <p:spPr>
            <a:xfrm>
              <a:off x="4063343" y="3444270"/>
              <a:ext cx="1570194" cy="902052"/>
            </a:xfrm>
            <a:prstGeom prst="roundRect">
              <a:avLst/>
            </a:prstGeom>
            <a:blipFill>
              <a:blip r:embed="rId3" cstate="prin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alibri" panose="020F0502020204030204" pitchFamily="34" charset="0"/>
                  <a:cs typeface="Calibri" panose="020F0502020204030204" pitchFamily="34" charset="0"/>
                </a:rPr>
                <a:t>5-17 years old children</a:t>
              </a:r>
            </a:p>
            <a:p>
              <a:pPr algn="ctr">
                <a:defRPr/>
              </a:pPr>
              <a:r>
                <a:rPr lang="en-US" sz="1600" b="1" dirty="0">
                  <a:solidFill>
                    <a:schemeClr val="tx1"/>
                  </a:solidFill>
                  <a:latin typeface="Calibri" panose="020F0502020204030204" pitchFamily="34" charset="0"/>
                  <a:cs typeface="Calibri" panose="020F0502020204030204" pitchFamily="34" charset="0"/>
                </a:rPr>
                <a:t>(89%)</a:t>
              </a:r>
              <a:endParaRPr lang="en-GB" sz="1600" b="1" dirty="0">
                <a:solidFill>
                  <a:schemeClr val="tx1"/>
                </a:solidFill>
                <a:latin typeface="Calibri" panose="020F0502020204030204" pitchFamily="34" charset="0"/>
                <a:cs typeface="Calibri" panose="020F0502020204030204" pitchFamily="34" charset="0"/>
              </a:endParaRPr>
            </a:p>
          </p:txBody>
        </p:sp>
        <p:sp>
          <p:nvSpPr>
            <p:cNvPr id="49" name="Rounded Rectangle 48"/>
            <p:cNvSpPr/>
            <p:nvPr/>
          </p:nvSpPr>
          <p:spPr>
            <a:xfrm>
              <a:off x="2373597" y="3429000"/>
              <a:ext cx="1589924" cy="928753"/>
            </a:xfrm>
            <a:prstGeom prst="roundRect">
              <a:avLst/>
            </a:prstGeom>
            <a:blipFill>
              <a:blip r:embed="rId3" cstate="prin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alibri" panose="020F0502020204030204" pitchFamily="34" charset="0"/>
                  <a:cs typeface="Calibri" panose="020F0502020204030204" pitchFamily="34" charset="0"/>
                </a:rPr>
                <a:t>15-49 years old men</a:t>
              </a:r>
            </a:p>
            <a:p>
              <a:pPr algn="ctr">
                <a:defRPr/>
              </a:pPr>
              <a:r>
                <a:rPr lang="en-US" sz="1600" b="1" dirty="0">
                  <a:solidFill>
                    <a:schemeClr val="tx1"/>
                  </a:solidFill>
                  <a:latin typeface="Calibri" panose="020F0502020204030204" pitchFamily="34" charset="0"/>
                  <a:cs typeface="Calibri" panose="020F0502020204030204" pitchFamily="34" charset="0"/>
                </a:rPr>
                <a:t>(61%)</a:t>
              </a:r>
              <a:r>
                <a:rPr lang="ka-GE" sz="1600" b="1" dirty="0">
                  <a:solidFill>
                    <a:schemeClr val="tx1"/>
                  </a:solidFill>
                  <a:latin typeface="Sylfaen" pitchFamily="18" charset="0"/>
                </a:rPr>
                <a:t>  </a:t>
              </a:r>
              <a:endParaRPr lang="en-US" sz="1600" b="1" dirty="0">
                <a:solidFill>
                  <a:schemeClr val="tx1"/>
                </a:solidFill>
                <a:latin typeface="Sylfaen" pitchFamily="18" charset="0"/>
              </a:endParaRPr>
            </a:p>
          </p:txBody>
        </p:sp>
        <p:cxnSp>
          <p:nvCxnSpPr>
            <p:cNvPr id="50" name="Straight Arrow Connector 49"/>
            <p:cNvCxnSpPr>
              <a:stCxn id="54" idx="2"/>
              <a:endCxn id="49" idx="0"/>
            </p:cNvCxnSpPr>
            <p:nvPr/>
          </p:nvCxnSpPr>
          <p:spPr>
            <a:xfrm>
              <a:off x="2959050" y="2857037"/>
              <a:ext cx="209509" cy="57196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7419140" y="3444269"/>
              <a:ext cx="1534777" cy="902053"/>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Water quality testing</a:t>
              </a:r>
            </a:p>
            <a:p>
              <a:pPr algn="ctr">
                <a:defRPr/>
              </a:pPr>
              <a:r>
                <a:rPr lang="en-US" sz="1000" b="1" dirty="0">
                  <a:solidFill>
                    <a:schemeClr val="tx1"/>
                  </a:solidFill>
                </a:rPr>
                <a:t> </a:t>
              </a:r>
              <a:r>
                <a:rPr lang="ka-GE" sz="1000" b="1" dirty="0">
                  <a:solidFill>
                    <a:schemeClr val="tx1"/>
                  </a:solidFill>
                </a:rPr>
                <a:t>(</a:t>
              </a:r>
              <a:r>
                <a:rPr lang="en-US" sz="1000" b="1" dirty="0">
                  <a:solidFill>
                    <a:schemeClr val="tx1"/>
                  </a:solidFill>
                </a:rPr>
                <a:t>from glass – 76%;</a:t>
              </a:r>
              <a:r>
                <a:rPr lang="ka-GE" sz="1000" b="1" dirty="0">
                  <a:solidFill>
                    <a:schemeClr val="tx1"/>
                  </a:solidFill>
                </a:rPr>
                <a:t> </a:t>
              </a:r>
              <a:r>
                <a:rPr lang="en-US" sz="1000" b="1" dirty="0">
                  <a:solidFill>
                    <a:schemeClr val="tx1"/>
                  </a:solidFill>
                </a:rPr>
                <a:t>from source – 69%)</a:t>
              </a:r>
              <a:endParaRPr lang="en-GB" sz="1000" b="1" dirty="0">
                <a:solidFill>
                  <a:schemeClr val="tx1"/>
                </a:solidFill>
              </a:endParaRPr>
            </a:p>
          </p:txBody>
        </p:sp>
        <p:sp>
          <p:nvSpPr>
            <p:cNvPr id="52" name="Rounded Rectangle 51"/>
            <p:cNvSpPr/>
            <p:nvPr/>
          </p:nvSpPr>
          <p:spPr>
            <a:xfrm>
              <a:off x="7419140" y="2057401"/>
              <a:ext cx="1527409" cy="91828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a-GE" b="1" dirty="0">
                <a:solidFill>
                  <a:schemeClr val="tx1"/>
                </a:solidFill>
              </a:endParaRPr>
            </a:p>
            <a:p>
              <a:pPr algn="ctr">
                <a:defRPr/>
              </a:pPr>
              <a:r>
                <a:rPr lang="en-US" b="1" dirty="0">
                  <a:solidFill>
                    <a:schemeClr val="tx1"/>
                  </a:solidFill>
                </a:rPr>
                <a:t>Lead testing of 2-7 years old children (60%)</a:t>
              </a:r>
              <a:endParaRPr lang="en-GB" b="1" dirty="0">
                <a:solidFill>
                  <a:schemeClr val="tx1"/>
                </a:solidFill>
                <a:latin typeface="Sylfaen" pitchFamily="18" charset="0"/>
              </a:endParaRPr>
            </a:p>
            <a:p>
              <a:pPr algn="ctr">
                <a:defRPr/>
              </a:pPr>
              <a:endParaRPr lang="en-GB" b="1" dirty="0">
                <a:solidFill>
                  <a:schemeClr val="tx1"/>
                </a:solidFill>
              </a:endParaRPr>
            </a:p>
          </p:txBody>
        </p:sp>
        <p:cxnSp>
          <p:nvCxnSpPr>
            <p:cNvPr id="53" name="Straight Arrow Connector 52"/>
            <p:cNvCxnSpPr>
              <a:stCxn id="54" idx="3"/>
              <a:endCxn id="52" idx="1"/>
            </p:cNvCxnSpPr>
            <p:nvPr/>
          </p:nvCxnSpPr>
          <p:spPr>
            <a:xfrm>
              <a:off x="5308501" y="2457220"/>
              <a:ext cx="2110639" cy="5932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09600" y="2057401"/>
              <a:ext cx="4698901" cy="7996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tx1"/>
                  </a:solidFill>
                </a:rPr>
                <a:t>Household</a:t>
              </a:r>
              <a:r>
                <a:rPr lang="ka-GE" sz="2800" b="1" dirty="0">
                  <a:solidFill>
                    <a:schemeClr val="tx1"/>
                  </a:solidFill>
                </a:rPr>
                <a:t> –</a:t>
              </a:r>
              <a:r>
                <a:rPr lang="en-US" sz="2800" b="1" dirty="0">
                  <a:solidFill>
                    <a:schemeClr val="tx1"/>
                  </a:solidFill>
                </a:rPr>
                <a:t> 12 270 (87%)</a:t>
              </a:r>
              <a:endParaRPr lang="en-GB" sz="2800" b="1" dirty="0">
                <a:solidFill>
                  <a:schemeClr val="tx1"/>
                </a:solidFill>
              </a:endParaRPr>
            </a:p>
          </p:txBody>
        </p:sp>
      </p:grpSp>
      <p:cxnSp>
        <p:nvCxnSpPr>
          <p:cNvPr id="94" name="Straight Arrow Connector 93"/>
          <p:cNvCxnSpPr>
            <a:cxnSpLocks/>
          </p:cNvCxnSpPr>
          <p:nvPr/>
        </p:nvCxnSpPr>
        <p:spPr>
          <a:xfrm>
            <a:off x="3092255" y="2695676"/>
            <a:ext cx="2568266" cy="62616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5270839" y="3359565"/>
            <a:ext cx="1369589" cy="1040271"/>
          </a:xfrm>
          <a:prstGeom prst="roundRect">
            <a:avLst/>
          </a:prstGeom>
          <a:blipFill>
            <a:blip r:embed="rId3" cstate="prin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Children up to 5 years of age</a:t>
            </a:r>
          </a:p>
          <a:p>
            <a:pPr algn="ctr">
              <a:defRPr/>
            </a:pPr>
            <a:r>
              <a:rPr lang="en-US" sz="1600" b="1" dirty="0">
                <a:solidFill>
                  <a:schemeClr val="tx1"/>
                </a:solidFill>
              </a:rPr>
              <a:t>(90%)</a:t>
            </a:r>
            <a:endParaRPr lang="en-GB" sz="1600" b="1" dirty="0">
              <a:solidFill>
                <a:schemeClr val="tx1"/>
              </a:solidFill>
            </a:endParaRPr>
          </a:p>
        </p:txBody>
      </p:sp>
      <p:grpSp>
        <p:nvGrpSpPr>
          <p:cNvPr id="30" name="Group 29">
            <a:extLst>
              <a:ext uri="{FF2B5EF4-FFF2-40B4-BE49-F238E27FC236}">
                <a16:creationId xmlns:a16="http://schemas.microsoft.com/office/drawing/2014/main" xmlns="" id="{1E69A732-5B18-4E40-B330-75728AD5BF18}"/>
              </a:ext>
            </a:extLst>
          </p:cNvPr>
          <p:cNvGrpSpPr/>
          <p:nvPr/>
        </p:nvGrpSpPr>
        <p:grpSpPr>
          <a:xfrm>
            <a:off x="350603" y="257393"/>
            <a:ext cx="8550389" cy="747022"/>
            <a:chOff x="275699" y="272309"/>
            <a:chExt cx="8550389" cy="747022"/>
          </a:xfrm>
        </p:grpSpPr>
        <p:pic>
          <p:nvPicPr>
            <p:cNvPr id="31" name="Picture 30"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5D3C6C37-3447-48C0-B854-5721D923000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32" name="Picture 31">
              <a:extLst>
                <a:ext uri="{FF2B5EF4-FFF2-40B4-BE49-F238E27FC236}">
                  <a16:creationId xmlns:a16="http://schemas.microsoft.com/office/drawing/2014/main" xmlns="" id="{84EDA0E3-8A17-4160-8E2E-96D1FBE90DE6}"/>
                </a:ext>
              </a:extLst>
            </p:cNvPr>
            <p:cNvPicPr>
              <a:picLocks noChangeAspect="1"/>
            </p:cNvPicPr>
            <p:nvPr/>
          </p:nvPicPr>
          <p:blipFill>
            <a:blip r:embed="rId5"/>
            <a:stretch>
              <a:fillRect/>
            </a:stretch>
          </p:blipFill>
          <p:spPr>
            <a:xfrm>
              <a:off x="7676801" y="304281"/>
              <a:ext cx="1149287" cy="653208"/>
            </a:xfrm>
            <a:prstGeom prst="rect">
              <a:avLst/>
            </a:prstGeom>
          </p:spPr>
        </p:pic>
        <p:pic>
          <p:nvPicPr>
            <p:cNvPr id="33" name="Picture 32">
              <a:extLst>
                <a:ext uri="{FF2B5EF4-FFF2-40B4-BE49-F238E27FC236}">
                  <a16:creationId xmlns:a16="http://schemas.microsoft.com/office/drawing/2014/main" xmlns="" id="{549B4A4E-5DF5-48FF-8664-53CEB7E9C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34" name="Picture 33">
              <a:extLst>
                <a:ext uri="{FF2B5EF4-FFF2-40B4-BE49-F238E27FC236}">
                  <a16:creationId xmlns:a16="http://schemas.microsoft.com/office/drawing/2014/main" xmlns="" id="{D244F22F-8E88-4465-AD0C-E673B9FCA848}"/>
                </a:ext>
              </a:extLst>
            </p:cNvPr>
            <p:cNvPicPr>
              <a:picLocks noChangeAspect="1"/>
            </p:cNvPicPr>
            <p:nvPr/>
          </p:nvPicPr>
          <p:blipFill>
            <a:blip r:embed="rId7"/>
            <a:stretch>
              <a:fillRect/>
            </a:stretch>
          </p:blipFill>
          <p:spPr>
            <a:xfrm>
              <a:off x="2397867" y="434484"/>
              <a:ext cx="1625138" cy="477982"/>
            </a:xfrm>
            <a:prstGeom prst="rect">
              <a:avLst/>
            </a:prstGeom>
          </p:spPr>
        </p:pic>
        <p:pic>
          <p:nvPicPr>
            <p:cNvPr id="35" name="Picture 34">
              <a:extLst>
                <a:ext uri="{FF2B5EF4-FFF2-40B4-BE49-F238E27FC236}">
                  <a16:creationId xmlns:a16="http://schemas.microsoft.com/office/drawing/2014/main" xmlns="" id="{33A22B75-FAF4-44D5-A394-CF2FBD3EA509}"/>
                </a:ext>
              </a:extLst>
            </p:cNvPr>
            <p:cNvPicPr>
              <a:picLocks noChangeAspect="1"/>
            </p:cNvPicPr>
            <p:nvPr/>
          </p:nvPicPr>
          <p:blipFill>
            <a:blip r:embed="rId8"/>
            <a:stretch>
              <a:fillRect/>
            </a:stretch>
          </p:blipFill>
          <p:spPr>
            <a:xfrm>
              <a:off x="4283968" y="272309"/>
              <a:ext cx="911967" cy="747022"/>
            </a:xfrm>
            <a:prstGeom prst="rect">
              <a:avLst/>
            </a:prstGeom>
          </p:spPr>
        </p:pic>
        <p:pic>
          <p:nvPicPr>
            <p:cNvPr id="36" name="Picture 35">
              <a:extLst>
                <a:ext uri="{FF2B5EF4-FFF2-40B4-BE49-F238E27FC236}">
                  <a16:creationId xmlns:a16="http://schemas.microsoft.com/office/drawing/2014/main" xmlns="" id="{400BB398-7EDB-4483-8CBA-72DD33A72D6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427424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259858" y="1102187"/>
            <a:ext cx="8456168" cy="3625560"/>
          </a:xfrm>
          <a:prstGeom prst="rect">
            <a:avLst/>
          </a:prstGeom>
        </p:spPr>
        <p:txBody>
          <a:bodyPr spcFirstLastPara="1" vert="horz" wrap="square" lIns="91425" tIns="91425" rIns="91425" bIns="91425" rtlCol="0" anchor="t" anchorCtr="0">
            <a:noAutofit/>
          </a:bodyPr>
          <a:lstStyle/>
          <a:p>
            <a:pPr marL="139697" indent="0">
              <a:lnSpc>
                <a:spcPct val="125000"/>
              </a:lnSpc>
              <a:spcAft>
                <a:spcPts val="900"/>
              </a:spcAft>
              <a:buNone/>
            </a:pPr>
            <a:endParaRPr lang="ka-GE" sz="1500" b="1" dirty="0">
              <a:solidFill>
                <a:srgbClr val="0B5394"/>
              </a:solidFill>
            </a:endParaRPr>
          </a:p>
          <a:p>
            <a:pPr marL="139697" indent="0">
              <a:lnSpc>
                <a:spcPct val="125000"/>
              </a:lnSpc>
              <a:spcAft>
                <a:spcPts val="900"/>
              </a:spcAft>
              <a:buNone/>
            </a:pPr>
            <a:r>
              <a:rPr lang="en-US" sz="1500" b="1" dirty="0">
                <a:solidFill>
                  <a:srgbClr val="0B5394"/>
                </a:solidFill>
              </a:rPr>
              <a:t>Lead </a:t>
            </a:r>
            <a:r>
              <a:rPr lang="ka-GE" sz="1500" b="1" dirty="0">
                <a:solidFill>
                  <a:srgbClr val="0B5394"/>
                </a:solidFill>
              </a:rPr>
              <a:t> - </a:t>
            </a:r>
            <a:r>
              <a:rPr lang="en-US" sz="1500" b="1" dirty="0">
                <a:solidFill>
                  <a:srgbClr val="0B5394"/>
                </a:solidFill>
              </a:rPr>
              <a:t>Global Problem of Public Health</a:t>
            </a:r>
            <a:endParaRPr lang="ka-GE" sz="1500" b="1" dirty="0">
              <a:solidFill>
                <a:srgbClr val="0B5394"/>
              </a:solidFill>
            </a:endParaRPr>
          </a:p>
          <a:p>
            <a:pPr>
              <a:lnSpc>
                <a:spcPct val="125000"/>
              </a:lnSpc>
              <a:spcAft>
                <a:spcPts val="900"/>
              </a:spcAft>
              <a:buFont typeface="Arial" panose="020B0604020202020204" pitchFamily="34" charset="0"/>
              <a:buChar char="•"/>
            </a:pPr>
            <a:r>
              <a:rPr lang="en-US" sz="1350" dirty="0">
                <a:solidFill>
                  <a:srgbClr val="0B5394"/>
                </a:solidFill>
              </a:rPr>
              <a:t>Institute of Health Metrics and Evaluation (IHME) estimated that, based on 2016 data, lead exposure accounted for 540 000 deaths and 13.9 million years lost to disability and death (DALYs)</a:t>
            </a:r>
          </a:p>
          <a:p>
            <a:pPr>
              <a:lnSpc>
                <a:spcPct val="125000"/>
              </a:lnSpc>
              <a:spcAft>
                <a:spcPts val="900"/>
              </a:spcAft>
              <a:buFont typeface="Arial" panose="020B0604020202020204" pitchFamily="34" charset="0"/>
              <a:buChar char="•"/>
            </a:pPr>
            <a:r>
              <a:rPr lang="en-US" sz="1350" dirty="0">
                <a:solidFill>
                  <a:srgbClr val="0B5394"/>
                </a:solidFill>
              </a:rPr>
              <a:t>The highest burden of mortality falls on low and middle income countries. </a:t>
            </a:r>
          </a:p>
          <a:p>
            <a:pPr>
              <a:lnSpc>
                <a:spcPct val="125000"/>
              </a:lnSpc>
              <a:spcAft>
                <a:spcPts val="900"/>
              </a:spcAft>
              <a:buFont typeface="Arial" panose="020B0604020202020204" pitchFamily="34" charset="0"/>
              <a:buChar char="•"/>
            </a:pPr>
            <a:r>
              <a:rPr lang="en-US" sz="1350" dirty="0">
                <a:solidFill>
                  <a:srgbClr val="0B5394"/>
                </a:solidFill>
              </a:rPr>
              <a:t>Lead exposure accounted for 63.8% of the global burden of idiopathic developmental intellectual disability, 3% of the global burden of </a:t>
            </a:r>
            <a:r>
              <a:rPr lang="en-US" sz="1350" dirty="0" err="1">
                <a:solidFill>
                  <a:srgbClr val="0B5394"/>
                </a:solidFill>
              </a:rPr>
              <a:t>ischaemic</a:t>
            </a:r>
            <a:r>
              <a:rPr lang="en-US" sz="1350" dirty="0">
                <a:solidFill>
                  <a:srgbClr val="0B5394"/>
                </a:solidFill>
              </a:rPr>
              <a:t> heart disease and 3.1% of the global burden of stroke</a:t>
            </a:r>
            <a:r>
              <a:rPr lang="ka-GE" sz="1350" dirty="0">
                <a:solidFill>
                  <a:srgbClr val="0B5394"/>
                </a:solidFill>
              </a:rPr>
              <a:t>. </a:t>
            </a:r>
            <a:endParaRPr lang="en-US" sz="1350" dirty="0">
              <a:solidFill>
                <a:srgbClr val="0B5394"/>
              </a:solidFill>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8</a:t>
            </a:fld>
            <a:endParaRPr kern="1200">
              <a:solidFill>
                <a:prstClr val="black">
                  <a:tint val="75000"/>
                </a:prstClr>
              </a:solidFill>
              <a:latin typeface="Calibri" panose="020F0502020204030204"/>
              <a:ea typeface="+mn-ea"/>
              <a:cs typeface="+mn-cs"/>
            </a:endParaRPr>
          </a:p>
        </p:txBody>
      </p:sp>
      <p:grpSp>
        <p:nvGrpSpPr>
          <p:cNvPr id="15" name="Group 14">
            <a:extLst>
              <a:ext uri="{FF2B5EF4-FFF2-40B4-BE49-F238E27FC236}">
                <a16:creationId xmlns:a16="http://schemas.microsoft.com/office/drawing/2014/main" xmlns="" id="{3FCD8EA8-C214-4E3F-82DF-3188E2EE0EC8}"/>
              </a:ext>
            </a:extLst>
          </p:cNvPr>
          <p:cNvGrpSpPr/>
          <p:nvPr/>
        </p:nvGrpSpPr>
        <p:grpSpPr>
          <a:xfrm>
            <a:off x="350603" y="257393"/>
            <a:ext cx="8550389" cy="747022"/>
            <a:chOff x="275699" y="272309"/>
            <a:chExt cx="8550389" cy="747022"/>
          </a:xfrm>
        </p:grpSpPr>
        <p:pic>
          <p:nvPicPr>
            <p:cNvPr id="16" name="Picture 15"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82F7293C-2360-4D9F-AB15-532F3E04D04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7" name="Picture 16">
              <a:extLst>
                <a:ext uri="{FF2B5EF4-FFF2-40B4-BE49-F238E27FC236}">
                  <a16:creationId xmlns:a16="http://schemas.microsoft.com/office/drawing/2014/main" xmlns="" id="{ADFE5DEC-43D8-49B0-B2CD-59D4C0733C0A}"/>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8" name="Picture 17">
              <a:extLst>
                <a:ext uri="{FF2B5EF4-FFF2-40B4-BE49-F238E27FC236}">
                  <a16:creationId xmlns:a16="http://schemas.microsoft.com/office/drawing/2014/main" xmlns="" id="{7AF8F6E7-873E-4016-B540-A669B3D5F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9" name="Picture 18">
              <a:extLst>
                <a:ext uri="{FF2B5EF4-FFF2-40B4-BE49-F238E27FC236}">
                  <a16:creationId xmlns:a16="http://schemas.microsoft.com/office/drawing/2014/main" xmlns="" id="{D830EBA0-2A28-4714-B3C2-C67B44D43DEF}"/>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0" name="Picture 19">
              <a:extLst>
                <a:ext uri="{FF2B5EF4-FFF2-40B4-BE49-F238E27FC236}">
                  <a16:creationId xmlns:a16="http://schemas.microsoft.com/office/drawing/2014/main" xmlns="" id="{55BED54F-BC8E-4EA3-9CD0-369112020C95}"/>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1" name="Picture 20">
              <a:extLst>
                <a:ext uri="{FF2B5EF4-FFF2-40B4-BE49-F238E27FC236}">
                  <a16:creationId xmlns:a16="http://schemas.microsoft.com/office/drawing/2014/main" xmlns="" id="{491DC357-7D4A-4B57-B130-7C3F37ED41E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238432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378005" y="996668"/>
            <a:ext cx="8456168" cy="671512"/>
          </a:xfrm>
          <a:prstGeom prst="rect">
            <a:avLst/>
          </a:prstGeom>
        </p:spPr>
        <p:txBody>
          <a:bodyPr spcFirstLastPara="1" vert="horz" wrap="square" lIns="91425" tIns="91425" rIns="91425" bIns="91425" rtlCol="0" anchor="t" anchorCtr="0">
            <a:noAutofit/>
          </a:bodyPr>
          <a:lstStyle/>
          <a:p>
            <a:pPr marL="0" indent="0">
              <a:lnSpc>
                <a:spcPct val="100000"/>
              </a:lnSpc>
              <a:spcAft>
                <a:spcPts val="450"/>
              </a:spcAft>
              <a:buClr>
                <a:schemeClr val="dk1"/>
              </a:buClr>
              <a:buSzPts val="1100"/>
              <a:buNone/>
            </a:pPr>
            <a:r>
              <a:rPr lang="en-US" sz="1500" b="1" dirty="0">
                <a:solidFill>
                  <a:srgbClr val="0B5394"/>
                </a:solidFill>
              </a:rPr>
              <a:t>Lead </a:t>
            </a:r>
            <a:r>
              <a:rPr lang="ka-GE" sz="1500" b="1" dirty="0">
                <a:solidFill>
                  <a:srgbClr val="0B5394"/>
                </a:solidFill>
              </a:rPr>
              <a:t> - </a:t>
            </a:r>
            <a:r>
              <a:rPr lang="en-US" sz="1500" b="1" dirty="0">
                <a:solidFill>
                  <a:srgbClr val="0B5394"/>
                </a:solidFill>
              </a:rPr>
              <a:t>Public Health Problem in Georgia </a:t>
            </a:r>
            <a:endParaRPr lang="ka-GE" sz="1500" b="1" dirty="0">
              <a:solidFill>
                <a:srgbClr val="0B5394"/>
              </a:solidFill>
            </a:endParaRPr>
          </a:p>
          <a:p>
            <a:pPr marL="0" indent="0">
              <a:lnSpc>
                <a:spcPct val="100000"/>
              </a:lnSpc>
              <a:spcAft>
                <a:spcPts val="450"/>
              </a:spcAft>
              <a:buClr>
                <a:schemeClr val="dk1"/>
              </a:buClr>
              <a:buSzPts val="1100"/>
              <a:buNone/>
            </a:pPr>
            <a:r>
              <a:rPr lang="en-US" sz="1500" b="1" dirty="0">
                <a:solidFill>
                  <a:srgbClr val="0B5394"/>
                </a:solidFill>
              </a:rPr>
              <a:t>Historical Overview </a:t>
            </a:r>
            <a:endParaRPr lang="ka-GE" sz="1500" b="1" dirty="0">
              <a:solidFill>
                <a:srgbClr val="0B5394"/>
              </a:solidFill>
            </a:endParaRPr>
          </a:p>
        </p:txBody>
      </p:sp>
      <p:sp>
        <p:nvSpPr>
          <p:cNvPr id="74" name="Google Shape;74;p18"/>
          <p:cNvSpPr txBox="1">
            <a:spLocks noGrp="1"/>
          </p:cNvSpPr>
          <p:nvPr>
            <p:ph type="sldNum" idx="12"/>
          </p:nvPr>
        </p:nvSpPr>
        <p:spPr>
          <a:prstGeom prst="rect">
            <a:avLst/>
          </a:prstGeom>
        </p:spPr>
        <p:txBody>
          <a:bodyPr spcFirstLastPara="1" vert="horz" wrap="square" lIns="91425" tIns="91425" rIns="91425" bIns="91425" rtlCol="0" anchor="ctr" anchorCtr="0">
            <a:noAutofit/>
          </a:bodyPr>
          <a:lstStyle/>
          <a:p>
            <a:pPr defTabSz="685800">
              <a:buClrTx/>
            </a:pPr>
            <a:fld id="{00000000-1234-1234-1234-123412341234}" type="slidenum">
              <a:rPr lang="en" kern="1200">
                <a:solidFill>
                  <a:prstClr val="black">
                    <a:tint val="75000"/>
                  </a:prstClr>
                </a:solidFill>
                <a:latin typeface="Calibri" panose="020F0502020204030204"/>
                <a:ea typeface="+mn-ea"/>
                <a:cs typeface="+mn-cs"/>
              </a:rPr>
              <a:pPr defTabSz="685800">
                <a:buClrTx/>
              </a:pPr>
              <a:t>9</a:t>
            </a:fld>
            <a:endParaRPr kern="1200">
              <a:solidFill>
                <a:prstClr val="black">
                  <a:tint val="75000"/>
                </a:prstClr>
              </a:solidFill>
              <a:latin typeface="Calibri" panose="020F0502020204030204"/>
              <a:ea typeface="+mn-ea"/>
              <a:cs typeface="+mn-cs"/>
            </a:endParaRPr>
          </a:p>
        </p:txBody>
      </p:sp>
      <p:graphicFrame>
        <p:nvGraphicFramePr>
          <p:cNvPr id="2" name="Table 1"/>
          <p:cNvGraphicFramePr>
            <a:graphicFrameLocks noGrp="1"/>
          </p:cNvGraphicFramePr>
          <p:nvPr>
            <p:extLst/>
          </p:nvPr>
        </p:nvGraphicFramePr>
        <p:xfrm>
          <a:off x="218207" y="1680497"/>
          <a:ext cx="8764807" cy="3197377"/>
        </p:xfrm>
        <a:graphic>
          <a:graphicData uri="http://schemas.openxmlformats.org/drawingml/2006/table">
            <a:tbl>
              <a:tblPr firstRow="1" firstCol="1" bandRow="1">
                <a:tableStyleId>{22838BEF-8BB2-4498-84A7-C5851F593DF1}</a:tableStyleId>
              </a:tblPr>
              <a:tblGrid>
                <a:gridCol w="858885">
                  <a:extLst>
                    <a:ext uri="{9D8B030D-6E8A-4147-A177-3AD203B41FA5}">
                      <a16:colId xmlns:a16="http://schemas.microsoft.com/office/drawing/2014/main" xmlns="" val="20000"/>
                    </a:ext>
                  </a:extLst>
                </a:gridCol>
                <a:gridCol w="4322776">
                  <a:extLst>
                    <a:ext uri="{9D8B030D-6E8A-4147-A177-3AD203B41FA5}">
                      <a16:colId xmlns:a16="http://schemas.microsoft.com/office/drawing/2014/main" xmlns="" val="20001"/>
                    </a:ext>
                  </a:extLst>
                </a:gridCol>
                <a:gridCol w="3583146">
                  <a:extLst>
                    <a:ext uri="{9D8B030D-6E8A-4147-A177-3AD203B41FA5}">
                      <a16:colId xmlns:a16="http://schemas.microsoft.com/office/drawing/2014/main" xmlns="" val="20002"/>
                    </a:ext>
                  </a:extLst>
                </a:gridCol>
              </a:tblGrid>
              <a:tr h="323779">
                <a:tc>
                  <a:txBody>
                    <a:bodyPr/>
                    <a:lstStyle/>
                    <a:p>
                      <a:pPr marL="0" marR="0" algn="ctr">
                        <a:lnSpc>
                          <a:spcPct val="125000"/>
                        </a:lnSpc>
                        <a:spcBef>
                          <a:spcPts val="0"/>
                        </a:spcBef>
                        <a:spcAft>
                          <a:spcPts val="0"/>
                        </a:spcAft>
                      </a:pPr>
                      <a:r>
                        <a:rPr lang="en-US" sz="1200" dirty="0">
                          <a:solidFill>
                            <a:srgbClr val="0B5394"/>
                          </a:solidFill>
                          <a:effectLst/>
                          <a:latin typeface="+mn-lt"/>
                        </a:rPr>
                        <a:t>Year</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25000"/>
                        </a:lnSpc>
                        <a:spcBef>
                          <a:spcPts val="0"/>
                        </a:spcBef>
                        <a:spcAft>
                          <a:spcPts val="0"/>
                        </a:spcAft>
                      </a:pPr>
                      <a:r>
                        <a:rPr lang="en-US" sz="1200" dirty="0">
                          <a:solidFill>
                            <a:srgbClr val="0B5394"/>
                          </a:solidFill>
                          <a:effectLst/>
                          <a:latin typeface="+mn-lt"/>
                        </a:rPr>
                        <a:t>Project Title </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25000"/>
                        </a:lnSpc>
                        <a:spcBef>
                          <a:spcPts val="0"/>
                        </a:spcBef>
                        <a:spcAft>
                          <a:spcPts val="0"/>
                        </a:spcAft>
                      </a:pPr>
                      <a:r>
                        <a:rPr lang="en-US" sz="1200" dirty="0">
                          <a:solidFill>
                            <a:srgbClr val="0B5394"/>
                          </a:solidFill>
                          <a:effectLst/>
                          <a:latin typeface="+mn-lt"/>
                        </a:rPr>
                        <a:t>Result </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610727">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1200" b="1"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1979-86</a:t>
                      </a:r>
                    </a:p>
                  </a:txBody>
                  <a:tcPr marL="51435" marR="51435" marT="0" marB="0"/>
                </a:tc>
                <a:tc>
                  <a:txBody>
                    <a:bodyPr/>
                    <a:lstStyle/>
                    <a:p>
                      <a:pPr marL="0" marR="0">
                        <a:lnSpc>
                          <a:spcPct val="125000"/>
                        </a:lnSpc>
                        <a:spcBef>
                          <a:spcPts val="0"/>
                        </a:spcBef>
                        <a:spcAft>
                          <a:spcPts val="0"/>
                        </a:spcAft>
                      </a:pPr>
                      <a:r>
                        <a:rPr lang="en-US" sz="1200" dirty="0">
                          <a:solidFill>
                            <a:srgbClr val="0B5394"/>
                          </a:solidFill>
                          <a:effectLst/>
                          <a:latin typeface="+mn-lt"/>
                        </a:rPr>
                        <a:t>On lead exposure resulted from launch of leaded </a:t>
                      </a:r>
                      <a:r>
                        <a:rPr lang="en-US" sz="1200" dirty="0" err="1">
                          <a:solidFill>
                            <a:srgbClr val="0B5394"/>
                          </a:solidFill>
                          <a:effectLst/>
                          <a:latin typeface="+mn-lt"/>
                        </a:rPr>
                        <a:t>antihail</a:t>
                      </a:r>
                      <a:r>
                        <a:rPr lang="en-US" sz="1200" dirty="0">
                          <a:solidFill>
                            <a:srgbClr val="0B5394"/>
                          </a:solidFill>
                          <a:effectLst/>
                          <a:latin typeface="+mn-lt"/>
                        </a:rPr>
                        <a:t> rockets in Kakheti region (Telavi)</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25000"/>
                        </a:lnSpc>
                        <a:spcBef>
                          <a:spcPts val="0"/>
                        </a:spcBef>
                        <a:spcAft>
                          <a:spcPts val="0"/>
                        </a:spcAft>
                      </a:pPr>
                      <a:r>
                        <a:rPr lang="en-US" sz="1200" dirty="0">
                          <a:solidFill>
                            <a:srgbClr val="0B5394"/>
                          </a:solidFill>
                          <a:effectLst/>
                          <a:latin typeface="+mn-lt"/>
                        </a:rPr>
                        <a:t>Main source </a:t>
                      </a:r>
                      <a:r>
                        <a:rPr lang="ka-GE" sz="1200" dirty="0">
                          <a:solidFill>
                            <a:srgbClr val="0B5394"/>
                          </a:solidFill>
                          <a:effectLst/>
                          <a:latin typeface="+mn-lt"/>
                        </a:rPr>
                        <a:t>- </a:t>
                      </a:r>
                      <a:r>
                        <a:rPr lang="en-US" sz="1200" dirty="0">
                          <a:solidFill>
                            <a:srgbClr val="0B5394"/>
                          </a:solidFill>
                          <a:effectLst/>
                          <a:latin typeface="+mn-lt"/>
                        </a:rPr>
                        <a:t>food</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393988">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1200" b="1"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1999</a:t>
                      </a:r>
                    </a:p>
                  </a:txBody>
                  <a:tcPr marL="51435" marR="51435" marT="0" marB="0"/>
                </a:tc>
                <a:tc>
                  <a:txBody>
                    <a:bodyPr/>
                    <a:lstStyle/>
                    <a:p>
                      <a:pPr marL="0" marR="0">
                        <a:lnSpc>
                          <a:spcPct val="125000"/>
                        </a:lnSpc>
                        <a:spcBef>
                          <a:spcPts val="0"/>
                        </a:spcBef>
                        <a:spcAft>
                          <a:spcPts val="0"/>
                        </a:spcAft>
                      </a:pPr>
                      <a:r>
                        <a:rPr lang="en-US" sz="1200" dirty="0">
                          <a:solidFill>
                            <a:srgbClr val="0B5394"/>
                          </a:solidFill>
                          <a:effectLst/>
                          <a:latin typeface="+mn-lt"/>
                        </a:rPr>
                        <a:t>Lead monitoring and epidemiology</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25000"/>
                        </a:lnSpc>
                        <a:spcBef>
                          <a:spcPts val="0"/>
                        </a:spcBef>
                        <a:spcAft>
                          <a:spcPts val="0"/>
                        </a:spcAft>
                      </a:pPr>
                      <a:r>
                        <a:rPr lang="en-US" sz="1200" dirty="0">
                          <a:solidFill>
                            <a:srgbClr val="0B5394"/>
                          </a:solidFill>
                          <a:effectLst/>
                          <a:latin typeface="+mn-lt"/>
                        </a:rPr>
                        <a:t>Average lead level </a:t>
                      </a:r>
                      <a:r>
                        <a:rPr lang="en-US" sz="1200" kern="1200" dirty="0">
                          <a:solidFill>
                            <a:srgbClr val="0B5394"/>
                          </a:solidFill>
                          <a:effectLst/>
                          <a:latin typeface="+mn-lt"/>
                          <a:ea typeface="+mn-ea"/>
                          <a:cs typeface="+mn-cs"/>
                        </a:rPr>
                        <a:t>in</a:t>
                      </a:r>
                      <a:r>
                        <a:rPr lang="en-US" sz="1200" dirty="0">
                          <a:solidFill>
                            <a:srgbClr val="0B5394"/>
                          </a:solidFill>
                          <a:effectLst/>
                          <a:latin typeface="+mn-lt"/>
                        </a:rPr>
                        <a:t> blood </a:t>
                      </a:r>
                      <a:r>
                        <a:rPr lang="ka-GE" sz="1200" kern="1200" dirty="0">
                          <a:solidFill>
                            <a:srgbClr val="0B5394"/>
                          </a:solidFill>
                          <a:effectLst/>
                          <a:latin typeface="+mn-lt"/>
                          <a:ea typeface="+mn-ea"/>
                          <a:cs typeface="+mn-cs"/>
                        </a:rPr>
                        <a:t>- </a:t>
                      </a:r>
                      <a:r>
                        <a:rPr lang="en-US" sz="1200" kern="1200" dirty="0">
                          <a:solidFill>
                            <a:srgbClr val="0B5394"/>
                          </a:solidFill>
                          <a:effectLst/>
                          <a:latin typeface="+mn-lt"/>
                          <a:ea typeface="+mn-ea"/>
                          <a:cs typeface="+mn-cs"/>
                        </a:rPr>
                        <a:t>22</a:t>
                      </a:r>
                      <a:r>
                        <a:rPr lang="ka-GE" sz="1200" kern="1200" dirty="0">
                          <a:solidFill>
                            <a:srgbClr val="0B5394"/>
                          </a:solidFill>
                          <a:effectLst/>
                          <a:latin typeface="+mn-lt"/>
                          <a:ea typeface="+mn-ea"/>
                          <a:cs typeface="+mn-cs"/>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en-US" sz="1200" kern="1200" dirty="0">
                          <a:solidFill>
                            <a:srgbClr val="0B5394"/>
                          </a:solidFill>
                          <a:effectLst/>
                          <a:latin typeface="+mn-lt"/>
                          <a:ea typeface="+mn-ea"/>
                          <a:cs typeface="+mn-cs"/>
                        </a:rPr>
                        <a:t> </a:t>
                      </a:r>
                      <a:r>
                        <a:rPr lang="en-US" sz="1200" dirty="0">
                          <a:solidFill>
                            <a:srgbClr val="0B5394"/>
                          </a:solidFill>
                          <a:effectLst/>
                          <a:latin typeface="+mn-lt"/>
                        </a:rPr>
                        <a:t>and 15</a:t>
                      </a:r>
                      <a:r>
                        <a:rPr lang="ka-GE" sz="1200" dirty="0">
                          <a:solidFill>
                            <a:srgbClr val="0B5394"/>
                          </a:solidFill>
                          <a:effectLst/>
                          <a:latin typeface="+mn-l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en-US" sz="1200" kern="1200" dirty="0">
                          <a:solidFill>
                            <a:srgbClr val="0B5394"/>
                          </a:solidFill>
                          <a:effectLst/>
                          <a:latin typeface="+mn-lt"/>
                          <a:ea typeface="+mn-ea"/>
                          <a:cs typeface="+mn-cs"/>
                        </a:rPr>
                        <a:t> </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679594">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1200" b="1"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1999</a:t>
                      </a:r>
                    </a:p>
                  </a:txBody>
                  <a:tcPr marL="51435" marR="51435" marT="0" marB="0"/>
                </a:tc>
                <a:tc>
                  <a:txBody>
                    <a:bodyPr/>
                    <a:lstStyle/>
                    <a:p>
                      <a:pPr marL="0" marR="0">
                        <a:lnSpc>
                          <a:spcPct val="125000"/>
                        </a:lnSpc>
                        <a:spcBef>
                          <a:spcPts val="0"/>
                        </a:spcBef>
                        <a:spcAft>
                          <a:spcPts val="0"/>
                        </a:spcAft>
                      </a:pPr>
                      <a:r>
                        <a:rPr lang="en-US" sz="1200" dirty="0">
                          <a:solidFill>
                            <a:srgbClr val="0B5394"/>
                          </a:solidFill>
                          <a:effectLst/>
                          <a:latin typeface="+mn-lt"/>
                        </a:rPr>
                        <a:t>Prevention of industrial effect of lead</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25000"/>
                        </a:lnSpc>
                        <a:spcBef>
                          <a:spcPts val="0"/>
                        </a:spcBef>
                        <a:spcAft>
                          <a:spcPts val="0"/>
                        </a:spcAft>
                      </a:pPr>
                      <a:r>
                        <a:rPr lang="en-US" sz="1200" dirty="0">
                          <a:solidFill>
                            <a:srgbClr val="0B5394"/>
                          </a:solidFill>
                          <a:effectLst/>
                          <a:latin typeface="+mn-lt"/>
                        </a:rPr>
                        <a:t>38.3% of tested workers of printing house had moderate elevation of lead level while  62% had noticeable elevation</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1189289">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1200" b="1" dirty="0">
                          <a:solidFill>
                            <a:srgbClr val="0B5394"/>
                          </a:solidFill>
                          <a:effectLst/>
                          <a:latin typeface="Calibri" panose="020F0502020204030204" pitchFamily="34" charset="0"/>
                          <a:ea typeface="Calibri" panose="020F0502020204030204" pitchFamily="34" charset="0"/>
                          <a:cs typeface="Times New Roman" panose="02020603050405020304" pitchFamily="18" charset="0"/>
                        </a:rPr>
                        <a:t>1998-2000</a:t>
                      </a:r>
                    </a:p>
                  </a:txBody>
                  <a:tcPr marL="51435" marR="51435" marT="0" marB="0"/>
                </a:tc>
                <a:tc>
                  <a:txBody>
                    <a:bodyPr/>
                    <a:lstStyle/>
                    <a:p>
                      <a:pPr marL="0" marR="0">
                        <a:lnSpc>
                          <a:spcPct val="125000"/>
                        </a:lnSpc>
                        <a:spcBef>
                          <a:spcPts val="0"/>
                        </a:spcBef>
                        <a:spcAft>
                          <a:spcPts val="0"/>
                        </a:spcAft>
                      </a:pPr>
                      <a:r>
                        <a:rPr lang="ka-GE" sz="1200" dirty="0">
                          <a:solidFill>
                            <a:srgbClr val="0B5394"/>
                          </a:solidFill>
                          <a:effectLst/>
                          <a:latin typeface="+mn-lt"/>
                        </a:rPr>
                        <a:t>„</a:t>
                      </a:r>
                      <a:r>
                        <a:rPr lang="en-US" sz="1200" dirty="0">
                          <a:solidFill>
                            <a:srgbClr val="0B5394"/>
                          </a:solidFill>
                          <a:effectLst/>
                          <a:latin typeface="+mn-lt"/>
                        </a:rPr>
                        <a:t>GEO-2110 study of feasibility of phasing out of lead in gasoline in Georgia”</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25000"/>
                        </a:lnSpc>
                        <a:spcBef>
                          <a:spcPts val="0"/>
                        </a:spcBef>
                        <a:spcAft>
                          <a:spcPts val="0"/>
                        </a:spcAft>
                      </a:pPr>
                      <a:r>
                        <a:rPr lang="en-US" sz="1200" dirty="0">
                          <a:solidFill>
                            <a:srgbClr val="0B5394"/>
                          </a:solidFill>
                          <a:effectLst/>
                          <a:latin typeface="+mn-lt"/>
                        </a:rPr>
                        <a:t>Based on mathematical modeling: in infants</a:t>
                      </a:r>
                      <a:r>
                        <a:rPr lang="ka-GE" sz="1200" dirty="0">
                          <a:solidFill>
                            <a:srgbClr val="0B5394"/>
                          </a:solidFill>
                          <a:effectLst/>
                          <a:latin typeface="+mn-lt"/>
                        </a:rPr>
                        <a:t> - </a:t>
                      </a:r>
                      <a:r>
                        <a:rPr lang="en-US" sz="1200" dirty="0">
                          <a:solidFill>
                            <a:srgbClr val="0B5394"/>
                          </a:solidFill>
                          <a:effectLst/>
                          <a:latin typeface="+mn-lt"/>
                        </a:rPr>
                        <a:t>21.0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en-US" sz="1200" kern="1200" dirty="0">
                          <a:solidFill>
                            <a:srgbClr val="0B5394"/>
                          </a:solidFill>
                          <a:effectLst/>
                          <a:latin typeface="+mn-lt"/>
                          <a:ea typeface="+mn-ea"/>
                          <a:cs typeface="+mn-cs"/>
                        </a:rPr>
                        <a:t> </a:t>
                      </a:r>
                      <a:r>
                        <a:rPr lang="ka-GE" sz="1200" dirty="0">
                          <a:solidFill>
                            <a:srgbClr val="0B5394"/>
                          </a:solidFill>
                          <a:effectLst/>
                          <a:latin typeface="+mn-lt"/>
                        </a:rPr>
                        <a:t>; </a:t>
                      </a:r>
                      <a:r>
                        <a:rPr lang="en-US" sz="1200" dirty="0">
                          <a:solidFill>
                            <a:srgbClr val="0B5394"/>
                          </a:solidFill>
                          <a:effectLst/>
                          <a:latin typeface="+mn-lt"/>
                        </a:rPr>
                        <a:t>in children</a:t>
                      </a:r>
                      <a:r>
                        <a:rPr lang="ka-GE" sz="1200" dirty="0">
                          <a:solidFill>
                            <a:srgbClr val="0B5394"/>
                          </a:solidFill>
                          <a:effectLst/>
                          <a:latin typeface="+mn-lt"/>
                        </a:rPr>
                        <a:t> - </a:t>
                      </a:r>
                      <a:r>
                        <a:rPr lang="en-US" sz="1200" dirty="0">
                          <a:solidFill>
                            <a:srgbClr val="0B5394"/>
                          </a:solidFill>
                          <a:effectLst/>
                          <a:latin typeface="+mn-lt"/>
                        </a:rPr>
                        <a:t>14.2</a:t>
                      </a:r>
                      <a:r>
                        <a:rPr lang="ka-GE" sz="1200" dirty="0">
                          <a:solidFill>
                            <a:srgbClr val="0B5394"/>
                          </a:solidFill>
                          <a:effectLst/>
                          <a:latin typeface="+mn-l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ka-GE" sz="1200" dirty="0">
                          <a:solidFill>
                            <a:srgbClr val="0B5394"/>
                          </a:solidFill>
                          <a:effectLst/>
                          <a:latin typeface="+mn-lt"/>
                        </a:rPr>
                        <a:t>;</a:t>
                      </a:r>
                      <a:r>
                        <a:rPr lang="en-US" sz="1200" dirty="0">
                          <a:solidFill>
                            <a:srgbClr val="0B5394"/>
                          </a:solidFill>
                          <a:effectLst/>
                          <a:latin typeface="+mn-lt"/>
                        </a:rPr>
                        <a:t> in adolescents </a:t>
                      </a:r>
                      <a:r>
                        <a:rPr lang="ka-GE" sz="1200" dirty="0">
                          <a:solidFill>
                            <a:srgbClr val="0B5394"/>
                          </a:solidFill>
                          <a:effectLst/>
                          <a:latin typeface="+mn-lt"/>
                        </a:rPr>
                        <a:t>- </a:t>
                      </a:r>
                      <a:r>
                        <a:rPr lang="en-US" sz="1200" dirty="0">
                          <a:solidFill>
                            <a:srgbClr val="0B5394"/>
                          </a:solidFill>
                          <a:effectLst/>
                          <a:latin typeface="+mn-lt"/>
                        </a:rPr>
                        <a:t>9.4</a:t>
                      </a:r>
                      <a:r>
                        <a:rPr lang="ka-GE" sz="1200" dirty="0">
                          <a:solidFill>
                            <a:srgbClr val="0B5394"/>
                          </a:solidFill>
                          <a:effectLst/>
                          <a:latin typeface="+mn-l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ka-GE" sz="1200" dirty="0">
                          <a:solidFill>
                            <a:srgbClr val="0B5394"/>
                          </a:solidFill>
                          <a:effectLst/>
                          <a:latin typeface="+mn-lt"/>
                        </a:rPr>
                        <a:t>; </a:t>
                      </a:r>
                      <a:r>
                        <a:rPr lang="en-US" sz="1200" dirty="0">
                          <a:solidFill>
                            <a:srgbClr val="0B5394"/>
                          </a:solidFill>
                          <a:effectLst/>
                          <a:latin typeface="+mn-lt"/>
                        </a:rPr>
                        <a:t>in elderly</a:t>
                      </a:r>
                      <a:r>
                        <a:rPr lang="ka-GE" sz="1200" dirty="0">
                          <a:solidFill>
                            <a:srgbClr val="0B5394"/>
                          </a:solidFill>
                          <a:effectLst/>
                          <a:latin typeface="+mn-lt"/>
                        </a:rPr>
                        <a:t> -</a:t>
                      </a:r>
                      <a:r>
                        <a:rPr lang="en-US" sz="1200" dirty="0">
                          <a:solidFill>
                            <a:srgbClr val="0B5394"/>
                          </a:solidFill>
                          <a:effectLst/>
                          <a:latin typeface="+mn-lt"/>
                        </a:rPr>
                        <a:t> 12.7</a:t>
                      </a:r>
                      <a:r>
                        <a:rPr lang="ka-GE" sz="1200" dirty="0">
                          <a:solidFill>
                            <a:srgbClr val="0B5394"/>
                          </a:solidFill>
                          <a:effectLst/>
                          <a:latin typeface="+mn-lt"/>
                        </a:rPr>
                        <a:t> </a:t>
                      </a:r>
                      <a:r>
                        <a:rPr lang="en-US" sz="1200" kern="1200" dirty="0" err="1">
                          <a:solidFill>
                            <a:srgbClr val="0B5394"/>
                          </a:solidFill>
                          <a:effectLst/>
                          <a:latin typeface="+mn-lt"/>
                          <a:ea typeface="+mn-ea"/>
                          <a:cs typeface="+mn-cs"/>
                        </a:rPr>
                        <a:t>μg</a:t>
                      </a:r>
                      <a:r>
                        <a:rPr lang="en-US" sz="1200" kern="1200" dirty="0">
                          <a:solidFill>
                            <a:srgbClr val="0B5394"/>
                          </a:solidFill>
                          <a:effectLst/>
                          <a:latin typeface="+mn-lt"/>
                          <a:ea typeface="+mn-ea"/>
                          <a:cs typeface="+mn-cs"/>
                        </a:rPr>
                        <a:t>/</a:t>
                      </a:r>
                      <a:r>
                        <a:rPr lang="en-US" sz="1200" kern="1200" dirty="0" err="1">
                          <a:solidFill>
                            <a:srgbClr val="0B5394"/>
                          </a:solidFill>
                          <a:effectLst/>
                          <a:latin typeface="+mn-lt"/>
                          <a:ea typeface="+mn-ea"/>
                          <a:cs typeface="+mn-cs"/>
                        </a:rPr>
                        <a:t>dL</a:t>
                      </a:r>
                      <a:r>
                        <a:rPr lang="ka-GE" sz="1200" dirty="0">
                          <a:solidFill>
                            <a:srgbClr val="0B5394"/>
                          </a:solidFill>
                          <a:effectLst/>
                          <a:latin typeface="+mn-lt"/>
                        </a:rPr>
                        <a:t>;</a:t>
                      </a:r>
                      <a:r>
                        <a:rPr lang="en-US" sz="1200" dirty="0">
                          <a:solidFill>
                            <a:srgbClr val="0B5394"/>
                          </a:solidFill>
                          <a:effectLst/>
                          <a:latin typeface="+mn-lt"/>
                        </a:rPr>
                        <a:t> </a:t>
                      </a:r>
                      <a:r>
                        <a:rPr lang="ka-GE" sz="1200" dirty="0">
                          <a:solidFill>
                            <a:srgbClr val="0B5394"/>
                          </a:solidFill>
                          <a:effectLst/>
                          <a:latin typeface="+mn-lt"/>
                        </a:rPr>
                        <a:t> </a:t>
                      </a:r>
                      <a:r>
                        <a:rPr lang="en-US" sz="1200" dirty="0">
                          <a:solidFill>
                            <a:srgbClr val="0B5394"/>
                          </a:solidFill>
                          <a:effectLst/>
                          <a:latin typeface="+mn-lt"/>
                        </a:rPr>
                        <a:t>assumed source </a:t>
                      </a:r>
                      <a:r>
                        <a:rPr lang="ka-GE" sz="1200" dirty="0">
                          <a:solidFill>
                            <a:srgbClr val="0B5394"/>
                          </a:solidFill>
                          <a:effectLst/>
                          <a:latin typeface="+mn-lt"/>
                        </a:rPr>
                        <a:t>– </a:t>
                      </a:r>
                      <a:r>
                        <a:rPr lang="en-US" sz="1200" dirty="0">
                          <a:solidFill>
                            <a:srgbClr val="0B5394"/>
                          </a:solidFill>
                          <a:effectLst/>
                          <a:latin typeface="+mn-lt"/>
                        </a:rPr>
                        <a:t>leaded gasoline</a:t>
                      </a:r>
                      <a:endParaRPr lang="en-US" sz="1200" dirty="0">
                        <a:solidFill>
                          <a:srgbClr val="0B5394"/>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bl>
          </a:graphicData>
        </a:graphic>
      </p:graphicFrame>
      <p:grpSp>
        <p:nvGrpSpPr>
          <p:cNvPr id="15" name="Group 14">
            <a:extLst>
              <a:ext uri="{FF2B5EF4-FFF2-40B4-BE49-F238E27FC236}">
                <a16:creationId xmlns:a16="http://schemas.microsoft.com/office/drawing/2014/main" xmlns="" id="{6C503FBE-FF9F-40CA-B475-3FD724F11971}"/>
              </a:ext>
            </a:extLst>
          </p:cNvPr>
          <p:cNvGrpSpPr/>
          <p:nvPr/>
        </p:nvGrpSpPr>
        <p:grpSpPr>
          <a:xfrm>
            <a:off x="350603" y="257393"/>
            <a:ext cx="8550389" cy="747022"/>
            <a:chOff x="275699" y="272309"/>
            <a:chExt cx="8550389" cy="747022"/>
          </a:xfrm>
        </p:grpSpPr>
        <p:pic>
          <p:nvPicPr>
            <p:cNvPr id="16" name="Picture 15" descr="W:\3_Planning\# MONITORING &amp; EVALUATION\00 MICS\## - MICS\# MICS-4 countries\MICS4 DP workshop - Belgrade\MICS4 DP WS - Belgrade\MICS Logos\MICS Logo\Print\Cyan (CMYK for print)\MICS logo_cyan.png">
              <a:extLst>
                <a:ext uri="{FF2B5EF4-FFF2-40B4-BE49-F238E27FC236}">
                  <a16:creationId xmlns:a16="http://schemas.microsoft.com/office/drawing/2014/main" xmlns="" id="{9F07C029-FF41-4A6F-919F-9F11B56602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98" y="434484"/>
              <a:ext cx="1995422" cy="457308"/>
            </a:xfrm>
            <a:prstGeom prst="rect">
              <a:avLst/>
            </a:prstGeom>
            <a:noFill/>
            <a:ln>
              <a:noFill/>
            </a:ln>
          </p:spPr>
        </p:pic>
        <p:pic>
          <p:nvPicPr>
            <p:cNvPr id="17" name="Picture 16">
              <a:extLst>
                <a:ext uri="{FF2B5EF4-FFF2-40B4-BE49-F238E27FC236}">
                  <a16:creationId xmlns:a16="http://schemas.microsoft.com/office/drawing/2014/main" xmlns="" id="{46B75C3B-654E-40C5-BEE2-55AA1248D2A8}"/>
                </a:ext>
              </a:extLst>
            </p:cNvPr>
            <p:cNvPicPr>
              <a:picLocks noChangeAspect="1"/>
            </p:cNvPicPr>
            <p:nvPr/>
          </p:nvPicPr>
          <p:blipFill>
            <a:blip r:embed="rId4"/>
            <a:stretch>
              <a:fillRect/>
            </a:stretch>
          </p:blipFill>
          <p:spPr>
            <a:xfrm>
              <a:off x="7676801" y="304281"/>
              <a:ext cx="1149287" cy="653208"/>
            </a:xfrm>
            <a:prstGeom prst="rect">
              <a:avLst/>
            </a:prstGeom>
          </p:spPr>
        </p:pic>
        <p:pic>
          <p:nvPicPr>
            <p:cNvPr id="18" name="Picture 17">
              <a:extLst>
                <a:ext uri="{FF2B5EF4-FFF2-40B4-BE49-F238E27FC236}">
                  <a16:creationId xmlns:a16="http://schemas.microsoft.com/office/drawing/2014/main" xmlns="" id="{27D73CDB-0B82-40E1-B8B8-CFA4C7D1B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04" y="339970"/>
              <a:ext cx="894525" cy="572496"/>
            </a:xfrm>
            <a:prstGeom prst="rect">
              <a:avLst/>
            </a:prstGeom>
          </p:spPr>
        </p:pic>
        <p:pic>
          <p:nvPicPr>
            <p:cNvPr id="19" name="Picture 18">
              <a:extLst>
                <a:ext uri="{FF2B5EF4-FFF2-40B4-BE49-F238E27FC236}">
                  <a16:creationId xmlns:a16="http://schemas.microsoft.com/office/drawing/2014/main" xmlns="" id="{9C77D760-6476-4269-B234-DEF5EF5A252E}"/>
                </a:ext>
              </a:extLst>
            </p:cNvPr>
            <p:cNvPicPr>
              <a:picLocks noChangeAspect="1"/>
            </p:cNvPicPr>
            <p:nvPr/>
          </p:nvPicPr>
          <p:blipFill>
            <a:blip r:embed="rId6"/>
            <a:stretch>
              <a:fillRect/>
            </a:stretch>
          </p:blipFill>
          <p:spPr>
            <a:xfrm>
              <a:off x="2397867" y="434484"/>
              <a:ext cx="1625138" cy="477982"/>
            </a:xfrm>
            <a:prstGeom prst="rect">
              <a:avLst/>
            </a:prstGeom>
          </p:spPr>
        </p:pic>
        <p:pic>
          <p:nvPicPr>
            <p:cNvPr id="20" name="Picture 19">
              <a:extLst>
                <a:ext uri="{FF2B5EF4-FFF2-40B4-BE49-F238E27FC236}">
                  <a16:creationId xmlns:a16="http://schemas.microsoft.com/office/drawing/2014/main" xmlns="" id="{7401C283-7752-4AE1-B6DF-575318CA35E9}"/>
                </a:ext>
              </a:extLst>
            </p:cNvPr>
            <p:cNvPicPr>
              <a:picLocks noChangeAspect="1"/>
            </p:cNvPicPr>
            <p:nvPr/>
          </p:nvPicPr>
          <p:blipFill>
            <a:blip r:embed="rId7"/>
            <a:stretch>
              <a:fillRect/>
            </a:stretch>
          </p:blipFill>
          <p:spPr>
            <a:xfrm>
              <a:off x="4283968" y="272309"/>
              <a:ext cx="911967" cy="747022"/>
            </a:xfrm>
            <a:prstGeom prst="rect">
              <a:avLst/>
            </a:prstGeom>
          </p:spPr>
        </p:pic>
        <p:pic>
          <p:nvPicPr>
            <p:cNvPr id="21" name="Picture 20">
              <a:extLst>
                <a:ext uri="{FF2B5EF4-FFF2-40B4-BE49-F238E27FC236}">
                  <a16:creationId xmlns:a16="http://schemas.microsoft.com/office/drawing/2014/main" xmlns="" id="{566F7B18-BFD8-44A6-A202-94132944823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75699" y="319216"/>
              <a:ext cx="781367" cy="653208"/>
            </a:xfrm>
            <a:prstGeom prst="rect">
              <a:avLst/>
            </a:prstGeom>
            <a:noFill/>
            <a:ln>
              <a:noFill/>
            </a:ln>
          </p:spPr>
        </p:pic>
      </p:grpSp>
    </p:spTree>
    <p:extLst>
      <p:ext uri="{BB962C8B-B14F-4D97-AF65-F5344CB8AC3E}">
        <p14:creationId xmlns:p14="http://schemas.microsoft.com/office/powerpoint/2010/main" val="371056609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2964</TotalTime>
  <Words>1077</Words>
  <Application>Microsoft Office PowerPoint</Application>
  <PresentationFormat>On-screen Show (16:9)</PresentationFormat>
  <Paragraphs>163</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Pangolin</vt:lpstr>
      <vt:lpstr>Sylfaen</vt:lpstr>
      <vt:lpstr>Times New Roman</vt:lpstr>
      <vt:lpstr>Wingdings</vt:lpstr>
      <vt:lpstr>Retrospect</vt:lpstr>
      <vt:lpstr>Office Theme</vt:lpstr>
      <vt:lpstr>Multiple Indicator Cluster Survey (MICS)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გაეროს ბავშვთა ფონდის მრავალინდიკატორული კლასტერული კვლევა (MICS )  საინფორმაციო შეხვედრა</dc:title>
  <dc:creator>Shorena</dc:creator>
  <cp:lastModifiedBy>Lela Sturua</cp:lastModifiedBy>
  <cp:revision>237</cp:revision>
  <dcterms:modified xsi:type="dcterms:W3CDTF">2019-04-23T12:56:41Z</dcterms:modified>
</cp:coreProperties>
</file>