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87" r:id="rId3"/>
    <p:sldId id="280" r:id="rId4"/>
    <p:sldId id="318" r:id="rId5"/>
    <p:sldId id="316" r:id="rId6"/>
    <p:sldId id="319" r:id="rId7"/>
    <p:sldId id="309" r:id="rId8"/>
    <p:sldId id="317" r:id="rId9"/>
    <p:sldId id="320" r:id="rId10"/>
    <p:sldId id="321" r:id="rId11"/>
    <p:sldId id="311" r:id="rId12"/>
    <p:sldId id="326" r:id="rId13"/>
    <p:sldId id="329" r:id="rId14"/>
    <p:sldId id="331" r:id="rId15"/>
    <p:sldId id="322" r:id="rId16"/>
    <p:sldId id="323" r:id="rId17"/>
    <p:sldId id="324" r:id="rId18"/>
    <p:sldId id="313" r:id="rId19"/>
    <p:sldId id="314" r:id="rId20"/>
    <p:sldId id="330" r:id="rId21"/>
    <p:sldId id="294" r:id="rId2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A5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98"/>
    <p:restoredTop sz="93713" autoAdjust="0"/>
  </p:normalViewPr>
  <p:slideViewPr>
    <p:cSldViewPr>
      <p:cViewPr varScale="1">
        <p:scale>
          <a:sx n="109" d="100"/>
          <a:sy n="109" d="100"/>
        </p:scale>
        <p:origin x="209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Sheet1!$B$2:$B$9</c:f>
              <c:numCache>
                <c:formatCode>0%</c:formatCode>
                <c:ptCount val="8"/>
                <c:pt idx="0">
                  <c:v>0.54</c:v>
                </c:pt>
                <c:pt idx="1">
                  <c:v>0.54</c:v>
                </c:pt>
                <c:pt idx="2">
                  <c:v>0.52</c:v>
                </c:pt>
                <c:pt idx="3">
                  <c:v>0.5</c:v>
                </c:pt>
                <c:pt idx="4">
                  <c:v>0.46</c:v>
                </c:pt>
                <c:pt idx="5">
                  <c:v>0.41</c:v>
                </c:pt>
                <c:pt idx="6">
                  <c:v>0.49</c:v>
                </c:pt>
                <c:pt idx="7">
                  <c:v>0.51</c:v>
                </c:pt>
              </c:numCache>
            </c:numRef>
          </c:val>
        </c:ser>
        <c:ser>
          <c:idx val="1"/>
          <c:order val="1"/>
          <c:tx>
            <c:strRef>
              <c:f>Sheet1!$C$1</c:f>
              <c:strCache>
                <c:ptCount val="1"/>
                <c:pt idx="0">
                  <c:v>Column1</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Sheet1!$C$2:$C$9</c:f>
              <c:numCache>
                <c:formatCode>General</c:formatCode>
                <c:ptCount val="8"/>
              </c:numCache>
            </c:numRef>
          </c:val>
        </c:ser>
        <c:ser>
          <c:idx val="2"/>
          <c:order val="2"/>
          <c:tx>
            <c:strRef>
              <c:f>Sheet1!$D$1</c:f>
              <c:strCache>
                <c:ptCount val="1"/>
                <c:pt idx="0">
                  <c:v>Column2</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Sheet1!$D$2:$D$9</c:f>
              <c:numCache>
                <c:formatCode>General</c:formatCode>
                <c:ptCount val="8"/>
              </c:numCache>
            </c:numRef>
          </c:val>
        </c:ser>
        <c:dLbls>
          <c:showLegendKey val="0"/>
          <c:showVal val="0"/>
          <c:showCatName val="0"/>
          <c:showSerName val="0"/>
          <c:showPercent val="0"/>
          <c:showBubbleSize val="0"/>
        </c:dLbls>
        <c:gapWidth val="100"/>
        <c:overlap val="-24"/>
        <c:axId val="729270688"/>
        <c:axId val="729266336"/>
      </c:barChart>
      <c:catAx>
        <c:axId val="729270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9266336"/>
        <c:crosses val="autoZero"/>
        <c:auto val="1"/>
        <c:lblAlgn val="ctr"/>
        <c:lblOffset val="100"/>
        <c:noMultiLvlLbl val="0"/>
      </c:catAx>
      <c:valAx>
        <c:axId val="729266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9270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4820"/>
          </a:xfrm>
          <a:prstGeom prst="rect">
            <a:avLst/>
          </a:prstGeom>
        </p:spPr>
        <p:txBody>
          <a:bodyPr vert="horz" lIns="91440" tIns="45720" rIns="91440" bIns="45720" rtlCol="0"/>
          <a:lstStyle>
            <a:lvl1pPr algn="r">
              <a:defRPr sz="1200"/>
            </a:lvl1pPr>
          </a:lstStyle>
          <a:p>
            <a:fld id="{D9C8DB32-E402-434C-A07E-8FDF19660E16}" type="datetimeFigureOut">
              <a:rPr lang="en-US" smtClean="0"/>
              <a:pPr/>
              <a:t>23/03/18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7"/>
            <a:ext cx="2971800" cy="464820"/>
          </a:xfrm>
          <a:prstGeom prst="rect">
            <a:avLst/>
          </a:prstGeom>
        </p:spPr>
        <p:txBody>
          <a:bodyPr vert="horz" lIns="91440" tIns="45720" rIns="91440" bIns="45720" rtlCol="0" anchor="b"/>
          <a:lstStyle>
            <a:lvl1pPr algn="r">
              <a:defRPr sz="1200"/>
            </a:lvl1pPr>
          </a:lstStyle>
          <a:p>
            <a:fld id="{70FC15A3-58F3-4047-BFB5-C0DBD727D3B1}" type="slidenum">
              <a:rPr lang="en-US" smtClean="0"/>
              <a:pPr/>
              <a:t>‹#›</a:t>
            </a:fld>
            <a:endParaRPr lang="en-US"/>
          </a:p>
        </p:txBody>
      </p:sp>
    </p:spTree>
    <p:extLst>
      <p:ext uri="{BB962C8B-B14F-4D97-AF65-F5344CB8AC3E}">
        <p14:creationId xmlns:p14="http://schemas.microsoft.com/office/powerpoint/2010/main" val="3227319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4" y="0"/>
            <a:ext cx="2971800" cy="464820"/>
          </a:xfrm>
          <a:prstGeom prst="rect">
            <a:avLst/>
          </a:prstGeom>
        </p:spPr>
        <p:txBody>
          <a:bodyPr vert="horz" lIns="91440" tIns="45720" rIns="91440" bIns="45720" rtlCol="0"/>
          <a:lstStyle>
            <a:lvl1pPr algn="r">
              <a:defRPr sz="1200"/>
            </a:lvl1pPr>
          </a:lstStyle>
          <a:p>
            <a:fld id="{3DFF01A9-9E58-4D91-A9C0-153324D9351B}" type="datetimeFigureOut">
              <a:rPr lang="ru-RU" smtClean="0"/>
              <a:pPr/>
              <a:t>23.03.2018</a:t>
            </a:fld>
            <a:endParaRPr lang="ru-RU"/>
          </a:p>
        </p:txBody>
      </p:sp>
      <p:sp>
        <p:nvSpPr>
          <p:cNvPr id="4" name="Slide Image Placeholder 3"/>
          <p:cNvSpPr>
            <a:spLocks noGrp="1" noRot="1" noChangeAspect="1"/>
          </p:cNvSpPr>
          <p:nvPr>
            <p:ph type="sldImg" idx="2"/>
          </p:nvPr>
        </p:nvSpPr>
        <p:spPr>
          <a:xfrm>
            <a:off x="1104900" y="698500"/>
            <a:ext cx="4648200" cy="348615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1440" tIns="45720" rIns="91440" bIns="45720" rtlCol="0" anchor="b"/>
          <a:lstStyle>
            <a:lvl1pPr algn="r">
              <a:defRPr sz="1200"/>
            </a:lvl1pPr>
          </a:lstStyle>
          <a:p>
            <a:fld id="{81B712FD-2606-4F6E-A516-FE37B54FE6A3}" type="slidenum">
              <a:rPr lang="ru-RU" smtClean="0"/>
              <a:pPr/>
              <a:t>‹#›</a:t>
            </a:fld>
            <a:endParaRPr lang="ru-RU"/>
          </a:p>
        </p:txBody>
      </p:sp>
    </p:spTree>
    <p:extLst>
      <p:ext uri="{BB962C8B-B14F-4D97-AF65-F5344CB8AC3E}">
        <p14:creationId xmlns:p14="http://schemas.microsoft.com/office/powerpoint/2010/main" val="3477496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0AF2BCDD-495B-449D-AE69-A7F4560DD1E7}" type="slidenum">
              <a:rPr lang="ru-RU" smtClean="0"/>
              <a:pPr/>
              <a:t>1</a:t>
            </a:fld>
            <a:endParaRPr lang="ru-RU"/>
          </a:p>
        </p:txBody>
      </p:sp>
      <p:sp>
        <p:nvSpPr>
          <p:cNvPr id="30723" name="Slide Image Placeholder 1"/>
          <p:cNvSpPr>
            <a:spLocks noGrp="1" noRot="1" noChangeAspect="1" noTextEdit="1"/>
          </p:cNvSpPr>
          <p:nvPr>
            <p:ph type="sldImg"/>
          </p:nvPr>
        </p:nvSpPr>
        <p:spPr>
          <a:ln/>
        </p:spPr>
      </p:sp>
      <p:sp>
        <p:nvSpPr>
          <p:cNvPr id="30724" name="Notes Placeholder 2"/>
          <p:cNvSpPr>
            <a:spLocks noGrp="1"/>
          </p:cNvSpPr>
          <p:nvPr>
            <p:ph type="body" idx="1"/>
          </p:nvPr>
        </p:nvSpPr>
        <p:spPr>
          <a:noFill/>
        </p:spPr>
        <p:txBody>
          <a:bodyPr/>
          <a:lstStyle/>
          <a:p>
            <a:pPr eaLnBrk="1" hangingPunct="1">
              <a:spcBef>
                <a:spcPct val="0"/>
              </a:spcBef>
            </a:pPr>
            <a:endParaRPr lang="en-US" dirty="0"/>
          </a:p>
        </p:txBody>
      </p:sp>
      <p:sp>
        <p:nvSpPr>
          <p:cNvPr id="30725" name="Slide Number Placeholder 3"/>
          <p:cNvSpPr txBox="1">
            <a:spLocks noGrp="1"/>
          </p:cNvSpPr>
          <p:nvPr/>
        </p:nvSpPr>
        <p:spPr bwMode="auto">
          <a:xfrm>
            <a:off x="3885120" y="8830312"/>
            <a:ext cx="2971336" cy="464503"/>
          </a:xfrm>
          <a:prstGeom prst="rect">
            <a:avLst/>
          </a:prstGeom>
          <a:noFill/>
          <a:ln w="9525">
            <a:noFill/>
            <a:miter lim="800000"/>
            <a:headEnd/>
            <a:tailEnd/>
          </a:ln>
        </p:spPr>
        <p:txBody>
          <a:bodyPr lIns="91431" tIns="45716" rIns="91431" bIns="45716" anchor="b"/>
          <a:lstStyle/>
          <a:p>
            <a:pPr algn="r"/>
            <a:fld id="{F34D5898-A4A1-4BE4-A01D-03CB4BC916C5}" type="slidenum">
              <a:rPr lang="en-US" sz="1200">
                <a:ea typeface="MS PGothic" pitchFamily="34" charset="-128"/>
              </a:rPr>
              <a:pPr algn="r"/>
              <a:t>1</a:t>
            </a:fld>
            <a:endParaRPr lang="en-US" sz="1200" dirty="0">
              <a:ea typeface="MS PGothic" pitchFamily="34" charset="-128"/>
            </a:endParaRPr>
          </a:p>
        </p:txBody>
      </p:sp>
    </p:spTree>
    <p:extLst>
      <p:ext uri="{BB962C8B-B14F-4D97-AF65-F5344CB8AC3E}">
        <p14:creationId xmlns:p14="http://schemas.microsoft.com/office/powerpoint/2010/main" val="1225841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თუმცა ევროპის რეგიონში </a:t>
            </a:r>
            <a:r>
              <a:rPr lang="ka-GE" dirty="0" smtClean="0"/>
              <a:t>ახალი შემთხვევების გამოვლენის თვალსაზრისით </a:t>
            </a:r>
            <a:r>
              <a:rPr lang="ka-GE" baseline="0" dirty="0" smtClean="0"/>
              <a:t>უკეთესი მდგომარეობაა, მათ შორის საქართველოშიც - ჯანმოს შეფასებით საქართველოში სავარაუდო შემთხვევების 82% -ის გამოვლენა ხდება (2016 წლის ტბ გლობალური ანგარიში, ჯანმო)</a:t>
            </a:r>
            <a:endParaRPr lang="en-US" dirty="0"/>
          </a:p>
        </p:txBody>
      </p:sp>
      <p:sp>
        <p:nvSpPr>
          <p:cNvPr id="4" name="Slide Number Placeholder 3"/>
          <p:cNvSpPr>
            <a:spLocks noGrp="1"/>
          </p:cNvSpPr>
          <p:nvPr>
            <p:ph type="sldNum" sz="quarter" idx="10"/>
          </p:nvPr>
        </p:nvSpPr>
        <p:spPr/>
        <p:txBody>
          <a:bodyPr/>
          <a:lstStyle/>
          <a:p>
            <a:fld id="{81B712FD-2606-4F6E-A516-FE37B54FE6A3}" type="slidenum">
              <a:rPr lang="ru-RU" smtClean="0"/>
              <a:pPr/>
              <a:t>3</a:t>
            </a:fld>
            <a:endParaRPr lang="ru-RU"/>
          </a:p>
        </p:txBody>
      </p:sp>
    </p:spTree>
    <p:extLst>
      <p:ext uri="{BB962C8B-B14F-4D97-AF65-F5344CB8AC3E}">
        <p14:creationId xmlns:p14="http://schemas.microsoft.com/office/powerpoint/2010/main" val="713006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2015 </a:t>
            </a:r>
            <a:r>
              <a:rPr lang="ka-GE" dirty="0" smtClean="0"/>
              <a:t>წლის</a:t>
            </a:r>
            <a:r>
              <a:rPr lang="ka-GE" baseline="0" dirty="0" smtClean="0"/>
              <a:t> მონაცემებით გლობალურად ახალი შემთხვევების კლების ტემპია წეიწადში 2%-დე, ევროპის რეგიონში დაახ. 4 %, თუმცა საჭიროა ტემპების დაჩქარება 2025 წლისთვის წელიწადში 10 %- ით</a:t>
            </a:r>
          </a:p>
        </p:txBody>
      </p:sp>
      <p:sp>
        <p:nvSpPr>
          <p:cNvPr id="4" name="Slide Number Placeholder 3"/>
          <p:cNvSpPr>
            <a:spLocks noGrp="1"/>
          </p:cNvSpPr>
          <p:nvPr>
            <p:ph type="sldNum" sz="quarter" idx="10"/>
          </p:nvPr>
        </p:nvSpPr>
        <p:spPr/>
        <p:txBody>
          <a:bodyPr/>
          <a:lstStyle/>
          <a:p>
            <a:fld id="{81B712FD-2606-4F6E-A516-FE37B54FE6A3}" type="slidenum">
              <a:rPr lang="ru-RU" smtClean="0"/>
              <a:pPr/>
              <a:t>8</a:t>
            </a:fld>
            <a:endParaRPr lang="ru-RU"/>
          </a:p>
        </p:txBody>
      </p:sp>
    </p:spTree>
    <p:extLst>
      <p:ext uri="{BB962C8B-B14F-4D97-AF65-F5344CB8AC3E}">
        <p14:creationId xmlns:p14="http://schemas.microsoft.com/office/powerpoint/2010/main" val="452748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ლურჯ ოვალში საქართველოს</a:t>
            </a:r>
            <a:r>
              <a:rPr lang="ka-GE" baseline="0" dirty="0" smtClean="0"/>
              <a:t> მონაცემებია, </a:t>
            </a:r>
            <a:r>
              <a:rPr lang="en-US" baseline="0" dirty="0" smtClean="0"/>
              <a:t>MDR TB </a:t>
            </a:r>
            <a:r>
              <a:rPr lang="ka-GE" baseline="0" dirty="0" smtClean="0"/>
              <a:t>მონაცემები აღებულია 2014 წლის კოჰორტის და 2015 წელს გაუმჯობესებულია, რაც ასახულია შემდეგ სლაიდზე</a:t>
            </a:r>
            <a:endParaRPr lang="ka-GE" dirty="0"/>
          </a:p>
        </p:txBody>
      </p:sp>
      <p:sp>
        <p:nvSpPr>
          <p:cNvPr id="4" name="Slide Number Placeholder 3"/>
          <p:cNvSpPr>
            <a:spLocks noGrp="1"/>
          </p:cNvSpPr>
          <p:nvPr>
            <p:ph type="sldNum" sz="quarter" idx="10"/>
          </p:nvPr>
        </p:nvSpPr>
        <p:spPr/>
        <p:txBody>
          <a:bodyPr/>
          <a:lstStyle/>
          <a:p>
            <a:fld id="{81B712FD-2606-4F6E-A516-FE37B54FE6A3}" type="slidenum">
              <a:rPr lang="ru-RU" smtClean="0"/>
              <a:pPr/>
              <a:t>10</a:t>
            </a:fld>
            <a:endParaRPr lang="ru-RU"/>
          </a:p>
        </p:txBody>
      </p:sp>
    </p:spTree>
    <p:extLst>
      <p:ext uri="{BB962C8B-B14F-4D97-AF65-F5344CB8AC3E}">
        <p14:creationId xmlns:p14="http://schemas.microsoft.com/office/powerpoint/2010/main" val="969757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პირველად 2016 წელს რეზისტენტული</a:t>
            </a:r>
            <a:r>
              <a:rPr lang="ka-GE" baseline="0" dirty="0" smtClean="0"/>
              <a:t> ტუბერკულოზის წილი ახალ და ნამკურნალევ შემთხვევებში შემცირდა 11,6% დან 9,6% მდე, რაც მნიშვნელოვანი მაჩვენებელია</a:t>
            </a:r>
            <a:endParaRPr lang="en-US" dirty="0"/>
          </a:p>
        </p:txBody>
      </p:sp>
      <p:sp>
        <p:nvSpPr>
          <p:cNvPr id="4" name="Slide Number Placeholder 3"/>
          <p:cNvSpPr>
            <a:spLocks noGrp="1"/>
          </p:cNvSpPr>
          <p:nvPr>
            <p:ph type="sldNum" sz="quarter" idx="10"/>
          </p:nvPr>
        </p:nvSpPr>
        <p:spPr/>
        <p:txBody>
          <a:bodyPr/>
          <a:lstStyle/>
          <a:p>
            <a:fld id="{81B712FD-2606-4F6E-A516-FE37B54FE6A3}" type="slidenum">
              <a:rPr lang="ru-RU" smtClean="0"/>
              <a:pPr/>
              <a:t>13</a:t>
            </a:fld>
            <a:endParaRPr lang="ru-RU"/>
          </a:p>
        </p:txBody>
      </p:sp>
    </p:spTree>
    <p:extLst>
      <p:ext uri="{BB962C8B-B14F-4D97-AF65-F5344CB8AC3E}">
        <p14:creationId xmlns:p14="http://schemas.microsoft.com/office/powerpoint/2010/main" val="2773381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B712FD-2606-4F6E-A516-FE37B54FE6A3}" type="slidenum">
              <a:rPr lang="ru-RU" smtClean="0"/>
              <a:pPr/>
              <a:t>15</a:t>
            </a:fld>
            <a:endParaRPr lang="ru-RU"/>
          </a:p>
        </p:txBody>
      </p:sp>
    </p:spTree>
    <p:extLst>
      <p:ext uri="{BB962C8B-B14F-4D97-AF65-F5344CB8AC3E}">
        <p14:creationId xmlns:p14="http://schemas.microsoft.com/office/powerpoint/2010/main" val="4268423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B712FD-2606-4F6E-A516-FE37B54FE6A3}" type="slidenum">
              <a:rPr lang="ru-RU" smtClean="0"/>
              <a:pPr/>
              <a:t>16</a:t>
            </a:fld>
            <a:endParaRPr lang="ru-RU"/>
          </a:p>
        </p:txBody>
      </p:sp>
    </p:spTree>
    <p:extLst>
      <p:ext uri="{BB962C8B-B14F-4D97-AF65-F5344CB8AC3E}">
        <p14:creationId xmlns:p14="http://schemas.microsoft.com/office/powerpoint/2010/main" val="495172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აპლიკაციის გამოყენებით</a:t>
            </a:r>
            <a:r>
              <a:rPr lang="ka-GE" baseline="0" dirty="0" smtClean="0"/>
              <a:t> პაციენტს შეუძლია მიიღოს მედიკამენტები მისთვის ხელსაყრელ დროს, არ არის აუცილებელი მუდმივი წვდომა ინტერნეტთან, შესაძლოა ჩაწერილი ვიდეოს შემდგომი გადაგზავნა, როდესაც ინტერნეტი ხელმისაწვდომი იქნება, ასევე აკეთებს შეტყობინებას გვედრითი მოვლენების შესახებ, ადვილად უკავშირდება ექთანს, შეუძლია მიიღოს ინფორმაცია მედიკამენტების შესახებ.</a:t>
            </a:r>
          </a:p>
          <a:p>
            <a:r>
              <a:rPr lang="en-US" altLang="ka-GE" sz="1200" dirty="0" err="1" smtClean="0">
                <a:ea typeface="MS PGothic" charset="-128"/>
              </a:rPr>
              <a:t>Xpert</a:t>
            </a:r>
            <a:r>
              <a:rPr lang="en-US" altLang="ka-GE" sz="1200" dirty="0" smtClean="0">
                <a:ea typeface="MS PGothic" charset="-128"/>
              </a:rPr>
              <a:t> Ultra </a:t>
            </a:r>
            <a:r>
              <a:rPr lang="ka-GE" altLang="ka-GE" sz="1200" dirty="0" smtClean="0">
                <a:ea typeface="MS PGothic" charset="-128"/>
              </a:rPr>
              <a:t>კარტრიჯი</a:t>
            </a:r>
            <a:r>
              <a:rPr lang="ka-GE" altLang="ka-GE" sz="1200" baseline="0" dirty="0" smtClean="0">
                <a:ea typeface="MS PGothic" charset="-128"/>
              </a:rPr>
              <a:t> უფრო სენსიტიურია და ამდენად მნიშვნელოვანია აივ დადებით პირებში, ბავშვებში და ფილტვგარეშე ტუბერკულოზის ადრეული გამოვლენისთვის. აღნიშნული კატრიჯები ხელმისაწვდომი იქნება უკვე მაისიდან</a:t>
            </a:r>
          </a:p>
        </p:txBody>
      </p:sp>
      <p:sp>
        <p:nvSpPr>
          <p:cNvPr id="4" name="Slide Number Placeholder 3"/>
          <p:cNvSpPr>
            <a:spLocks noGrp="1"/>
          </p:cNvSpPr>
          <p:nvPr>
            <p:ph type="sldNum" sz="quarter" idx="10"/>
          </p:nvPr>
        </p:nvSpPr>
        <p:spPr/>
        <p:txBody>
          <a:bodyPr/>
          <a:lstStyle/>
          <a:p>
            <a:fld id="{81B712FD-2606-4F6E-A516-FE37B54FE6A3}" type="slidenum">
              <a:rPr lang="ru-RU" smtClean="0"/>
              <a:pPr/>
              <a:t>18</a:t>
            </a:fld>
            <a:endParaRPr lang="ru-RU"/>
          </a:p>
        </p:txBody>
      </p:sp>
    </p:spTree>
    <p:extLst>
      <p:ext uri="{BB962C8B-B14F-4D97-AF65-F5344CB8AC3E}">
        <p14:creationId xmlns:p14="http://schemas.microsoft.com/office/powerpoint/2010/main" val="1107263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23/03/18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23/03/18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23/03/18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23/03/18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23/03/18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23/03/18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notesSlide" Target="../notesSlides/notesSlide5.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6.png"/><Relationship Id="rId7"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7.png"/><Relationship Id="rId9"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Subtitle 2"/>
          <p:cNvSpPr>
            <a:spLocks/>
          </p:cNvSpPr>
          <p:nvPr/>
        </p:nvSpPr>
        <p:spPr bwMode="auto">
          <a:xfrm>
            <a:off x="684213" y="4149725"/>
            <a:ext cx="7848600" cy="1752600"/>
          </a:xfrm>
          <a:prstGeom prst="rect">
            <a:avLst/>
          </a:prstGeom>
          <a:noFill/>
          <a:ln w="9525">
            <a:noFill/>
            <a:miter lim="800000"/>
            <a:headEnd/>
            <a:tailEnd/>
          </a:ln>
        </p:spPr>
        <p:txBody>
          <a:bodyPr/>
          <a:lstStyle/>
          <a:p>
            <a:pPr algn="ctr" eaLnBrk="0" hangingPunct="0">
              <a:lnSpc>
                <a:spcPct val="90000"/>
              </a:lnSpc>
              <a:spcBef>
                <a:spcPct val="20000"/>
              </a:spcBef>
              <a:buFont typeface="Arial" charset="0"/>
              <a:buNone/>
            </a:pPr>
            <a:r>
              <a:rPr lang="ka-GE" sz="1900" b="1" dirty="0">
                <a:solidFill>
                  <a:srgbClr val="FF0000"/>
                </a:solidFill>
                <a:latin typeface="Calibri" pitchFamily="34" charset="0"/>
                <a:ea typeface="MS PGothic" pitchFamily="34" charset="-128"/>
              </a:rPr>
              <a:t> </a:t>
            </a:r>
            <a:endParaRPr lang="en-US" sz="1900" b="1" dirty="0">
              <a:solidFill>
                <a:srgbClr val="FF0000"/>
              </a:solidFill>
              <a:latin typeface="Calibri" pitchFamily="34" charset="0"/>
              <a:ea typeface="MS PGothic" pitchFamily="34" charset="-128"/>
            </a:endParaRPr>
          </a:p>
        </p:txBody>
      </p:sp>
      <p:grpSp>
        <p:nvGrpSpPr>
          <p:cNvPr id="2" name="Group 4"/>
          <p:cNvGrpSpPr>
            <a:grpSpLocks/>
          </p:cNvGrpSpPr>
          <p:nvPr/>
        </p:nvGrpSpPr>
        <p:grpSpPr bwMode="auto">
          <a:xfrm>
            <a:off x="0" y="6165850"/>
            <a:ext cx="9144000" cy="692150"/>
            <a:chOff x="0" y="3884"/>
            <a:chExt cx="5760" cy="436"/>
          </a:xfrm>
        </p:grpSpPr>
        <p:sp>
          <p:nvSpPr>
            <p:cNvPr id="4101"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p>
              <a:pPr algn="ctr"/>
              <a:endParaRPr lang="en-US" dirty="0"/>
            </a:p>
          </p:txBody>
        </p:sp>
        <p:sp>
          <p:nvSpPr>
            <p:cNvPr id="4102" name="Rectangle 6"/>
            <p:cNvSpPr>
              <a:spLocks noChangeArrowheads="1"/>
            </p:cNvSpPr>
            <p:nvPr/>
          </p:nvSpPr>
          <p:spPr bwMode="auto">
            <a:xfrm>
              <a:off x="793" y="3929"/>
              <a:ext cx="2903" cy="326"/>
            </a:xfrm>
            <a:prstGeom prst="rect">
              <a:avLst/>
            </a:prstGeom>
            <a:noFill/>
            <a:ln w="9525">
              <a:noFill/>
              <a:miter lim="800000"/>
              <a:headEnd/>
              <a:tailEnd/>
            </a:ln>
          </p:spPr>
          <p:txBody>
            <a:bodyPr>
              <a:spAutoFit/>
            </a:bodyPr>
            <a:lstStyle/>
            <a:p>
              <a:r>
                <a:rPr lang="ka-GE" sz="1400" b="1" dirty="0">
                  <a:solidFill>
                    <a:schemeClr val="bg1"/>
                  </a:solidFill>
                </a:rPr>
                <a:t>დაავადებათა კონტროლისა და საზოგადოებრივი ჯანმრთელობის ეროვნული ცენტრი</a:t>
              </a:r>
              <a:endParaRPr lang="ru-RU" sz="1400" b="1" dirty="0">
                <a:solidFill>
                  <a:schemeClr val="bg1"/>
                </a:solidFill>
              </a:endParaRPr>
            </a:p>
          </p:txBody>
        </p:sp>
        <p:pic>
          <p:nvPicPr>
            <p:cNvPr id="4103" name="Picture 1030" descr="logo"/>
            <p:cNvPicPr>
              <a:picLocks noChangeAspect="1" noChangeArrowheads="1"/>
            </p:cNvPicPr>
            <p:nvPr/>
          </p:nvPicPr>
          <p:blipFill>
            <a:blip r:embed="rId3" cstate="print"/>
            <a:srcRect/>
            <a:stretch>
              <a:fillRect/>
            </a:stretch>
          </p:blipFill>
          <p:spPr bwMode="auto">
            <a:xfrm>
              <a:off x="90" y="3884"/>
              <a:ext cx="567" cy="427"/>
            </a:xfrm>
            <a:prstGeom prst="rect">
              <a:avLst/>
            </a:prstGeom>
            <a:noFill/>
            <a:ln w="9525">
              <a:noFill/>
              <a:miter lim="800000"/>
              <a:headEnd/>
              <a:tailEnd/>
            </a:ln>
          </p:spPr>
        </p:pic>
        <p:sp>
          <p:nvSpPr>
            <p:cNvPr id="4104" name="Text Box 8"/>
            <p:cNvSpPr txBox="1">
              <a:spLocks noChangeArrowheads="1"/>
            </p:cNvSpPr>
            <p:nvPr/>
          </p:nvSpPr>
          <p:spPr bwMode="auto">
            <a:xfrm>
              <a:off x="4694" y="4020"/>
              <a:ext cx="972" cy="231"/>
            </a:xfrm>
            <a:prstGeom prst="rect">
              <a:avLst/>
            </a:prstGeom>
            <a:noFill/>
            <a:ln w="9525">
              <a:noFill/>
              <a:miter lim="800000"/>
              <a:headEnd/>
              <a:tailEnd/>
            </a:ln>
          </p:spPr>
          <p:txBody>
            <a:bodyPr wrap="none">
              <a:spAutoFit/>
            </a:bodyPr>
            <a:lstStyle/>
            <a:p>
              <a:r>
                <a:rPr lang="en-US" dirty="0">
                  <a:solidFill>
                    <a:schemeClr val="bg1"/>
                  </a:solidFill>
                </a:rPr>
                <a:t>www.ncdc.ge</a:t>
              </a:r>
              <a:endParaRPr lang="ru-RU">
                <a:solidFill>
                  <a:schemeClr val="bg1"/>
                </a:solidFill>
              </a:endParaRPr>
            </a:p>
          </p:txBody>
        </p:sp>
      </p:grpSp>
      <p:sp>
        <p:nvSpPr>
          <p:cNvPr id="8" name="Title 7"/>
          <p:cNvSpPr>
            <a:spLocks noGrp="1"/>
          </p:cNvSpPr>
          <p:nvPr>
            <p:ph type="ctrTitle"/>
          </p:nvPr>
        </p:nvSpPr>
        <p:spPr>
          <a:xfrm>
            <a:off x="228600" y="228600"/>
            <a:ext cx="8610600" cy="2686050"/>
          </a:xfrm>
        </p:spPr>
        <p:txBody>
          <a:bodyPr>
            <a:noAutofit/>
          </a:bodyPr>
          <a:lstStyle/>
          <a:p>
            <a:r>
              <a:rPr lang="ka-GE" b="1" dirty="0" smtClean="0"/>
              <a:t>ტუბერკულოზის გლობალური და ეროვნული პასუხი</a:t>
            </a:r>
            <a:endParaRPr lang="en-US" sz="3600" b="1" dirty="0">
              <a:solidFill>
                <a:srgbClr val="FF0000"/>
              </a:solidFill>
              <a:effectLst>
                <a:outerShdw blurRad="38100" dist="38100" dir="2700000" algn="tl">
                  <a:srgbClr val="000000">
                    <a:alpha val="43137"/>
                  </a:srgbClr>
                </a:outerShdw>
              </a:effectLst>
            </a:endParaRPr>
          </a:p>
        </p:txBody>
      </p:sp>
      <p:sp>
        <p:nvSpPr>
          <p:cNvPr id="10" name="Subtitle 3"/>
          <p:cNvSpPr txBox="1">
            <a:spLocks/>
          </p:cNvSpPr>
          <p:nvPr/>
        </p:nvSpPr>
        <p:spPr>
          <a:xfrm>
            <a:off x="3657600" y="5029200"/>
            <a:ext cx="5067300" cy="1296988"/>
          </a:xfrm>
          <a:prstGeom prst="rect">
            <a:avLst/>
          </a:prstGeom>
        </p:spPr>
        <p:txBody>
          <a:bodyPr vert="horz" lIns="91440" tIns="45720" rIns="91440" bIns="45720" rtlCol="0">
            <a:normAutofit/>
          </a:bodyPr>
          <a:lstStyle/>
          <a:p>
            <a:pPr algn="r"/>
            <a:r>
              <a:rPr lang="ka-GE" sz="2400" b="1" dirty="0">
                <a:solidFill>
                  <a:schemeClr val="tx1">
                    <a:lumMod val="75000"/>
                    <a:lumOff val="25000"/>
                  </a:schemeClr>
                </a:solidFill>
                <a:latin typeface="Abadi MT Condensed Extra Bold"/>
                <a:cs typeface="Abadi MT Condensed Extra Bold"/>
              </a:rPr>
              <a:t>ამირან გამყრელიძე</a:t>
            </a:r>
            <a:endParaRPr lang="en-US" sz="2400" b="1" dirty="0">
              <a:solidFill>
                <a:schemeClr val="tx1">
                  <a:lumMod val="75000"/>
                  <a:lumOff val="25000"/>
                </a:schemeClr>
              </a:solidFill>
              <a:latin typeface="Abadi MT Condensed Extra Bold"/>
              <a:cs typeface="Abadi MT Condensed Extra Bold"/>
            </a:endParaRP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b="1" dirty="0">
                <a:solidFill>
                  <a:schemeClr val="tx2">
                    <a:lumMod val="60000"/>
                    <a:lumOff val="40000"/>
                  </a:schemeClr>
                </a:solidFill>
              </a:rPr>
              <a:t>24</a:t>
            </a:r>
            <a:r>
              <a:rPr lang="ka-GE" b="1" dirty="0">
                <a:solidFill>
                  <a:schemeClr val="tx2">
                    <a:lumMod val="60000"/>
                    <a:lumOff val="40000"/>
                  </a:schemeClr>
                </a:solidFill>
              </a:rPr>
              <a:t> მარტი,</a:t>
            </a:r>
            <a:r>
              <a:rPr kumimoji="0" lang="en-US" b="1" i="0" u="none" strike="noStrike" kern="1200" cap="none" spc="0" normalizeH="0" baseline="0" noProof="0" dirty="0">
                <a:ln>
                  <a:noFill/>
                </a:ln>
                <a:solidFill>
                  <a:schemeClr val="tx2">
                    <a:lumMod val="60000"/>
                    <a:lumOff val="40000"/>
                  </a:schemeClr>
                </a:solidFill>
                <a:effectLst/>
                <a:uLnTx/>
                <a:uFillTx/>
              </a:rPr>
              <a:t> </a:t>
            </a:r>
            <a:r>
              <a:rPr kumimoji="0" lang="en-US" b="1" i="0" u="none" strike="noStrike" kern="1200" cap="none" spc="0" normalizeH="0" baseline="0" noProof="0" dirty="0" smtClean="0">
                <a:ln>
                  <a:noFill/>
                </a:ln>
                <a:solidFill>
                  <a:schemeClr val="tx2">
                    <a:lumMod val="60000"/>
                    <a:lumOff val="40000"/>
                  </a:schemeClr>
                </a:solidFill>
                <a:effectLst/>
                <a:uLnTx/>
                <a:uFillTx/>
              </a:rPr>
              <a:t>201</a:t>
            </a:r>
            <a:r>
              <a:rPr kumimoji="0" lang="ka-GE" b="1" i="0" u="none" strike="noStrike" kern="1200" cap="none" spc="0" normalizeH="0" baseline="0" noProof="0" dirty="0" smtClean="0">
                <a:ln>
                  <a:noFill/>
                </a:ln>
                <a:solidFill>
                  <a:schemeClr val="tx2">
                    <a:lumMod val="60000"/>
                    <a:lumOff val="40000"/>
                  </a:schemeClr>
                </a:solidFill>
                <a:effectLst/>
                <a:uLnTx/>
                <a:uFillTx/>
              </a:rPr>
              <a:t>8</a:t>
            </a:r>
            <a:endParaRPr kumimoji="0" lang="ka-GE" b="1" i="0" u="none" strike="noStrike" kern="1200" cap="none" spc="0" normalizeH="0" baseline="0" noProof="0" dirty="0">
              <a:ln>
                <a:noFill/>
              </a:ln>
              <a:solidFill>
                <a:schemeClr val="tx2">
                  <a:lumMod val="60000"/>
                  <a:lumOff val="40000"/>
                </a:schemeClr>
              </a:solidFill>
              <a:effectLst/>
              <a:uLnTx/>
              <a:uFillTx/>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a:ln>
                <a:noFill/>
              </a:ln>
              <a:solidFill>
                <a:schemeClr val="tx1"/>
              </a:solidFill>
              <a:effectLst/>
              <a:uLnTx/>
              <a:uFillTx/>
              <a:latin typeface="AcadNusx" pitchFamily="2" charset="0"/>
              <a:ea typeface="+mn-ea"/>
              <a:cs typeface="+mn-cs"/>
            </a:endParaRPr>
          </a:p>
        </p:txBody>
      </p:sp>
      <p:pic>
        <p:nvPicPr>
          <p:cNvPr id="3" name="Picture 2" descr="Screen Shot 2016-03-18 at 8.31.19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709" y="4046538"/>
            <a:ext cx="3055255" cy="1847182"/>
          </a:xfrm>
          <a:prstGeom prst="rect">
            <a:avLst/>
          </a:prstGeom>
        </p:spPr>
      </p:pic>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354" y="-76200"/>
            <a:ext cx="8077200" cy="609600"/>
          </a:xfrm>
        </p:spPr>
        <p:txBody>
          <a:bodyPr>
            <a:normAutofit/>
          </a:bodyPr>
          <a:lstStyle/>
          <a:p>
            <a:r>
              <a:rPr lang="ka-GE" sz="2800" b="1" dirty="0" smtClean="0"/>
              <a:t>მკურნალობის შედეგები ევროპის რეგიონში</a:t>
            </a:r>
            <a:endParaRPr lang="en-US" sz="2800" b="1" dirty="0"/>
          </a:p>
        </p:txBody>
      </p:sp>
      <p:sp>
        <p:nvSpPr>
          <p:cNvPr id="6" name="TextBox 5"/>
          <p:cNvSpPr txBox="1"/>
          <p:nvPr/>
        </p:nvSpPr>
        <p:spPr>
          <a:xfrm>
            <a:off x="7192107" y="5867400"/>
            <a:ext cx="3200400" cy="307777"/>
          </a:xfrm>
          <a:prstGeom prst="rect">
            <a:avLst/>
          </a:prstGeom>
          <a:noFill/>
        </p:spPr>
        <p:txBody>
          <a:bodyPr wrap="square" rtlCol="0">
            <a:spAutoFit/>
          </a:bodyPr>
          <a:lstStyle/>
          <a:p>
            <a:r>
              <a:rPr lang="ka-GE" sz="1400" dirty="0" smtClean="0"/>
              <a:t>წყარო:</a:t>
            </a:r>
            <a:r>
              <a:rPr lang="en-US" sz="1400" dirty="0" smtClean="0"/>
              <a:t> </a:t>
            </a:r>
            <a:r>
              <a:rPr lang="en-US" sz="1400" dirty="0" err="1" smtClean="0"/>
              <a:t>Euro.WHO</a:t>
            </a:r>
            <a:r>
              <a:rPr lang="en-US" sz="1400" dirty="0" smtClean="0"/>
              <a:t>, 2018</a:t>
            </a:r>
            <a:r>
              <a:rPr lang="ka-GE" sz="1400" dirty="0" smtClean="0"/>
              <a:t> </a:t>
            </a:r>
            <a:endParaRPr lang="ka-GE" sz="1400" dirty="0"/>
          </a:p>
        </p:txBody>
      </p:sp>
      <p:pic>
        <p:nvPicPr>
          <p:cNvPr id="3" name="Picture 2"/>
          <p:cNvPicPr>
            <a:picLocks noChangeAspect="1"/>
          </p:cNvPicPr>
          <p:nvPr/>
        </p:nvPicPr>
        <p:blipFill>
          <a:blip r:embed="rId3"/>
          <a:stretch>
            <a:fillRect/>
          </a:stretch>
        </p:blipFill>
        <p:spPr>
          <a:xfrm>
            <a:off x="76200" y="533400"/>
            <a:ext cx="7411915" cy="5421033"/>
          </a:xfrm>
          <a:prstGeom prst="rect">
            <a:avLst/>
          </a:prstGeom>
        </p:spPr>
      </p:pic>
      <p:sp>
        <p:nvSpPr>
          <p:cNvPr id="7" name="Oval 6"/>
          <p:cNvSpPr/>
          <p:nvPr/>
        </p:nvSpPr>
        <p:spPr>
          <a:xfrm>
            <a:off x="1163515" y="2895600"/>
            <a:ext cx="1219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sp>
        <p:nvSpPr>
          <p:cNvPr id="8" name="TextBox 7"/>
          <p:cNvSpPr txBox="1"/>
          <p:nvPr/>
        </p:nvSpPr>
        <p:spPr>
          <a:xfrm>
            <a:off x="1544515" y="3226005"/>
            <a:ext cx="762000" cy="523220"/>
          </a:xfrm>
          <a:prstGeom prst="rect">
            <a:avLst/>
          </a:prstGeom>
          <a:noFill/>
        </p:spPr>
        <p:txBody>
          <a:bodyPr wrap="square" rtlCol="0">
            <a:spAutoFit/>
          </a:bodyPr>
          <a:lstStyle/>
          <a:p>
            <a:r>
              <a:rPr lang="en-US" sz="2800" dirty="0" smtClean="0"/>
              <a:t>84</a:t>
            </a:r>
            <a:endParaRPr lang="ka-GE" sz="2800" dirty="0"/>
          </a:p>
        </p:txBody>
      </p:sp>
      <p:sp>
        <p:nvSpPr>
          <p:cNvPr id="9" name="Oval 8"/>
          <p:cNvSpPr/>
          <p:nvPr/>
        </p:nvSpPr>
        <p:spPr>
          <a:xfrm>
            <a:off x="4202723" y="3200400"/>
            <a:ext cx="1219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sp>
        <p:nvSpPr>
          <p:cNvPr id="10" name="TextBox 9"/>
          <p:cNvSpPr txBox="1"/>
          <p:nvPr/>
        </p:nvSpPr>
        <p:spPr>
          <a:xfrm>
            <a:off x="4516315" y="3530805"/>
            <a:ext cx="762000" cy="523220"/>
          </a:xfrm>
          <a:prstGeom prst="rect">
            <a:avLst/>
          </a:prstGeom>
          <a:noFill/>
        </p:spPr>
        <p:txBody>
          <a:bodyPr wrap="square" rtlCol="0">
            <a:spAutoFit/>
          </a:bodyPr>
          <a:lstStyle/>
          <a:p>
            <a:r>
              <a:rPr lang="en-US" sz="2800" dirty="0" smtClean="0"/>
              <a:t>69</a:t>
            </a:r>
            <a:endParaRPr lang="ka-GE" sz="2800" dirty="0"/>
          </a:p>
        </p:txBody>
      </p:sp>
      <p:sp>
        <p:nvSpPr>
          <p:cNvPr id="12" name="Oval 11"/>
          <p:cNvSpPr/>
          <p:nvPr/>
        </p:nvSpPr>
        <p:spPr>
          <a:xfrm>
            <a:off x="6544407" y="3876020"/>
            <a:ext cx="1219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sp>
        <p:nvSpPr>
          <p:cNvPr id="13" name="TextBox 12"/>
          <p:cNvSpPr txBox="1"/>
          <p:nvPr/>
        </p:nvSpPr>
        <p:spPr>
          <a:xfrm>
            <a:off x="6925407" y="4206425"/>
            <a:ext cx="762000" cy="523220"/>
          </a:xfrm>
          <a:prstGeom prst="rect">
            <a:avLst/>
          </a:prstGeom>
          <a:noFill/>
        </p:spPr>
        <p:txBody>
          <a:bodyPr wrap="square" rtlCol="0">
            <a:spAutoFit/>
          </a:bodyPr>
          <a:lstStyle/>
          <a:p>
            <a:r>
              <a:rPr lang="en-US" sz="2800" dirty="0" smtClean="0"/>
              <a:t>49</a:t>
            </a:r>
            <a:endParaRPr lang="ka-GE" sz="2800" dirty="0"/>
          </a:p>
        </p:txBody>
      </p:sp>
      <p:sp>
        <p:nvSpPr>
          <p:cNvPr id="11" name="Oval 10"/>
          <p:cNvSpPr/>
          <p:nvPr/>
        </p:nvSpPr>
        <p:spPr>
          <a:xfrm>
            <a:off x="7527680" y="1524000"/>
            <a:ext cx="2667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grpSp>
        <p:nvGrpSpPr>
          <p:cNvPr id="14" name="Group 13"/>
          <p:cNvGrpSpPr/>
          <p:nvPr/>
        </p:nvGrpSpPr>
        <p:grpSpPr>
          <a:xfrm>
            <a:off x="7505699" y="1126651"/>
            <a:ext cx="1676400" cy="1292662"/>
            <a:chOff x="7505699" y="1126651"/>
            <a:chExt cx="1676400" cy="1292662"/>
          </a:xfrm>
        </p:grpSpPr>
        <p:sp>
          <p:nvSpPr>
            <p:cNvPr id="4" name="TextBox 3"/>
            <p:cNvSpPr txBox="1"/>
            <p:nvPr/>
          </p:nvSpPr>
          <p:spPr>
            <a:xfrm>
              <a:off x="7505699" y="1126651"/>
              <a:ext cx="1676400" cy="1292662"/>
            </a:xfrm>
            <a:prstGeom prst="rect">
              <a:avLst/>
            </a:prstGeom>
            <a:noFill/>
          </p:spPr>
          <p:txBody>
            <a:bodyPr wrap="square" rtlCol="0">
              <a:spAutoFit/>
            </a:bodyPr>
            <a:lstStyle/>
            <a:p>
              <a:r>
                <a:rPr lang="ka-GE" dirty="0" smtClean="0"/>
                <a:t>     </a:t>
              </a:r>
            </a:p>
            <a:p>
              <a:r>
                <a:rPr lang="ka-GE" dirty="0"/>
                <a:t> </a:t>
              </a:r>
              <a:r>
                <a:rPr lang="ka-GE" dirty="0" smtClean="0"/>
                <a:t>   - </a:t>
              </a:r>
              <a:r>
                <a:rPr lang="ka-GE" sz="1400" dirty="0" smtClean="0"/>
                <a:t>საქართველო</a:t>
              </a:r>
            </a:p>
            <a:p>
              <a:endParaRPr lang="ka-GE" sz="1400" dirty="0"/>
            </a:p>
            <a:p>
              <a:endParaRPr lang="ka-GE" sz="1400" dirty="0" smtClean="0"/>
            </a:p>
            <a:p>
              <a:r>
                <a:rPr lang="ka-GE" sz="1400" dirty="0"/>
                <a:t> </a:t>
              </a:r>
              <a:r>
                <a:rPr lang="ka-GE" sz="1400" dirty="0" smtClean="0"/>
                <a:t>     - ევროპა</a:t>
              </a:r>
              <a:endParaRPr lang="en-US" sz="1400" dirty="0"/>
            </a:p>
          </p:txBody>
        </p:sp>
        <p:sp>
          <p:nvSpPr>
            <p:cNvPr id="5" name="Rectangle 4"/>
            <p:cNvSpPr/>
            <p:nvPr/>
          </p:nvSpPr>
          <p:spPr>
            <a:xfrm>
              <a:off x="7545265" y="2162083"/>
              <a:ext cx="237393" cy="17148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Rectangle 5"/>
          <p:cNvSpPr>
            <a:spLocks noChangeArrowheads="1"/>
          </p:cNvSpPr>
          <p:nvPr/>
        </p:nvSpPr>
        <p:spPr bwMode="auto">
          <a:xfrm>
            <a:off x="0" y="6165850"/>
            <a:ext cx="9144000" cy="692150"/>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16" name="Rectangle 6"/>
          <p:cNvSpPr>
            <a:spLocks noChangeArrowheads="1"/>
          </p:cNvSpPr>
          <p:nvPr/>
        </p:nvSpPr>
        <p:spPr bwMode="auto">
          <a:xfrm>
            <a:off x="1258888" y="6237288"/>
            <a:ext cx="4608513" cy="517525"/>
          </a:xfrm>
          <a:prstGeom prst="rect">
            <a:avLst/>
          </a:prstGeom>
          <a:noFill/>
          <a:ln w="9525">
            <a:noFill/>
            <a:miter lim="800000"/>
            <a:headEnd/>
            <a:tailEnd/>
          </a:ln>
        </p:spPr>
        <p:txBody>
          <a:bodyPr>
            <a:spAutoFit/>
          </a:bodyPr>
          <a:lstStyle/>
          <a:p>
            <a:r>
              <a:rPr lang="ka-GE" sz="1400" b="1" dirty="0">
                <a:solidFill>
                  <a:schemeClr val="bg1"/>
                </a:solidFill>
              </a:rPr>
              <a:t>დაავადებათა კონტროლისა და საზოგადოებრივი ჯანმრთელობის ეროვნული ცენტრი</a:t>
            </a:r>
            <a:endParaRPr lang="ru-RU" sz="1400" b="1" dirty="0">
              <a:solidFill>
                <a:schemeClr val="bg1"/>
              </a:solidFill>
            </a:endParaRPr>
          </a:p>
        </p:txBody>
      </p:sp>
      <p:pic>
        <p:nvPicPr>
          <p:cNvPr id="17" name="Picture 1030" descr="logo"/>
          <p:cNvPicPr>
            <a:picLocks noChangeAspect="1" noChangeArrowheads="1"/>
          </p:cNvPicPr>
          <p:nvPr/>
        </p:nvPicPr>
        <p:blipFill>
          <a:blip r:embed="rId4" cstate="print"/>
          <a:srcRect/>
          <a:stretch>
            <a:fillRect/>
          </a:stretch>
        </p:blipFill>
        <p:spPr bwMode="auto">
          <a:xfrm>
            <a:off x="142875" y="6165850"/>
            <a:ext cx="900113" cy="677863"/>
          </a:xfrm>
          <a:prstGeom prst="rect">
            <a:avLst/>
          </a:prstGeom>
          <a:noFill/>
          <a:ln w="9525">
            <a:noFill/>
            <a:miter lim="800000"/>
            <a:headEnd/>
            <a:tailEnd/>
          </a:ln>
        </p:spPr>
      </p:pic>
      <p:sp>
        <p:nvSpPr>
          <p:cNvPr id="18" name="Text Box 8"/>
          <p:cNvSpPr txBox="1">
            <a:spLocks noChangeArrowheads="1"/>
          </p:cNvSpPr>
          <p:nvPr/>
        </p:nvSpPr>
        <p:spPr bwMode="auto">
          <a:xfrm>
            <a:off x="7451725" y="6381750"/>
            <a:ext cx="1543050" cy="366713"/>
          </a:xfrm>
          <a:prstGeom prst="rect">
            <a:avLst/>
          </a:prstGeom>
          <a:noFill/>
          <a:ln w="9525">
            <a:noFill/>
            <a:miter lim="800000"/>
            <a:headEnd/>
            <a:tailEnd/>
          </a:ln>
        </p:spPr>
        <p:txBody>
          <a:bodyPr wrap="none">
            <a:spAutoFit/>
          </a:bodyPr>
          <a:lstStyle/>
          <a:p>
            <a:r>
              <a:rPr lang="en-US" dirty="0">
                <a:solidFill>
                  <a:schemeClr val="bg1"/>
                </a:solidFill>
              </a:rPr>
              <a:t>www.ncdc.ge</a:t>
            </a:r>
            <a:endParaRPr lang="ru-RU" dirty="0">
              <a:solidFill>
                <a:schemeClr val="bg1"/>
              </a:solidFill>
            </a:endParaRPr>
          </a:p>
        </p:txBody>
      </p:sp>
    </p:spTree>
    <p:extLst>
      <p:ext uri="{BB962C8B-B14F-4D97-AF65-F5344CB8AC3E}">
        <p14:creationId xmlns:p14="http://schemas.microsoft.com/office/powerpoint/2010/main" val="1232123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p:cNvGrpSpPr>
          <p:nvPr/>
        </p:nvGrpSpPr>
        <p:grpSpPr bwMode="auto">
          <a:xfrm>
            <a:off x="0" y="6165850"/>
            <a:ext cx="9144000" cy="692150"/>
            <a:chOff x="0" y="3884"/>
            <a:chExt cx="5760" cy="436"/>
          </a:xfrm>
        </p:grpSpPr>
        <p:sp>
          <p:nvSpPr>
            <p:cNvPr id="8"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9" name="Rectangle 6"/>
            <p:cNvSpPr>
              <a:spLocks noChangeArrowheads="1"/>
            </p:cNvSpPr>
            <p:nvPr/>
          </p:nvSpPr>
          <p:spPr bwMode="auto">
            <a:xfrm>
              <a:off x="793" y="3929"/>
              <a:ext cx="2903" cy="326"/>
            </a:xfrm>
            <a:prstGeom prst="rect">
              <a:avLst/>
            </a:prstGeom>
            <a:noFill/>
            <a:ln w="9525">
              <a:noFill/>
              <a:miter lim="800000"/>
              <a:headEnd/>
              <a:tailEnd/>
            </a:ln>
          </p:spPr>
          <p:txBody>
            <a:bodyPr>
              <a:spAutoFit/>
            </a:bodyPr>
            <a:lstStyle/>
            <a:p>
              <a:r>
                <a:rPr lang="ka-GE" sz="1400" b="1">
                  <a:solidFill>
                    <a:schemeClr val="bg1"/>
                  </a:solidFill>
                </a:rPr>
                <a:t>დაავადებათა კონტროლისა და საზოგადოებრივი ჯანმრთელობის ეროვნული ცენტრი</a:t>
              </a:r>
              <a:endParaRPr lang="ru-RU" sz="1400" b="1">
                <a:solidFill>
                  <a:schemeClr val="bg1"/>
                </a:solidFill>
              </a:endParaRPr>
            </a:p>
          </p:txBody>
        </p:sp>
        <p:pic>
          <p:nvPicPr>
            <p:cNvPr id="10" name="Picture 1030" descr="logo"/>
            <p:cNvPicPr>
              <a:picLocks noChangeAspect="1" noChangeArrowheads="1"/>
            </p:cNvPicPr>
            <p:nvPr/>
          </p:nvPicPr>
          <p:blipFill>
            <a:blip r:embed="rId2" cstate="print"/>
            <a:srcRect/>
            <a:stretch>
              <a:fillRect/>
            </a:stretch>
          </p:blipFill>
          <p:spPr bwMode="auto">
            <a:xfrm>
              <a:off x="90" y="3884"/>
              <a:ext cx="567" cy="427"/>
            </a:xfrm>
            <a:prstGeom prst="rect">
              <a:avLst/>
            </a:prstGeom>
            <a:noFill/>
            <a:ln w="9525">
              <a:noFill/>
              <a:miter lim="800000"/>
              <a:headEnd/>
              <a:tailEnd/>
            </a:ln>
          </p:spPr>
        </p:pic>
        <p:sp>
          <p:nvSpPr>
            <p:cNvPr id="11" name="Text Box 8"/>
            <p:cNvSpPr txBox="1">
              <a:spLocks noChangeArrowheads="1"/>
            </p:cNvSpPr>
            <p:nvPr/>
          </p:nvSpPr>
          <p:spPr bwMode="auto">
            <a:xfrm>
              <a:off x="4694" y="4020"/>
              <a:ext cx="972" cy="231"/>
            </a:xfrm>
            <a:prstGeom prst="rect">
              <a:avLst/>
            </a:prstGeom>
            <a:noFill/>
            <a:ln w="9525">
              <a:noFill/>
              <a:miter lim="800000"/>
              <a:headEnd/>
              <a:tailEnd/>
            </a:ln>
          </p:spPr>
          <p:txBody>
            <a:bodyPr wrap="none">
              <a:spAutoFit/>
            </a:bodyPr>
            <a:lstStyle/>
            <a:p>
              <a:r>
                <a:rPr lang="en-US">
                  <a:solidFill>
                    <a:schemeClr val="bg1"/>
                  </a:solidFill>
                </a:rPr>
                <a:t>www.ncdc.ge</a:t>
              </a:r>
              <a:endParaRPr lang="ru-RU">
                <a:solidFill>
                  <a:schemeClr val="bg1"/>
                </a:solidFill>
              </a:endParaRPr>
            </a:p>
          </p:txBody>
        </p:sp>
      </p:grpSp>
      <p:pic>
        <p:nvPicPr>
          <p:cNvPr id="14" name="Picture 13"/>
          <p:cNvPicPr>
            <a:picLocks noChangeAspect="1"/>
          </p:cNvPicPr>
          <p:nvPr/>
        </p:nvPicPr>
        <p:blipFill>
          <a:blip r:embed="rId3"/>
          <a:stretch>
            <a:fillRect/>
          </a:stretch>
        </p:blipFill>
        <p:spPr>
          <a:xfrm>
            <a:off x="2466976" y="4105275"/>
            <a:ext cx="1819275" cy="161925"/>
          </a:xfrm>
          <a:prstGeom prst="rect">
            <a:avLst/>
          </a:prstGeom>
        </p:spPr>
      </p:pic>
      <p:pic>
        <p:nvPicPr>
          <p:cNvPr id="16" name="Picture 15"/>
          <p:cNvPicPr>
            <a:picLocks noChangeAspect="1"/>
          </p:cNvPicPr>
          <p:nvPr/>
        </p:nvPicPr>
        <p:blipFill>
          <a:blip r:embed="rId4"/>
          <a:stretch>
            <a:fillRect/>
          </a:stretch>
        </p:blipFill>
        <p:spPr>
          <a:xfrm>
            <a:off x="1162050" y="2792809"/>
            <a:ext cx="1285875" cy="95250"/>
          </a:xfrm>
          <a:prstGeom prst="rect">
            <a:avLst/>
          </a:prstGeom>
        </p:spPr>
      </p:pic>
      <p:sp>
        <p:nvSpPr>
          <p:cNvPr id="13" name="Title 8"/>
          <p:cNvSpPr txBox="1">
            <a:spLocks/>
          </p:cNvSpPr>
          <p:nvPr/>
        </p:nvSpPr>
        <p:spPr>
          <a:xfrm>
            <a:off x="381000" y="76200"/>
            <a:ext cx="8534400" cy="1371600"/>
          </a:xfrm>
          <a:prstGeom prst="rect">
            <a:avLst/>
          </a:prstGeom>
        </p:spPr>
        <p:txBody>
          <a:bodyPr/>
          <a:lstStyle/>
          <a:p>
            <a:pPr algn="ctr">
              <a:defRPr/>
            </a:pPr>
            <a:r>
              <a:rPr lang="ka-GE" sz="3600" b="1" dirty="0">
                <a:latin typeface="Times New Roman" pitchFamily="18" charset="0"/>
                <a:ea typeface="MS PGothic" panose="020B0600070205080204" pitchFamily="34" charset="-128"/>
                <a:cs typeface="Times New Roman" pitchFamily="18" charset="0"/>
              </a:rPr>
              <a:t>ტუბერკულოზის შემთხვევათა რეგისტრაცია</a:t>
            </a:r>
            <a:r>
              <a:rPr lang="ka-GE" sz="3200" b="1" dirty="0">
                <a:latin typeface="Times New Roman" pitchFamily="18" charset="0"/>
                <a:ea typeface="MS PGothic" panose="020B0600070205080204" pitchFamily="34" charset="-128"/>
                <a:cs typeface="Times New Roman" pitchFamily="18" charset="0"/>
              </a:rPr>
              <a:t>  </a:t>
            </a:r>
            <a:r>
              <a:rPr lang="ka-GE" sz="3600" b="1" dirty="0">
                <a:latin typeface="Times New Roman" pitchFamily="18" charset="0"/>
                <a:ea typeface="MS PGothic" panose="020B0600070205080204" pitchFamily="34" charset="-128"/>
                <a:cs typeface="Times New Roman" pitchFamily="18" charset="0"/>
              </a:rPr>
              <a:t>საქართველოში</a:t>
            </a:r>
            <a:r>
              <a:rPr lang="en-US" sz="3200" b="1" dirty="0">
                <a:solidFill>
                  <a:srgbClr val="FF0000"/>
                </a:solidFill>
                <a:latin typeface="Times New Roman" pitchFamily="18" charset="0"/>
                <a:ea typeface="MS PGothic" panose="020B0600070205080204" pitchFamily="34" charset="-128"/>
                <a:cs typeface="Times New Roman" pitchFamily="18" charset="0"/>
              </a:rPr>
              <a:t/>
            </a:r>
            <a:br>
              <a:rPr lang="en-US" sz="3200" b="1" dirty="0">
                <a:solidFill>
                  <a:srgbClr val="FF0000"/>
                </a:solidFill>
                <a:latin typeface="Times New Roman" pitchFamily="18" charset="0"/>
                <a:ea typeface="MS PGothic" panose="020B0600070205080204" pitchFamily="34" charset="-128"/>
                <a:cs typeface="Times New Roman" pitchFamily="18" charset="0"/>
              </a:rPr>
            </a:br>
            <a:r>
              <a:rPr lang="en-US" sz="2400" b="1" dirty="0">
                <a:solidFill>
                  <a:schemeClr val="tx2">
                    <a:lumMod val="60000"/>
                    <a:lumOff val="40000"/>
                  </a:schemeClr>
                </a:solidFill>
                <a:latin typeface="Times New Roman" pitchFamily="18" charset="0"/>
                <a:ea typeface="MS PGothic" panose="020B0600070205080204" pitchFamily="34" charset="-128"/>
                <a:cs typeface="Times New Roman" pitchFamily="18" charset="0"/>
              </a:rPr>
              <a:t>(</a:t>
            </a:r>
            <a:r>
              <a:rPr lang="ka-GE" sz="2400" b="1" dirty="0">
                <a:solidFill>
                  <a:schemeClr val="tx2">
                    <a:lumMod val="60000"/>
                    <a:lumOff val="40000"/>
                  </a:schemeClr>
                </a:solidFill>
                <a:latin typeface="Times New Roman" pitchFamily="18" charset="0"/>
                <a:ea typeface="MS PGothic" panose="020B0600070205080204" pitchFamily="34" charset="-128"/>
                <a:cs typeface="Times New Roman" pitchFamily="18" charset="0"/>
              </a:rPr>
              <a:t>აბსოლუტურ  რიცხვებში</a:t>
            </a:r>
            <a:r>
              <a:rPr lang="en-US" sz="2400" b="1" dirty="0">
                <a:solidFill>
                  <a:schemeClr val="tx2">
                    <a:lumMod val="60000"/>
                    <a:lumOff val="40000"/>
                  </a:schemeClr>
                </a:solidFill>
                <a:latin typeface="Times New Roman" pitchFamily="18" charset="0"/>
                <a:ea typeface="MS PGothic" panose="020B0600070205080204" pitchFamily="34" charset="-128"/>
                <a:cs typeface="Times New Roman" pitchFamily="18" charset="0"/>
              </a:rPr>
              <a:t>) </a:t>
            </a:r>
            <a:endParaRPr lang="en-US" sz="3600" dirty="0">
              <a:solidFill>
                <a:schemeClr val="tx2">
                  <a:lumMod val="60000"/>
                  <a:lumOff val="40000"/>
                </a:schemeClr>
              </a:solidFill>
              <a:latin typeface="AcadMtavr" pitchFamily="2" charset="0"/>
              <a:ea typeface="MS PGothic" panose="020B0600070205080204" pitchFamily="34" charset="-128"/>
            </a:endParaRPr>
          </a:p>
        </p:txBody>
      </p:sp>
      <p:pic>
        <p:nvPicPr>
          <p:cNvPr id="2" name="Picture 1"/>
          <p:cNvPicPr>
            <a:picLocks noChangeAspect="1"/>
          </p:cNvPicPr>
          <p:nvPr/>
        </p:nvPicPr>
        <p:blipFill>
          <a:blip r:embed="rId5"/>
          <a:stretch>
            <a:fillRect/>
          </a:stretch>
        </p:blipFill>
        <p:spPr>
          <a:xfrm>
            <a:off x="-78858" y="1981200"/>
            <a:ext cx="9234581" cy="3517734"/>
          </a:xfrm>
          <a:prstGeom prst="rect">
            <a:avLst/>
          </a:prstGeom>
        </p:spPr>
      </p:pic>
      <p:sp>
        <p:nvSpPr>
          <p:cNvPr id="12" name="TextBox 4">
            <a:extLst>
              <a:ext uri="{FF2B5EF4-FFF2-40B4-BE49-F238E27FC236}">
                <a16:creationId xmlns:a16="http://schemas.microsoft.com/office/drawing/2014/main" xmlns="" id="{C9ABD6E8-E64B-4D76-B4E0-047EF379BE46}"/>
              </a:ext>
            </a:extLst>
          </p:cNvPr>
          <p:cNvSpPr txBox="1">
            <a:spLocks noChangeArrowheads="1"/>
          </p:cNvSpPr>
          <p:nvPr/>
        </p:nvSpPr>
        <p:spPr bwMode="auto">
          <a:xfrm>
            <a:off x="143669" y="5832237"/>
            <a:ext cx="3419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dirty="0" smtClean="0">
                <a:solidFill>
                  <a:srgbClr val="002060"/>
                </a:solidFill>
                <a:latin typeface="Times New Roman" panose="02020603050405020304" pitchFamily="18" charset="0"/>
                <a:cs typeface="Times New Roman" panose="02020603050405020304" pitchFamily="18" charset="0"/>
              </a:rPr>
              <a:t>წ</a:t>
            </a:r>
            <a:r>
              <a:rPr lang="ka-GE" altLang="en-US" sz="1600" b="1" dirty="0" err="1" smtClean="0">
                <a:solidFill>
                  <a:srgbClr val="002060"/>
                </a:solidFill>
                <a:latin typeface="Times New Roman" panose="02020603050405020304" pitchFamily="18" charset="0"/>
                <a:cs typeface="Times New Roman" panose="02020603050405020304" pitchFamily="18" charset="0"/>
              </a:rPr>
              <a:t>ყარო</a:t>
            </a:r>
            <a:r>
              <a:rPr lang="ka-GE" altLang="en-US" sz="1600" b="1" dirty="0" smtClean="0">
                <a:solidFill>
                  <a:srgbClr val="002060"/>
                </a:solidFill>
                <a:latin typeface="Times New Roman" panose="02020603050405020304" pitchFamily="18" charset="0"/>
                <a:cs typeface="Times New Roman" panose="02020603050405020304" pitchFamily="18" charset="0"/>
              </a:rPr>
              <a:t>: </a:t>
            </a:r>
            <a:r>
              <a:rPr lang="ka-GE" altLang="en-US" sz="1600" b="1" dirty="0" err="1" smtClean="0">
                <a:solidFill>
                  <a:srgbClr val="002060"/>
                </a:solidFill>
                <a:latin typeface="Times New Roman" panose="02020603050405020304" pitchFamily="18" charset="0"/>
                <a:cs typeface="Times New Roman" panose="02020603050405020304" pitchFamily="18" charset="0"/>
              </a:rPr>
              <a:t>ტფდეც</a:t>
            </a:r>
            <a:r>
              <a:rPr lang="ka-GE" altLang="en-US" sz="1600" b="1" dirty="0" smtClean="0">
                <a:solidFill>
                  <a:srgbClr val="002060"/>
                </a:solidFill>
                <a:latin typeface="Times New Roman" panose="02020603050405020304" pitchFamily="18" charset="0"/>
                <a:cs typeface="Times New Roman" panose="02020603050405020304" pitchFamily="18" charset="0"/>
              </a:rPr>
              <a:t> მონაცემთა ბაზა</a:t>
            </a:r>
            <a:endParaRPr lang="en-US" altLang="en-US" sz="1600" dirty="0"/>
          </a:p>
        </p:txBody>
      </p:sp>
    </p:spTree>
    <p:extLst>
      <p:ext uri="{BB962C8B-B14F-4D97-AF65-F5344CB8AC3E}">
        <p14:creationId xmlns:p14="http://schemas.microsoft.com/office/powerpoint/2010/main" val="1281637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p:cNvGrpSpPr>
          <p:nvPr/>
        </p:nvGrpSpPr>
        <p:grpSpPr bwMode="auto">
          <a:xfrm>
            <a:off x="0" y="6165850"/>
            <a:ext cx="9144000" cy="692150"/>
            <a:chOff x="0" y="3884"/>
            <a:chExt cx="5760" cy="436"/>
          </a:xfrm>
        </p:grpSpPr>
        <p:sp>
          <p:nvSpPr>
            <p:cNvPr id="8"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9" name="Rectangle 6"/>
            <p:cNvSpPr>
              <a:spLocks noChangeArrowheads="1"/>
            </p:cNvSpPr>
            <p:nvPr/>
          </p:nvSpPr>
          <p:spPr bwMode="auto">
            <a:xfrm>
              <a:off x="793" y="3929"/>
              <a:ext cx="2903" cy="326"/>
            </a:xfrm>
            <a:prstGeom prst="rect">
              <a:avLst/>
            </a:prstGeom>
            <a:noFill/>
            <a:ln w="9525">
              <a:noFill/>
              <a:miter lim="800000"/>
              <a:headEnd/>
              <a:tailEnd/>
            </a:ln>
          </p:spPr>
          <p:txBody>
            <a:bodyPr>
              <a:spAutoFit/>
            </a:bodyPr>
            <a:lstStyle/>
            <a:p>
              <a:r>
                <a:rPr lang="ka-GE" sz="1400" b="1">
                  <a:solidFill>
                    <a:schemeClr val="bg1"/>
                  </a:solidFill>
                </a:rPr>
                <a:t>დაავადებათა კონტროლისა და საზოგადოებრივი ჯანმრთელობის ეროვნული ცენტრი</a:t>
              </a:r>
              <a:endParaRPr lang="ru-RU" sz="1400" b="1">
                <a:solidFill>
                  <a:schemeClr val="bg1"/>
                </a:solidFill>
              </a:endParaRPr>
            </a:p>
          </p:txBody>
        </p:sp>
        <p:pic>
          <p:nvPicPr>
            <p:cNvPr id="10" name="Picture 1030" descr="logo"/>
            <p:cNvPicPr>
              <a:picLocks noChangeAspect="1" noChangeArrowheads="1"/>
            </p:cNvPicPr>
            <p:nvPr/>
          </p:nvPicPr>
          <p:blipFill>
            <a:blip r:embed="rId2" cstate="print"/>
            <a:srcRect/>
            <a:stretch>
              <a:fillRect/>
            </a:stretch>
          </p:blipFill>
          <p:spPr bwMode="auto">
            <a:xfrm>
              <a:off x="90" y="3884"/>
              <a:ext cx="567" cy="427"/>
            </a:xfrm>
            <a:prstGeom prst="rect">
              <a:avLst/>
            </a:prstGeom>
            <a:noFill/>
            <a:ln w="9525">
              <a:noFill/>
              <a:miter lim="800000"/>
              <a:headEnd/>
              <a:tailEnd/>
            </a:ln>
          </p:spPr>
        </p:pic>
        <p:sp>
          <p:nvSpPr>
            <p:cNvPr id="11" name="Text Box 8"/>
            <p:cNvSpPr txBox="1">
              <a:spLocks noChangeArrowheads="1"/>
            </p:cNvSpPr>
            <p:nvPr/>
          </p:nvSpPr>
          <p:spPr bwMode="auto">
            <a:xfrm>
              <a:off x="4694" y="4020"/>
              <a:ext cx="972" cy="231"/>
            </a:xfrm>
            <a:prstGeom prst="rect">
              <a:avLst/>
            </a:prstGeom>
            <a:noFill/>
            <a:ln w="9525">
              <a:noFill/>
              <a:miter lim="800000"/>
              <a:headEnd/>
              <a:tailEnd/>
            </a:ln>
          </p:spPr>
          <p:txBody>
            <a:bodyPr wrap="none">
              <a:spAutoFit/>
            </a:bodyPr>
            <a:lstStyle/>
            <a:p>
              <a:r>
                <a:rPr lang="en-US">
                  <a:solidFill>
                    <a:schemeClr val="bg1"/>
                  </a:solidFill>
                </a:rPr>
                <a:t>www.ncdc.ge</a:t>
              </a:r>
              <a:endParaRPr lang="ru-RU">
                <a:solidFill>
                  <a:schemeClr val="bg1"/>
                </a:solidFill>
              </a:endParaRPr>
            </a:p>
          </p:txBody>
        </p:sp>
      </p:grpSp>
      <p:pic>
        <p:nvPicPr>
          <p:cNvPr id="14" name="Picture 13"/>
          <p:cNvPicPr>
            <a:picLocks noChangeAspect="1"/>
          </p:cNvPicPr>
          <p:nvPr/>
        </p:nvPicPr>
        <p:blipFill>
          <a:blip r:embed="rId3"/>
          <a:stretch>
            <a:fillRect/>
          </a:stretch>
        </p:blipFill>
        <p:spPr>
          <a:xfrm>
            <a:off x="2466976" y="4105275"/>
            <a:ext cx="1819275" cy="161925"/>
          </a:xfrm>
          <a:prstGeom prst="rect">
            <a:avLst/>
          </a:prstGeom>
        </p:spPr>
      </p:pic>
      <p:pic>
        <p:nvPicPr>
          <p:cNvPr id="16" name="Picture 15"/>
          <p:cNvPicPr>
            <a:picLocks noChangeAspect="1"/>
          </p:cNvPicPr>
          <p:nvPr/>
        </p:nvPicPr>
        <p:blipFill>
          <a:blip r:embed="rId4"/>
          <a:stretch>
            <a:fillRect/>
          </a:stretch>
        </p:blipFill>
        <p:spPr>
          <a:xfrm>
            <a:off x="1162050" y="2792809"/>
            <a:ext cx="1285875" cy="95250"/>
          </a:xfrm>
          <a:prstGeom prst="rect">
            <a:avLst/>
          </a:prstGeom>
        </p:spPr>
      </p:pic>
      <p:sp>
        <p:nvSpPr>
          <p:cNvPr id="13" name="Title 1"/>
          <p:cNvSpPr txBox="1">
            <a:spLocks/>
          </p:cNvSpPr>
          <p:nvPr/>
        </p:nvSpPr>
        <p:spPr>
          <a:xfrm>
            <a:off x="-153988" y="160338"/>
            <a:ext cx="9451975"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ka-GE" sz="4000" b="1" dirty="0">
                <a:latin typeface="Times New Roman" panose="02020603050405020304" pitchFamily="18" charset="0"/>
                <a:cs typeface="Times New Roman" panose="02020603050405020304" pitchFamily="18" charset="0"/>
              </a:rPr>
              <a:t>მე-2 რიგის წამლებით მკურნალობაში ჩართვის დინამიკა</a:t>
            </a:r>
            <a:r>
              <a:rPr lang="en-US" sz="4000" b="1" dirty="0">
                <a:solidFill>
                  <a:srgbClr val="002060"/>
                </a:solidFill>
                <a:latin typeface="Times New Roman" panose="02020603050405020304" pitchFamily="18" charset="0"/>
                <a:cs typeface="Times New Roman" panose="02020603050405020304" pitchFamily="18" charset="0"/>
              </a:rPr>
              <a:t/>
            </a:r>
            <a:br>
              <a:rPr lang="en-US" sz="4000" b="1" dirty="0">
                <a:solidFill>
                  <a:srgbClr val="002060"/>
                </a:solidFill>
                <a:latin typeface="Times New Roman" panose="02020603050405020304" pitchFamily="18" charset="0"/>
                <a:cs typeface="Times New Roman" panose="02020603050405020304" pitchFamily="18" charset="0"/>
              </a:rPr>
            </a:br>
            <a:r>
              <a:rPr lang="ru-RU" sz="3200" b="1" dirty="0">
                <a:solidFill>
                  <a:srgbClr val="002060"/>
                </a:solidFill>
                <a:latin typeface="Times New Roman" panose="02020603050405020304" pitchFamily="18" charset="0"/>
                <a:cs typeface="Times New Roman" panose="02020603050405020304" pitchFamily="18" charset="0"/>
              </a:rPr>
              <a:t> </a:t>
            </a:r>
            <a:r>
              <a:rPr lang="ru-RU" sz="2800" b="1" dirty="0">
                <a:solidFill>
                  <a:srgbClr val="002060"/>
                </a:solidFill>
                <a:latin typeface="Times New Roman" panose="02020603050405020304" pitchFamily="18" charset="0"/>
                <a:cs typeface="Times New Roman" panose="02020603050405020304" pitchFamily="18" charset="0"/>
              </a:rPr>
              <a:t>(</a:t>
            </a:r>
            <a:r>
              <a:rPr lang="ka-GE" sz="2800" b="1" dirty="0">
                <a:solidFill>
                  <a:srgbClr val="002060"/>
                </a:solidFill>
                <a:latin typeface="Times New Roman" panose="02020603050405020304" pitchFamily="18" charset="0"/>
                <a:cs typeface="Times New Roman" panose="02020603050405020304" pitchFamily="18" charset="0"/>
              </a:rPr>
              <a:t>აბსოლუტურ რიცხვებში</a:t>
            </a:r>
            <a:r>
              <a:rPr lang="ru-RU" sz="2800" b="1" dirty="0">
                <a:solidFill>
                  <a:srgbClr val="002060"/>
                </a:solidFill>
                <a:latin typeface="Times New Roman" panose="02020603050405020304" pitchFamily="18" charset="0"/>
                <a:cs typeface="Times New Roman" panose="02020603050405020304" pitchFamily="18" charset="0"/>
              </a:rPr>
              <a:t>)</a:t>
            </a:r>
            <a:endParaRPr lang="en-US" sz="2400" b="1" dirty="0">
              <a:solidFill>
                <a:srgbClr val="002060"/>
              </a:solidFill>
              <a:latin typeface="+mn-lt"/>
              <a:cs typeface="Times New Roman" charset="0"/>
            </a:endParaRPr>
          </a:p>
        </p:txBody>
      </p:sp>
      <p:pic>
        <p:nvPicPr>
          <p:cNvPr id="12" name="Picture 11"/>
          <p:cNvPicPr>
            <a:picLocks noChangeAspect="1"/>
          </p:cNvPicPr>
          <p:nvPr/>
        </p:nvPicPr>
        <p:blipFill>
          <a:blip r:embed="rId5"/>
          <a:stretch>
            <a:fillRect/>
          </a:stretch>
        </p:blipFill>
        <p:spPr>
          <a:xfrm>
            <a:off x="132412" y="2348924"/>
            <a:ext cx="8754947" cy="3518476"/>
          </a:xfrm>
          <a:prstGeom prst="rect">
            <a:avLst/>
          </a:prstGeom>
        </p:spPr>
      </p:pic>
      <p:sp>
        <p:nvSpPr>
          <p:cNvPr id="15" name="TextBox 4">
            <a:extLst>
              <a:ext uri="{FF2B5EF4-FFF2-40B4-BE49-F238E27FC236}">
                <a16:creationId xmlns:a16="http://schemas.microsoft.com/office/drawing/2014/main" xmlns="" id="{C9ABD6E8-E64B-4D76-B4E0-047EF379BE46}"/>
              </a:ext>
            </a:extLst>
          </p:cNvPr>
          <p:cNvSpPr txBox="1">
            <a:spLocks noChangeArrowheads="1"/>
          </p:cNvSpPr>
          <p:nvPr/>
        </p:nvSpPr>
        <p:spPr bwMode="auto">
          <a:xfrm>
            <a:off x="143669" y="5832237"/>
            <a:ext cx="3419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dirty="0" smtClean="0">
                <a:solidFill>
                  <a:srgbClr val="002060"/>
                </a:solidFill>
                <a:latin typeface="Times New Roman" panose="02020603050405020304" pitchFamily="18" charset="0"/>
                <a:cs typeface="Times New Roman" panose="02020603050405020304" pitchFamily="18" charset="0"/>
              </a:rPr>
              <a:t>წ</a:t>
            </a:r>
            <a:r>
              <a:rPr lang="ka-GE" altLang="en-US" sz="1600" b="1" dirty="0" err="1" smtClean="0">
                <a:solidFill>
                  <a:srgbClr val="002060"/>
                </a:solidFill>
                <a:latin typeface="Times New Roman" panose="02020603050405020304" pitchFamily="18" charset="0"/>
                <a:cs typeface="Times New Roman" panose="02020603050405020304" pitchFamily="18" charset="0"/>
              </a:rPr>
              <a:t>ყარო</a:t>
            </a:r>
            <a:r>
              <a:rPr lang="ka-GE" altLang="en-US" sz="1600" b="1" dirty="0" smtClean="0">
                <a:solidFill>
                  <a:srgbClr val="002060"/>
                </a:solidFill>
                <a:latin typeface="Times New Roman" panose="02020603050405020304" pitchFamily="18" charset="0"/>
                <a:cs typeface="Times New Roman" panose="02020603050405020304" pitchFamily="18" charset="0"/>
              </a:rPr>
              <a:t>: </a:t>
            </a:r>
            <a:r>
              <a:rPr lang="ka-GE" altLang="en-US" sz="1600" b="1" dirty="0" err="1" smtClean="0">
                <a:solidFill>
                  <a:srgbClr val="002060"/>
                </a:solidFill>
                <a:latin typeface="Times New Roman" panose="02020603050405020304" pitchFamily="18" charset="0"/>
                <a:cs typeface="Times New Roman" panose="02020603050405020304" pitchFamily="18" charset="0"/>
              </a:rPr>
              <a:t>ტფდეც</a:t>
            </a:r>
            <a:r>
              <a:rPr lang="ka-GE" altLang="en-US" sz="1600" b="1" dirty="0" smtClean="0">
                <a:solidFill>
                  <a:srgbClr val="002060"/>
                </a:solidFill>
                <a:latin typeface="Times New Roman" panose="02020603050405020304" pitchFamily="18" charset="0"/>
                <a:cs typeface="Times New Roman" panose="02020603050405020304" pitchFamily="18" charset="0"/>
              </a:rPr>
              <a:t> მონაცემთა ბაზა</a:t>
            </a:r>
            <a:endParaRPr lang="en-US" altLang="en-US" sz="1600" dirty="0"/>
          </a:p>
        </p:txBody>
      </p:sp>
    </p:spTree>
    <p:extLst>
      <p:ext uri="{BB962C8B-B14F-4D97-AF65-F5344CB8AC3E}">
        <p14:creationId xmlns:p14="http://schemas.microsoft.com/office/powerpoint/2010/main" val="3221386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p:cNvGrpSpPr>
          <p:nvPr/>
        </p:nvGrpSpPr>
        <p:grpSpPr bwMode="auto">
          <a:xfrm>
            <a:off x="0" y="6165850"/>
            <a:ext cx="9144000" cy="692150"/>
            <a:chOff x="0" y="3884"/>
            <a:chExt cx="5760" cy="436"/>
          </a:xfrm>
        </p:grpSpPr>
        <p:sp>
          <p:nvSpPr>
            <p:cNvPr id="8"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9" name="Rectangle 6"/>
            <p:cNvSpPr>
              <a:spLocks noChangeArrowheads="1"/>
            </p:cNvSpPr>
            <p:nvPr/>
          </p:nvSpPr>
          <p:spPr bwMode="auto">
            <a:xfrm>
              <a:off x="793" y="3929"/>
              <a:ext cx="2903" cy="326"/>
            </a:xfrm>
            <a:prstGeom prst="rect">
              <a:avLst/>
            </a:prstGeom>
            <a:noFill/>
            <a:ln w="9525">
              <a:noFill/>
              <a:miter lim="800000"/>
              <a:headEnd/>
              <a:tailEnd/>
            </a:ln>
          </p:spPr>
          <p:txBody>
            <a:bodyPr>
              <a:spAutoFit/>
            </a:bodyPr>
            <a:lstStyle/>
            <a:p>
              <a:r>
                <a:rPr lang="ka-GE" sz="1400" b="1">
                  <a:solidFill>
                    <a:schemeClr val="bg1"/>
                  </a:solidFill>
                </a:rPr>
                <a:t>დაავადებათა კონტროლისა და საზოგადოებრივი ჯანმრთელობის ეროვნული ცენტრი</a:t>
              </a:r>
              <a:endParaRPr lang="ru-RU" sz="1400" b="1">
                <a:solidFill>
                  <a:schemeClr val="bg1"/>
                </a:solidFill>
              </a:endParaRPr>
            </a:p>
          </p:txBody>
        </p:sp>
        <p:pic>
          <p:nvPicPr>
            <p:cNvPr id="10" name="Picture 1030" descr="logo"/>
            <p:cNvPicPr>
              <a:picLocks noChangeAspect="1" noChangeArrowheads="1"/>
            </p:cNvPicPr>
            <p:nvPr/>
          </p:nvPicPr>
          <p:blipFill>
            <a:blip r:embed="rId4" cstate="print"/>
            <a:srcRect/>
            <a:stretch>
              <a:fillRect/>
            </a:stretch>
          </p:blipFill>
          <p:spPr bwMode="auto">
            <a:xfrm>
              <a:off x="90" y="3884"/>
              <a:ext cx="567" cy="427"/>
            </a:xfrm>
            <a:prstGeom prst="rect">
              <a:avLst/>
            </a:prstGeom>
            <a:noFill/>
            <a:ln w="9525">
              <a:noFill/>
              <a:miter lim="800000"/>
              <a:headEnd/>
              <a:tailEnd/>
            </a:ln>
          </p:spPr>
        </p:pic>
        <p:sp>
          <p:nvSpPr>
            <p:cNvPr id="11" name="Text Box 8"/>
            <p:cNvSpPr txBox="1">
              <a:spLocks noChangeArrowheads="1"/>
            </p:cNvSpPr>
            <p:nvPr/>
          </p:nvSpPr>
          <p:spPr bwMode="auto">
            <a:xfrm>
              <a:off x="4694" y="4020"/>
              <a:ext cx="972" cy="231"/>
            </a:xfrm>
            <a:prstGeom prst="rect">
              <a:avLst/>
            </a:prstGeom>
            <a:noFill/>
            <a:ln w="9525">
              <a:noFill/>
              <a:miter lim="800000"/>
              <a:headEnd/>
              <a:tailEnd/>
            </a:ln>
          </p:spPr>
          <p:txBody>
            <a:bodyPr wrap="none">
              <a:spAutoFit/>
            </a:bodyPr>
            <a:lstStyle/>
            <a:p>
              <a:r>
                <a:rPr lang="en-US">
                  <a:solidFill>
                    <a:schemeClr val="bg1"/>
                  </a:solidFill>
                </a:rPr>
                <a:t>www.ncdc.ge</a:t>
              </a:r>
              <a:endParaRPr lang="ru-RU">
                <a:solidFill>
                  <a:schemeClr val="bg1"/>
                </a:solidFill>
              </a:endParaRPr>
            </a:p>
          </p:txBody>
        </p:sp>
      </p:grpSp>
      <p:pic>
        <p:nvPicPr>
          <p:cNvPr id="14" name="Picture 13"/>
          <p:cNvPicPr>
            <a:picLocks noChangeAspect="1"/>
          </p:cNvPicPr>
          <p:nvPr/>
        </p:nvPicPr>
        <p:blipFill>
          <a:blip r:embed="rId5"/>
          <a:stretch>
            <a:fillRect/>
          </a:stretch>
        </p:blipFill>
        <p:spPr>
          <a:xfrm>
            <a:off x="2466976" y="4105275"/>
            <a:ext cx="1819275" cy="161925"/>
          </a:xfrm>
          <a:prstGeom prst="rect">
            <a:avLst/>
          </a:prstGeom>
        </p:spPr>
      </p:pic>
      <p:pic>
        <p:nvPicPr>
          <p:cNvPr id="16" name="Picture 15"/>
          <p:cNvPicPr>
            <a:picLocks noChangeAspect="1"/>
          </p:cNvPicPr>
          <p:nvPr/>
        </p:nvPicPr>
        <p:blipFill>
          <a:blip r:embed="rId6"/>
          <a:stretch>
            <a:fillRect/>
          </a:stretch>
        </p:blipFill>
        <p:spPr>
          <a:xfrm>
            <a:off x="1162050" y="2792809"/>
            <a:ext cx="1285875" cy="95250"/>
          </a:xfrm>
          <a:prstGeom prst="rect">
            <a:avLst/>
          </a:prstGeom>
        </p:spPr>
      </p:pic>
      <p:sp>
        <p:nvSpPr>
          <p:cNvPr id="13" name="Title 1"/>
          <p:cNvSpPr txBox="1">
            <a:spLocks/>
          </p:cNvSpPr>
          <p:nvPr/>
        </p:nvSpPr>
        <p:spPr>
          <a:xfrm>
            <a:off x="-153988" y="160338"/>
            <a:ext cx="9451975"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a:solidFill>
                  <a:srgbClr val="002060"/>
                </a:solidFill>
                <a:latin typeface="Times New Roman" panose="02020603050405020304" pitchFamily="18" charset="0"/>
                <a:cs typeface="Times New Roman" panose="02020603050405020304" pitchFamily="18" charset="0"/>
              </a:rPr>
              <a:t/>
            </a:r>
            <a:br>
              <a:rPr lang="en-US" sz="4000" b="1" dirty="0">
                <a:solidFill>
                  <a:srgbClr val="002060"/>
                </a:solidFill>
                <a:latin typeface="Times New Roman" panose="02020603050405020304" pitchFamily="18" charset="0"/>
                <a:cs typeface="Times New Roman" panose="02020603050405020304" pitchFamily="18" charset="0"/>
              </a:rPr>
            </a:br>
            <a:r>
              <a:rPr lang="ru-RU" sz="3200" b="1" dirty="0">
                <a:solidFill>
                  <a:srgbClr val="002060"/>
                </a:solidFill>
                <a:latin typeface="Times New Roman" panose="02020603050405020304" pitchFamily="18" charset="0"/>
                <a:cs typeface="Times New Roman" panose="02020603050405020304" pitchFamily="18" charset="0"/>
              </a:rPr>
              <a:t> </a:t>
            </a:r>
            <a:endParaRPr lang="en-US" sz="2400" b="1" dirty="0">
              <a:solidFill>
                <a:srgbClr val="002060"/>
              </a:solidFill>
              <a:latin typeface="+mn-lt"/>
              <a:cs typeface="Times New Roman" charset="0"/>
            </a:endParaRPr>
          </a:p>
        </p:txBody>
      </p:sp>
      <p:graphicFrame>
        <p:nvGraphicFramePr>
          <p:cNvPr id="15" name="Object 2">
            <a:extLst>
              <a:ext uri="{FF2B5EF4-FFF2-40B4-BE49-F238E27FC236}">
                <a16:creationId xmlns:a16="http://schemas.microsoft.com/office/drawing/2014/main" xmlns="" id="{E9F4B257-EB56-47B9-A5A6-B0AAA164A709}"/>
              </a:ext>
            </a:extLst>
          </p:cNvPr>
          <p:cNvGraphicFramePr>
            <a:graphicFrameLocks noGrp="1"/>
          </p:cNvGraphicFramePr>
          <p:nvPr>
            <p:extLst>
              <p:ext uri="{D42A27DB-BD31-4B8C-83A1-F6EECF244321}">
                <p14:modId xmlns:p14="http://schemas.microsoft.com/office/powerpoint/2010/main" val="550300657"/>
              </p:ext>
            </p:extLst>
          </p:nvPr>
        </p:nvGraphicFramePr>
        <p:xfrm>
          <a:off x="-17585" y="1796256"/>
          <a:ext cx="9144000" cy="3918744"/>
        </p:xfrm>
        <a:graphic>
          <a:graphicData uri="http://schemas.openxmlformats.org/presentationml/2006/ole">
            <mc:AlternateContent xmlns:mc="http://schemas.openxmlformats.org/markup-compatibility/2006">
              <mc:Choice xmlns:v="urn:schemas-microsoft-com:vml" Requires="v">
                <p:oleObj spid="_x0000_s2092" name="Worksheet" r:id="rId7" imgW="6953137" imgH="2676391" progId="Excel.Sheet.8">
                  <p:embed/>
                </p:oleObj>
              </mc:Choice>
              <mc:Fallback>
                <p:oleObj name="Worksheet" r:id="rId7" imgW="6953137" imgH="2676391" progId="Excel.Sheet.8">
                  <p:embed/>
                  <p:pic>
                    <p:nvPicPr>
                      <p:cNvPr id="0" name=""/>
                      <p:cNvPicPr>
                        <a:picLocks noGrp="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85" y="1796256"/>
                        <a:ext cx="9144000" cy="3918744"/>
                      </a:xfrm>
                      <a:prstGeom prst="rect">
                        <a:avLst/>
                      </a:prstGeom>
                      <a:noFill/>
                      <a:extLst/>
                    </p:spPr>
                  </p:pic>
                </p:oleObj>
              </mc:Fallback>
            </mc:AlternateContent>
          </a:graphicData>
        </a:graphic>
      </p:graphicFrame>
      <p:sp>
        <p:nvSpPr>
          <p:cNvPr id="2" name="Rectangle 1"/>
          <p:cNvSpPr/>
          <p:nvPr/>
        </p:nvSpPr>
        <p:spPr>
          <a:xfrm>
            <a:off x="609600" y="457200"/>
            <a:ext cx="7315200" cy="954107"/>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MDR TB </a:t>
            </a:r>
            <a:r>
              <a:rPr lang="ka-GE" sz="2800" b="1" dirty="0">
                <a:latin typeface="Times New Roman" panose="02020603050405020304" pitchFamily="18" charset="0"/>
                <a:cs typeface="Times New Roman" panose="02020603050405020304" pitchFamily="18" charset="0"/>
              </a:rPr>
              <a:t>პრევალენტობა, ფილტვის ტუბერკულოზის შემთხვევები</a:t>
            </a:r>
            <a:endParaRPr lang="en-US" sz="2800" dirty="0"/>
          </a:p>
        </p:txBody>
      </p:sp>
      <p:sp>
        <p:nvSpPr>
          <p:cNvPr id="3" name="Rectangle 2"/>
          <p:cNvSpPr/>
          <p:nvPr/>
        </p:nvSpPr>
        <p:spPr>
          <a:xfrm>
            <a:off x="29308" y="5796518"/>
            <a:ext cx="3050835" cy="338554"/>
          </a:xfrm>
          <a:prstGeom prst="rect">
            <a:avLst/>
          </a:prstGeom>
        </p:spPr>
        <p:txBody>
          <a:bodyPr wrap="none">
            <a:spAutoFit/>
          </a:bodyPr>
          <a:lstStyle/>
          <a:p>
            <a:r>
              <a:rPr lang="en-US" altLang="en-US" sz="1600" b="1" dirty="0">
                <a:solidFill>
                  <a:srgbClr val="002060"/>
                </a:solidFill>
                <a:latin typeface="Times New Roman" panose="02020603050405020304" pitchFamily="18" charset="0"/>
                <a:cs typeface="Times New Roman" panose="02020603050405020304" pitchFamily="18" charset="0"/>
              </a:rPr>
              <a:t>წ</a:t>
            </a:r>
            <a:r>
              <a:rPr lang="ka-GE" altLang="en-US" sz="1600" b="1" dirty="0" err="1" smtClean="0">
                <a:solidFill>
                  <a:srgbClr val="002060"/>
                </a:solidFill>
                <a:latin typeface="Times New Roman" panose="02020603050405020304" pitchFamily="18" charset="0"/>
                <a:cs typeface="Times New Roman" panose="02020603050405020304" pitchFamily="18" charset="0"/>
              </a:rPr>
              <a:t>ყარო</a:t>
            </a:r>
            <a:r>
              <a:rPr lang="ka-GE" altLang="en-US" sz="1600" b="1" dirty="0" smtClean="0">
                <a:solidFill>
                  <a:srgbClr val="002060"/>
                </a:solidFill>
                <a:latin typeface="Times New Roman" panose="02020603050405020304" pitchFamily="18" charset="0"/>
                <a:cs typeface="Times New Roman" panose="02020603050405020304" pitchFamily="18" charset="0"/>
              </a:rPr>
              <a:t>: </a:t>
            </a:r>
            <a:r>
              <a:rPr lang="ka-GE" altLang="en-US" sz="1600" b="1" dirty="0" err="1">
                <a:solidFill>
                  <a:srgbClr val="002060"/>
                </a:solidFill>
                <a:latin typeface="Times New Roman" panose="02020603050405020304" pitchFamily="18" charset="0"/>
                <a:cs typeface="Times New Roman" panose="02020603050405020304" pitchFamily="18" charset="0"/>
              </a:rPr>
              <a:t>ტფდეც</a:t>
            </a:r>
            <a:r>
              <a:rPr lang="ka-GE" altLang="en-US" sz="1600" b="1" dirty="0">
                <a:solidFill>
                  <a:srgbClr val="002060"/>
                </a:solidFill>
                <a:latin typeface="Times New Roman" panose="02020603050405020304" pitchFamily="18" charset="0"/>
                <a:cs typeface="Times New Roman" panose="02020603050405020304" pitchFamily="18" charset="0"/>
              </a:rPr>
              <a:t> მონაცემთა ბაზა</a:t>
            </a:r>
            <a:endParaRPr lang="en-US" altLang="en-US" sz="1600" dirty="0"/>
          </a:p>
        </p:txBody>
      </p:sp>
    </p:spTree>
    <p:extLst>
      <p:ext uri="{BB962C8B-B14F-4D97-AF65-F5344CB8AC3E}">
        <p14:creationId xmlns:p14="http://schemas.microsoft.com/office/powerpoint/2010/main" val="3271888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p:cNvGrpSpPr>
          <p:nvPr/>
        </p:nvGrpSpPr>
        <p:grpSpPr bwMode="auto">
          <a:xfrm>
            <a:off x="0" y="6165850"/>
            <a:ext cx="9144000" cy="692150"/>
            <a:chOff x="0" y="3884"/>
            <a:chExt cx="5760" cy="436"/>
          </a:xfrm>
        </p:grpSpPr>
        <p:sp>
          <p:nvSpPr>
            <p:cNvPr id="8"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9" name="Rectangle 6"/>
            <p:cNvSpPr>
              <a:spLocks noChangeArrowheads="1"/>
            </p:cNvSpPr>
            <p:nvPr/>
          </p:nvSpPr>
          <p:spPr bwMode="auto">
            <a:xfrm>
              <a:off x="793" y="3929"/>
              <a:ext cx="2903" cy="326"/>
            </a:xfrm>
            <a:prstGeom prst="rect">
              <a:avLst/>
            </a:prstGeom>
            <a:noFill/>
            <a:ln w="9525">
              <a:noFill/>
              <a:miter lim="800000"/>
              <a:headEnd/>
              <a:tailEnd/>
            </a:ln>
          </p:spPr>
          <p:txBody>
            <a:bodyPr>
              <a:spAutoFit/>
            </a:bodyPr>
            <a:lstStyle/>
            <a:p>
              <a:r>
                <a:rPr lang="ka-GE" sz="1400" b="1">
                  <a:solidFill>
                    <a:schemeClr val="bg1"/>
                  </a:solidFill>
                </a:rPr>
                <a:t>დაავადებათა კონტროლისა და საზოგადოებრივი ჯანმრთელობის ეროვნული ცენტრი</a:t>
              </a:r>
              <a:endParaRPr lang="ru-RU" sz="1400" b="1">
                <a:solidFill>
                  <a:schemeClr val="bg1"/>
                </a:solidFill>
              </a:endParaRPr>
            </a:p>
          </p:txBody>
        </p:sp>
        <p:pic>
          <p:nvPicPr>
            <p:cNvPr id="10" name="Picture 1030" descr="logo"/>
            <p:cNvPicPr>
              <a:picLocks noChangeAspect="1" noChangeArrowheads="1"/>
            </p:cNvPicPr>
            <p:nvPr/>
          </p:nvPicPr>
          <p:blipFill>
            <a:blip r:embed="rId2" cstate="print"/>
            <a:srcRect/>
            <a:stretch>
              <a:fillRect/>
            </a:stretch>
          </p:blipFill>
          <p:spPr bwMode="auto">
            <a:xfrm>
              <a:off x="90" y="3884"/>
              <a:ext cx="567" cy="427"/>
            </a:xfrm>
            <a:prstGeom prst="rect">
              <a:avLst/>
            </a:prstGeom>
            <a:noFill/>
            <a:ln w="9525">
              <a:noFill/>
              <a:miter lim="800000"/>
              <a:headEnd/>
              <a:tailEnd/>
            </a:ln>
          </p:spPr>
        </p:pic>
        <p:sp>
          <p:nvSpPr>
            <p:cNvPr id="11" name="Text Box 8"/>
            <p:cNvSpPr txBox="1">
              <a:spLocks noChangeArrowheads="1"/>
            </p:cNvSpPr>
            <p:nvPr/>
          </p:nvSpPr>
          <p:spPr bwMode="auto">
            <a:xfrm>
              <a:off x="4694" y="4020"/>
              <a:ext cx="972" cy="231"/>
            </a:xfrm>
            <a:prstGeom prst="rect">
              <a:avLst/>
            </a:prstGeom>
            <a:noFill/>
            <a:ln w="9525">
              <a:noFill/>
              <a:miter lim="800000"/>
              <a:headEnd/>
              <a:tailEnd/>
            </a:ln>
          </p:spPr>
          <p:txBody>
            <a:bodyPr wrap="none">
              <a:spAutoFit/>
            </a:bodyPr>
            <a:lstStyle/>
            <a:p>
              <a:r>
                <a:rPr lang="en-US">
                  <a:solidFill>
                    <a:schemeClr val="bg1"/>
                  </a:solidFill>
                </a:rPr>
                <a:t>www.ncdc.ge</a:t>
              </a:r>
              <a:endParaRPr lang="ru-RU">
                <a:solidFill>
                  <a:schemeClr val="bg1"/>
                </a:solidFill>
              </a:endParaRPr>
            </a:p>
          </p:txBody>
        </p:sp>
      </p:grpSp>
      <p:pic>
        <p:nvPicPr>
          <p:cNvPr id="14" name="Picture 13"/>
          <p:cNvPicPr>
            <a:picLocks noChangeAspect="1"/>
          </p:cNvPicPr>
          <p:nvPr/>
        </p:nvPicPr>
        <p:blipFill>
          <a:blip r:embed="rId3"/>
          <a:stretch>
            <a:fillRect/>
          </a:stretch>
        </p:blipFill>
        <p:spPr>
          <a:xfrm>
            <a:off x="2466976" y="4105275"/>
            <a:ext cx="1819275" cy="161925"/>
          </a:xfrm>
          <a:prstGeom prst="rect">
            <a:avLst/>
          </a:prstGeom>
        </p:spPr>
      </p:pic>
      <p:pic>
        <p:nvPicPr>
          <p:cNvPr id="16" name="Picture 15"/>
          <p:cNvPicPr>
            <a:picLocks noChangeAspect="1"/>
          </p:cNvPicPr>
          <p:nvPr/>
        </p:nvPicPr>
        <p:blipFill>
          <a:blip r:embed="rId4"/>
          <a:stretch>
            <a:fillRect/>
          </a:stretch>
        </p:blipFill>
        <p:spPr>
          <a:xfrm>
            <a:off x="1162050" y="2792809"/>
            <a:ext cx="1285875" cy="95250"/>
          </a:xfrm>
          <a:prstGeom prst="rect">
            <a:avLst/>
          </a:prstGeom>
        </p:spPr>
      </p:pic>
      <p:sp>
        <p:nvSpPr>
          <p:cNvPr id="15" name="Title 1">
            <a:extLst>
              <a:ext uri="{FF2B5EF4-FFF2-40B4-BE49-F238E27FC236}">
                <a16:creationId xmlns:a16="http://schemas.microsoft.com/office/drawing/2014/main" xmlns="" id="{039E6942-8819-4783-ADB6-F6FBB8CACE07}"/>
              </a:ext>
            </a:extLst>
          </p:cNvPr>
          <p:cNvSpPr>
            <a:spLocks noGrp="1"/>
          </p:cNvSpPr>
          <p:nvPr>
            <p:ph type="title"/>
          </p:nvPr>
        </p:nvSpPr>
        <p:spPr>
          <a:xfrm>
            <a:off x="533400" y="188179"/>
            <a:ext cx="8229600" cy="1143000"/>
          </a:xfrm>
        </p:spPr>
        <p:txBody>
          <a:bodyPr>
            <a:normAutofit/>
          </a:bodyPr>
          <a:lstStyle/>
          <a:p>
            <a:pPr eaLnBrk="1" hangingPunct="1"/>
            <a:r>
              <a:rPr lang="en-US" altLang="en-US" sz="2800" b="1" dirty="0" smtClean="0">
                <a:latin typeface="Times New Roman" panose="02020603050405020304" pitchFamily="18" charset="0"/>
                <a:cs typeface="Times New Roman" panose="02020603050405020304" pitchFamily="18" charset="0"/>
              </a:rPr>
              <a:t>MDR-TB </a:t>
            </a:r>
            <a:br>
              <a:rPr lang="en-US" altLang="en-US" sz="2800" b="1" dirty="0" smtClean="0">
                <a:latin typeface="Times New Roman" panose="02020603050405020304" pitchFamily="18" charset="0"/>
                <a:cs typeface="Times New Roman" panose="02020603050405020304" pitchFamily="18" charset="0"/>
              </a:rPr>
            </a:br>
            <a:r>
              <a:rPr lang="ka-GE" altLang="en-US" sz="3200" b="1" dirty="0" smtClean="0">
                <a:latin typeface="Times New Roman" panose="02020603050405020304" pitchFamily="18" charset="0"/>
                <a:cs typeface="Times New Roman" panose="02020603050405020304" pitchFamily="18" charset="0"/>
              </a:rPr>
              <a:t>წარმატებული მკურნალობის მაჩვენებელი</a:t>
            </a:r>
            <a:endParaRPr lang="en-US" altLang="en-US" sz="3200" b="1" dirty="0">
              <a:latin typeface="Times New Roman" panose="02020603050405020304" pitchFamily="18" charset="0"/>
              <a:cs typeface="Times New Roman" panose="02020603050405020304" pitchFamily="18" charset="0"/>
            </a:endParaRPr>
          </a:p>
        </p:txBody>
      </p:sp>
      <p:sp>
        <p:nvSpPr>
          <p:cNvPr id="19" name="TextBox 4">
            <a:extLst>
              <a:ext uri="{FF2B5EF4-FFF2-40B4-BE49-F238E27FC236}">
                <a16:creationId xmlns:a16="http://schemas.microsoft.com/office/drawing/2014/main" xmlns="" id="{C9ABD6E8-E64B-4D76-B4E0-047EF379BE46}"/>
              </a:ext>
            </a:extLst>
          </p:cNvPr>
          <p:cNvSpPr txBox="1">
            <a:spLocks noChangeArrowheads="1"/>
          </p:cNvSpPr>
          <p:nvPr/>
        </p:nvSpPr>
        <p:spPr bwMode="auto">
          <a:xfrm>
            <a:off x="143669" y="5832237"/>
            <a:ext cx="3419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dirty="0" smtClean="0">
                <a:solidFill>
                  <a:srgbClr val="002060"/>
                </a:solidFill>
                <a:latin typeface="Times New Roman" panose="02020603050405020304" pitchFamily="18" charset="0"/>
                <a:cs typeface="Times New Roman" panose="02020603050405020304" pitchFamily="18" charset="0"/>
              </a:rPr>
              <a:t>წ</a:t>
            </a:r>
            <a:r>
              <a:rPr lang="ka-GE" altLang="en-US" sz="1600" b="1" dirty="0" err="1" smtClean="0">
                <a:solidFill>
                  <a:srgbClr val="002060"/>
                </a:solidFill>
                <a:latin typeface="Times New Roman" panose="02020603050405020304" pitchFamily="18" charset="0"/>
                <a:cs typeface="Times New Roman" panose="02020603050405020304" pitchFamily="18" charset="0"/>
              </a:rPr>
              <a:t>ყარო</a:t>
            </a:r>
            <a:r>
              <a:rPr lang="ka-GE" altLang="en-US" sz="1600" b="1" dirty="0" smtClean="0">
                <a:solidFill>
                  <a:srgbClr val="002060"/>
                </a:solidFill>
                <a:latin typeface="Times New Roman" panose="02020603050405020304" pitchFamily="18" charset="0"/>
                <a:cs typeface="Times New Roman" panose="02020603050405020304" pitchFamily="18" charset="0"/>
              </a:rPr>
              <a:t>: </a:t>
            </a:r>
            <a:r>
              <a:rPr lang="ka-GE" altLang="en-US" sz="1600" b="1" dirty="0" err="1" smtClean="0">
                <a:solidFill>
                  <a:srgbClr val="002060"/>
                </a:solidFill>
                <a:latin typeface="Times New Roman" panose="02020603050405020304" pitchFamily="18" charset="0"/>
                <a:cs typeface="Times New Roman" panose="02020603050405020304" pitchFamily="18" charset="0"/>
              </a:rPr>
              <a:t>ტფდეც</a:t>
            </a:r>
            <a:r>
              <a:rPr lang="ka-GE" altLang="en-US" sz="1600" b="1" dirty="0" smtClean="0">
                <a:solidFill>
                  <a:srgbClr val="002060"/>
                </a:solidFill>
                <a:latin typeface="Times New Roman" panose="02020603050405020304" pitchFamily="18" charset="0"/>
                <a:cs typeface="Times New Roman" panose="02020603050405020304" pitchFamily="18" charset="0"/>
              </a:rPr>
              <a:t> მონაცემთა ბაზა</a:t>
            </a:r>
            <a:endParaRPr lang="en-US" altLang="en-US" sz="1600" dirty="0"/>
          </a:p>
        </p:txBody>
      </p:sp>
      <p:graphicFrame>
        <p:nvGraphicFramePr>
          <p:cNvPr id="4" name="Chart 3"/>
          <p:cNvGraphicFramePr/>
          <p:nvPr>
            <p:extLst>
              <p:ext uri="{D42A27DB-BD31-4B8C-83A1-F6EECF244321}">
                <p14:modId xmlns:p14="http://schemas.microsoft.com/office/powerpoint/2010/main" val="3385787817"/>
              </p:ext>
            </p:extLst>
          </p:nvPr>
        </p:nvGraphicFramePr>
        <p:xfrm>
          <a:off x="1524000" y="1752600"/>
          <a:ext cx="6096000" cy="3708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71250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p:cNvGrpSpPr>
          <p:nvPr/>
        </p:nvGrpSpPr>
        <p:grpSpPr bwMode="auto">
          <a:xfrm>
            <a:off x="0" y="6165850"/>
            <a:ext cx="9144000" cy="692150"/>
            <a:chOff x="0" y="3884"/>
            <a:chExt cx="5760" cy="436"/>
          </a:xfrm>
        </p:grpSpPr>
        <p:sp>
          <p:nvSpPr>
            <p:cNvPr id="8"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9" name="Rectangle 6"/>
            <p:cNvSpPr>
              <a:spLocks noChangeArrowheads="1"/>
            </p:cNvSpPr>
            <p:nvPr/>
          </p:nvSpPr>
          <p:spPr bwMode="auto">
            <a:xfrm>
              <a:off x="793" y="3929"/>
              <a:ext cx="2903" cy="326"/>
            </a:xfrm>
            <a:prstGeom prst="rect">
              <a:avLst/>
            </a:prstGeom>
            <a:noFill/>
            <a:ln w="9525">
              <a:noFill/>
              <a:miter lim="800000"/>
              <a:headEnd/>
              <a:tailEnd/>
            </a:ln>
          </p:spPr>
          <p:txBody>
            <a:bodyPr>
              <a:spAutoFit/>
            </a:bodyPr>
            <a:lstStyle/>
            <a:p>
              <a:r>
                <a:rPr lang="ka-GE" sz="1400" b="1">
                  <a:solidFill>
                    <a:schemeClr val="bg1"/>
                  </a:solidFill>
                </a:rPr>
                <a:t>დაავადებათა კონტროლისა და საზოგადოებრივი ჯანმრთელობის ეროვნული ცენტრი</a:t>
              </a:r>
              <a:endParaRPr lang="ru-RU" sz="1400" b="1">
                <a:solidFill>
                  <a:schemeClr val="bg1"/>
                </a:solidFill>
              </a:endParaRPr>
            </a:p>
          </p:txBody>
        </p:sp>
        <p:pic>
          <p:nvPicPr>
            <p:cNvPr id="10" name="Picture 1030" descr="logo"/>
            <p:cNvPicPr>
              <a:picLocks noChangeAspect="1" noChangeArrowheads="1"/>
            </p:cNvPicPr>
            <p:nvPr/>
          </p:nvPicPr>
          <p:blipFill>
            <a:blip r:embed="rId3" cstate="print"/>
            <a:srcRect/>
            <a:stretch>
              <a:fillRect/>
            </a:stretch>
          </p:blipFill>
          <p:spPr bwMode="auto">
            <a:xfrm>
              <a:off x="90" y="3884"/>
              <a:ext cx="567" cy="427"/>
            </a:xfrm>
            <a:prstGeom prst="rect">
              <a:avLst/>
            </a:prstGeom>
            <a:noFill/>
            <a:ln w="9525">
              <a:noFill/>
              <a:miter lim="800000"/>
              <a:headEnd/>
              <a:tailEnd/>
            </a:ln>
          </p:spPr>
        </p:pic>
        <p:sp>
          <p:nvSpPr>
            <p:cNvPr id="11" name="Text Box 8"/>
            <p:cNvSpPr txBox="1">
              <a:spLocks noChangeArrowheads="1"/>
            </p:cNvSpPr>
            <p:nvPr/>
          </p:nvSpPr>
          <p:spPr bwMode="auto">
            <a:xfrm>
              <a:off x="4694" y="4020"/>
              <a:ext cx="972" cy="231"/>
            </a:xfrm>
            <a:prstGeom prst="rect">
              <a:avLst/>
            </a:prstGeom>
            <a:noFill/>
            <a:ln w="9525">
              <a:noFill/>
              <a:miter lim="800000"/>
              <a:headEnd/>
              <a:tailEnd/>
            </a:ln>
          </p:spPr>
          <p:txBody>
            <a:bodyPr wrap="none">
              <a:spAutoFit/>
            </a:bodyPr>
            <a:lstStyle/>
            <a:p>
              <a:r>
                <a:rPr lang="en-US">
                  <a:solidFill>
                    <a:schemeClr val="bg1"/>
                  </a:solidFill>
                </a:rPr>
                <a:t>www.ncdc.ge</a:t>
              </a:r>
              <a:endParaRPr lang="ru-RU">
                <a:solidFill>
                  <a:schemeClr val="bg1"/>
                </a:solidFill>
              </a:endParaRPr>
            </a:p>
          </p:txBody>
        </p:sp>
      </p:grpSp>
      <p:pic>
        <p:nvPicPr>
          <p:cNvPr id="14" name="Picture 13"/>
          <p:cNvPicPr>
            <a:picLocks noChangeAspect="1"/>
          </p:cNvPicPr>
          <p:nvPr/>
        </p:nvPicPr>
        <p:blipFill>
          <a:blip r:embed="rId4"/>
          <a:stretch>
            <a:fillRect/>
          </a:stretch>
        </p:blipFill>
        <p:spPr>
          <a:xfrm>
            <a:off x="2466976" y="4105275"/>
            <a:ext cx="1819275" cy="161925"/>
          </a:xfrm>
          <a:prstGeom prst="rect">
            <a:avLst/>
          </a:prstGeom>
        </p:spPr>
      </p:pic>
      <p:pic>
        <p:nvPicPr>
          <p:cNvPr id="16" name="Picture 15"/>
          <p:cNvPicPr>
            <a:picLocks noChangeAspect="1"/>
          </p:cNvPicPr>
          <p:nvPr/>
        </p:nvPicPr>
        <p:blipFill>
          <a:blip r:embed="rId5"/>
          <a:stretch>
            <a:fillRect/>
          </a:stretch>
        </p:blipFill>
        <p:spPr>
          <a:xfrm>
            <a:off x="1162050" y="2792809"/>
            <a:ext cx="1285875" cy="95250"/>
          </a:xfrm>
          <a:prstGeom prst="rect">
            <a:avLst/>
          </a:prstGeom>
        </p:spPr>
      </p:pic>
      <p:sp>
        <p:nvSpPr>
          <p:cNvPr id="12" name="Title 1"/>
          <p:cNvSpPr txBox="1">
            <a:spLocks/>
          </p:cNvSpPr>
          <p:nvPr/>
        </p:nvSpPr>
        <p:spPr>
          <a:xfrm>
            <a:off x="323528" y="-76200"/>
            <a:ext cx="864096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a-GE" sz="3600" b="1" i="0" u="none" strike="noStrike" kern="1200" cap="none" spc="0" normalizeH="0" baseline="0" noProof="0" dirty="0" smtClean="0">
                <a:ln>
                  <a:noFill/>
                </a:ln>
                <a:solidFill>
                  <a:schemeClr val="tx1"/>
                </a:solidFill>
                <a:effectLst/>
                <a:uLnTx/>
                <a:uFillTx/>
                <a:latin typeface="+mj-lt"/>
                <a:ea typeface="+mj-ea"/>
                <a:cs typeface="+mj-cs"/>
              </a:rPr>
              <a:t>მსოფლიო სიახლეები </a:t>
            </a:r>
            <a:endParaRPr kumimoji="0" lang="en-US" sz="36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a:latin typeface="+mj-lt"/>
                <a:ea typeface="+mj-ea"/>
                <a:cs typeface="+mj-cs"/>
              </a:rPr>
              <a:t>(</a:t>
            </a:r>
            <a:r>
              <a:rPr kumimoji="0" lang="ka-GE" sz="2800" i="0" u="none" strike="noStrike" kern="1200" cap="none" spc="0" normalizeH="0" baseline="0" noProof="0" dirty="0" smtClean="0">
                <a:ln>
                  <a:noFill/>
                </a:ln>
                <a:solidFill>
                  <a:schemeClr val="tx1"/>
                </a:solidFill>
                <a:effectLst/>
                <a:uLnTx/>
                <a:uFillTx/>
                <a:latin typeface="+mj-lt"/>
                <a:ea typeface="+mj-ea"/>
                <a:cs typeface="+mj-cs"/>
              </a:rPr>
              <a:t>დიაგნოსტიკა</a:t>
            </a:r>
            <a:r>
              <a:rPr kumimoji="0" lang="en-US" sz="2800" i="0" u="none" strike="noStrike" kern="1200" cap="none" spc="0" normalizeH="0" baseline="0" noProof="0" dirty="0" smtClean="0">
                <a:ln>
                  <a:noFill/>
                </a:ln>
                <a:solidFill>
                  <a:schemeClr val="tx1"/>
                </a:solidFill>
                <a:effectLst/>
                <a:uLnTx/>
                <a:uFillTx/>
                <a:latin typeface="+mj-lt"/>
                <a:ea typeface="+mj-ea"/>
                <a:cs typeface="+mj-cs"/>
              </a:rPr>
              <a:t>)</a:t>
            </a:r>
            <a:endParaRPr kumimoji="0" lang="en-US" sz="280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4"/>
          <p:cNvPicPr>
            <a:picLocks noChangeAspect="1"/>
          </p:cNvPicPr>
          <p:nvPr/>
        </p:nvPicPr>
        <p:blipFill>
          <a:blip r:embed="rId6"/>
          <a:stretch>
            <a:fillRect/>
          </a:stretch>
        </p:blipFill>
        <p:spPr>
          <a:xfrm>
            <a:off x="300082" y="1066800"/>
            <a:ext cx="8675046" cy="4995863"/>
          </a:xfrm>
          <a:prstGeom prst="rect">
            <a:avLst/>
          </a:prstGeom>
        </p:spPr>
      </p:pic>
      <p:sp>
        <p:nvSpPr>
          <p:cNvPr id="4" name="Rectangle 3"/>
          <p:cNvSpPr/>
          <p:nvPr/>
        </p:nvSpPr>
        <p:spPr>
          <a:xfrm>
            <a:off x="3388336" y="1676400"/>
            <a:ext cx="2895600" cy="43783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ka-GE"/>
          </a:p>
        </p:txBody>
      </p:sp>
      <p:sp>
        <p:nvSpPr>
          <p:cNvPr id="2" name="TextBox 1"/>
          <p:cNvSpPr txBox="1"/>
          <p:nvPr/>
        </p:nvSpPr>
        <p:spPr>
          <a:xfrm>
            <a:off x="48768" y="5920411"/>
            <a:ext cx="2413994" cy="276999"/>
          </a:xfrm>
          <a:prstGeom prst="rect">
            <a:avLst/>
          </a:prstGeom>
          <a:noFill/>
        </p:spPr>
        <p:txBody>
          <a:bodyPr wrap="none" rtlCol="0">
            <a:spAutoFit/>
          </a:bodyPr>
          <a:lstStyle/>
          <a:p>
            <a:r>
              <a:rPr lang="ka-GE" sz="1200" dirty="0"/>
              <a:t>წყარო</a:t>
            </a:r>
            <a:r>
              <a:rPr lang="en-US" sz="1200" dirty="0"/>
              <a:t>: WHO global TB report 201</a:t>
            </a:r>
            <a:r>
              <a:rPr lang="ka-GE" sz="1200" dirty="0"/>
              <a:t>7</a:t>
            </a:r>
          </a:p>
        </p:txBody>
      </p:sp>
    </p:spTree>
    <p:extLst>
      <p:ext uri="{BB962C8B-B14F-4D97-AF65-F5344CB8AC3E}">
        <p14:creationId xmlns:p14="http://schemas.microsoft.com/office/powerpoint/2010/main" val="3573047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p:cNvGrpSpPr>
          <p:nvPr/>
        </p:nvGrpSpPr>
        <p:grpSpPr bwMode="auto">
          <a:xfrm>
            <a:off x="0" y="6165850"/>
            <a:ext cx="9144000" cy="692150"/>
            <a:chOff x="0" y="3884"/>
            <a:chExt cx="5760" cy="436"/>
          </a:xfrm>
        </p:grpSpPr>
        <p:sp>
          <p:nvSpPr>
            <p:cNvPr id="8"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9" name="Rectangle 6"/>
            <p:cNvSpPr>
              <a:spLocks noChangeArrowheads="1"/>
            </p:cNvSpPr>
            <p:nvPr/>
          </p:nvSpPr>
          <p:spPr bwMode="auto">
            <a:xfrm>
              <a:off x="793" y="3929"/>
              <a:ext cx="2903" cy="326"/>
            </a:xfrm>
            <a:prstGeom prst="rect">
              <a:avLst/>
            </a:prstGeom>
            <a:noFill/>
            <a:ln w="9525">
              <a:noFill/>
              <a:miter lim="800000"/>
              <a:headEnd/>
              <a:tailEnd/>
            </a:ln>
          </p:spPr>
          <p:txBody>
            <a:bodyPr>
              <a:spAutoFit/>
            </a:bodyPr>
            <a:lstStyle/>
            <a:p>
              <a:r>
                <a:rPr lang="ka-GE" sz="1400" b="1">
                  <a:solidFill>
                    <a:schemeClr val="bg1"/>
                  </a:solidFill>
                </a:rPr>
                <a:t>დაავადებათა კონტროლისა და საზოგადოებრივი ჯანმრთელობის ეროვნული ცენტრი</a:t>
              </a:r>
              <a:endParaRPr lang="ru-RU" sz="1400" b="1">
                <a:solidFill>
                  <a:schemeClr val="bg1"/>
                </a:solidFill>
              </a:endParaRPr>
            </a:p>
          </p:txBody>
        </p:sp>
        <p:pic>
          <p:nvPicPr>
            <p:cNvPr id="10" name="Picture 1030" descr="logo"/>
            <p:cNvPicPr>
              <a:picLocks noChangeAspect="1" noChangeArrowheads="1"/>
            </p:cNvPicPr>
            <p:nvPr/>
          </p:nvPicPr>
          <p:blipFill>
            <a:blip r:embed="rId3" cstate="print"/>
            <a:srcRect/>
            <a:stretch>
              <a:fillRect/>
            </a:stretch>
          </p:blipFill>
          <p:spPr bwMode="auto">
            <a:xfrm>
              <a:off x="90" y="3884"/>
              <a:ext cx="567" cy="427"/>
            </a:xfrm>
            <a:prstGeom prst="rect">
              <a:avLst/>
            </a:prstGeom>
            <a:noFill/>
            <a:ln w="9525">
              <a:noFill/>
              <a:miter lim="800000"/>
              <a:headEnd/>
              <a:tailEnd/>
            </a:ln>
          </p:spPr>
        </p:pic>
        <p:sp>
          <p:nvSpPr>
            <p:cNvPr id="11" name="Text Box 8"/>
            <p:cNvSpPr txBox="1">
              <a:spLocks noChangeArrowheads="1"/>
            </p:cNvSpPr>
            <p:nvPr/>
          </p:nvSpPr>
          <p:spPr bwMode="auto">
            <a:xfrm>
              <a:off x="4694" y="4020"/>
              <a:ext cx="972" cy="231"/>
            </a:xfrm>
            <a:prstGeom prst="rect">
              <a:avLst/>
            </a:prstGeom>
            <a:noFill/>
            <a:ln w="9525">
              <a:noFill/>
              <a:miter lim="800000"/>
              <a:headEnd/>
              <a:tailEnd/>
            </a:ln>
          </p:spPr>
          <p:txBody>
            <a:bodyPr wrap="none">
              <a:spAutoFit/>
            </a:bodyPr>
            <a:lstStyle/>
            <a:p>
              <a:r>
                <a:rPr lang="en-US">
                  <a:solidFill>
                    <a:schemeClr val="bg1"/>
                  </a:solidFill>
                </a:rPr>
                <a:t>www.ncdc.ge</a:t>
              </a:r>
              <a:endParaRPr lang="ru-RU">
                <a:solidFill>
                  <a:schemeClr val="bg1"/>
                </a:solidFill>
              </a:endParaRPr>
            </a:p>
          </p:txBody>
        </p:sp>
      </p:grpSp>
      <p:pic>
        <p:nvPicPr>
          <p:cNvPr id="14" name="Picture 13"/>
          <p:cNvPicPr>
            <a:picLocks noChangeAspect="1"/>
          </p:cNvPicPr>
          <p:nvPr/>
        </p:nvPicPr>
        <p:blipFill>
          <a:blip r:embed="rId4"/>
          <a:stretch>
            <a:fillRect/>
          </a:stretch>
        </p:blipFill>
        <p:spPr>
          <a:xfrm>
            <a:off x="2466976" y="4105275"/>
            <a:ext cx="1819275" cy="161925"/>
          </a:xfrm>
          <a:prstGeom prst="rect">
            <a:avLst/>
          </a:prstGeom>
        </p:spPr>
      </p:pic>
      <p:pic>
        <p:nvPicPr>
          <p:cNvPr id="16" name="Picture 15"/>
          <p:cNvPicPr>
            <a:picLocks noChangeAspect="1"/>
          </p:cNvPicPr>
          <p:nvPr/>
        </p:nvPicPr>
        <p:blipFill>
          <a:blip r:embed="rId5"/>
          <a:stretch>
            <a:fillRect/>
          </a:stretch>
        </p:blipFill>
        <p:spPr>
          <a:xfrm>
            <a:off x="1162050" y="2792809"/>
            <a:ext cx="1285875" cy="95250"/>
          </a:xfrm>
          <a:prstGeom prst="rect">
            <a:avLst/>
          </a:prstGeom>
        </p:spPr>
      </p:pic>
      <p:sp>
        <p:nvSpPr>
          <p:cNvPr id="12" name="Title 1"/>
          <p:cNvSpPr txBox="1">
            <a:spLocks/>
          </p:cNvSpPr>
          <p:nvPr/>
        </p:nvSpPr>
        <p:spPr>
          <a:xfrm>
            <a:off x="-353888" y="0"/>
            <a:ext cx="9574088" cy="1219200"/>
          </a:xfrm>
          <a:prstGeom prst="rect">
            <a:avLst/>
          </a:prstGeom>
        </p:spPr>
        <p:txBody>
          <a:bodyPr/>
          <a:lstStyle/>
          <a:p>
            <a:pPr lvl="0" algn="ctr">
              <a:spcBef>
                <a:spcPct val="0"/>
              </a:spcBef>
              <a:defRPr/>
            </a:pPr>
            <a:r>
              <a:rPr kumimoji="0" lang="ka-GE" sz="4000" b="1" i="0" u="none" strike="noStrike" kern="1200" cap="none" spc="0" normalizeH="0" baseline="0" noProof="0" dirty="0" smtClean="0">
                <a:ln>
                  <a:noFill/>
                </a:ln>
                <a:solidFill>
                  <a:schemeClr val="tx1"/>
                </a:solidFill>
                <a:effectLst/>
                <a:uLnTx/>
                <a:uFillTx/>
                <a:latin typeface="+mj-lt"/>
                <a:ea typeface="+mj-ea"/>
                <a:cs typeface="+mj-cs"/>
              </a:rPr>
              <a:t>მსოფლიო სიახლეები </a:t>
            </a:r>
            <a:endParaRPr kumimoji="0" lang="en-US" sz="4000" b="1" i="0" u="none" strike="noStrike" kern="1200" cap="none" spc="0" normalizeH="0" baseline="0" noProof="0" dirty="0" smtClean="0">
              <a:ln>
                <a:noFill/>
              </a:ln>
              <a:solidFill>
                <a:schemeClr val="tx1"/>
              </a:solidFill>
              <a:effectLst/>
              <a:uLnTx/>
              <a:uFillTx/>
              <a:latin typeface="+mj-lt"/>
              <a:ea typeface="+mj-ea"/>
              <a:cs typeface="+mj-cs"/>
            </a:endParaRPr>
          </a:p>
          <a:p>
            <a:pPr lvl="0" algn="ctr">
              <a:spcBef>
                <a:spcPct val="0"/>
              </a:spcBef>
              <a:defRPr/>
            </a:pPr>
            <a:r>
              <a:rPr lang="en-US" sz="3200" dirty="0">
                <a:latin typeface="+mj-lt"/>
                <a:ea typeface="+mj-ea"/>
                <a:cs typeface="+mj-cs"/>
              </a:rPr>
              <a:t>(</a:t>
            </a:r>
            <a:r>
              <a:rPr kumimoji="0" lang="ka-GE" sz="3200" i="0" u="none" strike="noStrike" kern="1200" cap="none" spc="0" normalizeH="0" baseline="0" noProof="0" dirty="0" smtClean="0">
                <a:ln>
                  <a:noFill/>
                </a:ln>
                <a:solidFill>
                  <a:schemeClr val="tx1"/>
                </a:solidFill>
                <a:effectLst/>
                <a:uLnTx/>
                <a:uFillTx/>
                <a:latin typeface="+mj-lt"/>
                <a:ea typeface="+mj-ea"/>
                <a:cs typeface="+mj-cs"/>
              </a:rPr>
              <a:t>მკურნალობა</a:t>
            </a:r>
            <a:r>
              <a:rPr kumimoji="0" lang="en-US" sz="3200" i="0" u="none" strike="noStrike" kern="1200" cap="none" spc="0" normalizeH="0" baseline="0" noProof="0" dirty="0" smtClean="0">
                <a:ln>
                  <a:noFill/>
                </a:ln>
                <a:solidFill>
                  <a:schemeClr val="tx1"/>
                </a:solidFill>
                <a:effectLst/>
                <a:uLnTx/>
                <a:uFillTx/>
                <a:latin typeface="+mj-lt"/>
                <a:ea typeface="+mj-ea"/>
                <a:cs typeface="+mj-cs"/>
              </a:rPr>
              <a:t>)</a:t>
            </a:r>
            <a:endParaRPr kumimoji="0" lang="en-US" sz="3200" i="0" u="none" strike="noStrike" kern="1200" cap="none" spc="0" normalizeH="0" baseline="0" noProof="0" dirty="0">
              <a:ln>
                <a:noFill/>
              </a:ln>
              <a:solidFill>
                <a:schemeClr val="tx1"/>
              </a:solidFill>
              <a:effectLst/>
              <a:uLnTx/>
              <a:uFillTx/>
              <a:latin typeface="+mj-lt"/>
              <a:ea typeface="+mj-ea"/>
              <a:cs typeface="+mj-cs"/>
            </a:endParaRPr>
          </a:p>
        </p:txBody>
      </p:sp>
      <p:pic>
        <p:nvPicPr>
          <p:cNvPr id="2" name="Picture 1"/>
          <p:cNvPicPr>
            <a:picLocks noChangeAspect="1"/>
          </p:cNvPicPr>
          <p:nvPr/>
        </p:nvPicPr>
        <p:blipFill>
          <a:blip r:embed="rId6"/>
          <a:stretch>
            <a:fillRect/>
          </a:stretch>
        </p:blipFill>
        <p:spPr>
          <a:xfrm>
            <a:off x="0" y="1524000"/>
            <a:ext cx="9144000" cy="4483100"/>
          </a:xfrm>
          <a:prstGeom prst="rect">
            <a:avLst/>
          </a:prstGeom>
        </p:spPr>
      </p:pic>
      <p:sp>
        <p:nvSpPr>
          <p:cNvPr id="15" name="Rectangle 14"/>
          <p:cNvSpPr/>
          <p:nvPr/>
        </p:nvSpPr>
        <p:spPr>
          <a:xfrm>
            <a:off x="5342860" y="4191001"/>
            <a:ext cx="2962940" cy="6858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ka-GE"/>
          </a:p>
        </p:txBody>
      </p:sp>
      <p:sp>
        <p:nvSpPr>
          <p:cNvPr id="13" name="Rectangle 12"/>
          <p:cNvSpPr/>
          <p:nvPr/>
        </p:nvSpPr>
        <p:spPr>
          <a:xfrm>
            <a:off x="5410200" y="5172869"/>
            <a:ext cx="3048000" cy="389731"/>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ka-GE"/>
          </a:p>
        </p:txBody>
      </p:sp>
      <p:sp>
        <p:nvSpPr>
          <p:cNvPr id="4" name="Rectangle 3"/>
          <p:cNvSpPr/>
          <p:nvPr/>
        </p:nvSpPr>
        <p:spPr>
          <a:xfrm>
            <a:off x="76200" y="5832237"/>
            <a:ext cx="2787173" cy="307777"/>
          </a:xfrm>
          <a:prstGeom prst="rect">
            <a:avLst/>
          </a:prstGeom>
        </p:spPr>
        <p:txBody>
          <a:bodyPr wrap="none">
            <a:spAutoFit/>
          </a:bodyPr>
          <a:lstStyle/>
          <a:p>
            <a:r>
              <a:rPr lang="ka-GE" sz="1400" dirty="0"/>
              <a:t>წყარო</a:t>
            </a:r>
            <a:r>
              <a:rPr lang="en-US" sz="1400" dirty="0"/>
              <a:t>: WHO global TB report 201</a:t>
            </a:r>
            <a:r>
              <a:rPr lang="ka-GE" sz="1400" dirty="0"/>
              <a:t>7</a:t>
            </a:r>
          </a:p>
        </p:txBody>
      </p:sp>
    </p:spTree>
    <p:extLst>
      <p:ext uri="{BB962C8B-B14F-4D97-AF65-F5344CB8AC3E}">
        <p14:creationId xmlns:p14="http://schemas.microsoft.com/office/powerpoint/2010/main" val="491859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p:cNvGrpSpPr>
          <p:nvPr/>
        </p:nvGrpSpPr>
        <p:grpSpPr bwMode="auto">
          <a:xfrm>
            <a:off x="0" y="6165850"/>
            <a:ext cx="9144000" cy="692150"/>
            <a:chOff x="0" y="3884"/>
            <a:chExt cx="5760" cy="436"/>
          </a:xfrm>
        </p:grpSpPr>
        <p:sp>
          <p:nvSpPr>
            <p:cNvPr id="8"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9" name="Rectangle 6"/>
            <p:cNvSpPr>
              <a:spLocks noChangeArrowheads="1"/>
            </p:cNvSpPr>
            <p:nvPr/>
          </p:nvSpPr>
          <p:spPr bwMode="auto">
            <a:xfrm>
              <a:off x="793" y="3929"/>
              <a:ext cx="2903" cy="326"/>
            </a:xfrm>
            <a:prstGeom prst="rect">
              <a:avLst/>
            </a:prstGeom>
            <a:noFill/>
            <a:ln w="9525">
              <a:noFill/>
              <a:miter lim="800000"/>
              <a:headEnd/>
              <a:tailEnd/>
            </a:ln>
          </p:spPr>
          <p:txBody>
            <a:bodyPr>
              <a:spAutoFit/>
            </a:bodyPr>
            <a:lstStyle/>
            <a:p>
              <a:r>
                <a:rPr lang="ka-GE" sz="1400" b="1">
                  <a:solidFill>
                    <a:schemeClr val="bg1"/>
                  </a:solidFill>
                </a:rPr>
                <a:t>დაავადებათა კონტროლისა და საზოგადოებრივი ჯანმრთელობის ეროვნული ცენტრი</a:t>
              </a:r>
              <a:endParaRPr lang="ru-RU" sz="1400" b="1">
                <a:solidFill>
                  <a:schemeClr val="bg1"/>
                </a:solidFill>
              </a:endParaRPr>
            </a:p>
          </p:txBody>
        </p:sp>
        <p:pic>
          <p:nvPicPr>
            <p:cNvPr id="10" name="Picture 1030" descr="logo"/>
            <p:cNvPicPr>
              <a:picLocks noChangeAspect="1" noChangeArrowheads="1"/>
            </p:cNvPicPr>
            <p:nvPr/>
          </p:nvPicPr>
          <p:blipFill>
            <a:blip r:embed="rId2" cstate="print"/>
            <a:srcRect/>
            <a:stretch>
              <a:fillRect/>
            </a:stretch>
          </p:blipFill>
          <p:spPr bwMode="auto">
            <a:xfrm>
              <a:off x="90" y="3884"/>
              <a:ext cx="567" cy="427"/>
            </a:xfrm>
            <a:prstGeom prst="rect">
              <a:avLst/>
            </a:prstGeom>
            <a:noFill/>
            <a:ln w="9525">
              <a:noFill/>
              <a:miter lim="800000"/>
              <a:headEnd/>
              <a:tailEnd/>
            </a:ln>
          </p:spPr>
        </p:pic>
        <p:sp>
          <p:nvSpPr>
            <p:cNvPr id="11" name="Text Box 8"/>
            <p:cNvSpPr txBox="1">
              <a:spLocks noChangeArrowheads="1"/>
            </p:cNvSpPr>
            <p:nvPr/>
          </p:nvSpPr>
          <p:spPr bwMode="auto">
            <a:xfrm>
              <a:off x="4694" y="4020"/>
              <a:ext cx="972" cy="231"/>
            </a:xfrm>
            <a:prstGeom prst="rect">
              <a:avLst/>
            </a:prstGeom>
            <a:noFill/>
            <a:ln w="9525">
              <a:noFill/>
              <a:miter lim="800000"/>
              <a:headEnd/>
              <a:tailEnd/>
            </a:ln>
          </p:spPr>
          <p:txBody>
            <a:bodyPr wrap="none">
              <a:spAutoFit/>
            </a:bodyPr>
            <a:lstStyle/>
            <a:p>
              <a:r>
                <a:rPr lang="en-US">
                  <a:solidFill>
                    <a:schemeClr val="bg1"/>
                  </a:solidFill>
                </a:rPr>
                <a:t>www.ncdc.ge</a:t>
              </a:r>
              <a:endParaRPr lang="ru-RU">
                <a:solidFill>
                  <a:schemeClr val="bg1"/>
                </a:solidFill>
              </a:endParaRPr>
            </a:p>
          </p:txBody>
        </p:sp>
      </p:grpSp>
      <p:sp>
        <p:nvSpPr>
          <p:cNvPr id="2" name="TextBox 1"/>
          <p:cNvSpPr txBox="1"/>
          <p:nvPr/>
        </p:nvSpPr>
        <p:spPr>
          <a:xfrm>
            <a:off x="48768" y="5920411"/>
            <a:ext cx="2413994" cy="276999"/>
          </a:xfrm>
          <a:prstGeom prst="rect">
            <a:avLst/>
          </a:prstGeom>
          <a:noFill/>
        </p:spPr>
        <p:txBody>
          <a:bodyPr wrap="none" rtlCol="0">
            <a:spAutoFit/>
          </a:bodyPr>
          <a:lstStyle/>
          <a:p>
            <a:r>
              <a:rPr lang="ka-GE" sz="1200" dirty="0"/>
              <a:t>წყარო</a:t>
            </a:r>
            <a:r>
              <a:rPr lang="en-US" sz="1200" dirty="0"/>
              <a:t>: WHO global TB report 201</a:t>
            </a:r>
            <a:r>
              <a:rPr lang="ka-GE" sz="1200" dirty="0"/>
              <a:t>7</a:t>
            </a:r>
          </a:p>
        </p:txBody>
      </p:sp>
      <p:pic>
        <p:nvPicPr>
          <p:cNvPr id="14" name="Picture 13"/>
          <p:cNvPicPr>
            <a:picLocks noChangeAspect="1"/>
          </p:cNvPicPr>
          <p:nvPr/>
        </p:nvPicPr>
        <p:blipFill>
          <a:blip r:embed="rId3"/>
          <a:stretch>
            <a:fillRect/>
          </a:stretch>
        </p:blipFill>
        <p:spPr>
          <a:xfrm>
            <a:off x="2466976" y="4105275"/>
            <a:ext cx="1819275" cy="161925"/>
          </a:xfrm>
          <a:prstGeom prst="rect">
            <a:avLst/>
          </a:prstGeom>
        </p:spPr>
      </p:pic>
      <p:pic>
        <p:nvPicPr>
          <p:cNvPr id="16" name="Picture 15"/>
          <p:cNvPicPr>
            <a:picLocks noChangeAspect="1"/>
          </p:cNvPicPr>
          <p:nvPr/>
        </p:nvPicPr>
        <p:blipFill>
          <a:blip r:embed="rId4"/>
          <a:stretch>
            <a:fillRect/>
          </a:stretch>
        </p:blipFill>
        <p:spPr>
          <a:xfrm>
            <a:off x="1162050" y="2792809"/>
            <a:ext cx="1285875" cy="95250"/>
          </a:xfrm>
          <a:prstGeom prst="rect">
            <a:avLst/>
          </a:prstGeom>
        </p:spPr>
      </p:pic>
      <p:sp>
        <p:nvSpPr>
          <p:cNvPr id="12" name="Title 1"/>
          <p:cNvSpPr txBox="1">
            <a:spLocks/>
          </p:cNvSpPr>
          <p:nvPr/>
        </p:nvSpPr>
        <p:spPr>
          <a:xfrm>
            <a:off x="-353888" y="0"/>
            <a:ext cx="9574088" cy="1143000"/>
          </a:xfrm>
          <a:prstGeom prst="rect">
            <a:avLst/>
          </a:prstGeom>
        </p:spPr>
        <p:txBody>
          <a:bodyPr/>
          <a:lstStyle/>
          <a:p>
            <a:pPr algn="ctr">
              <a:spcBef>
                <a:spcPct val="0"/>
              </a:spcBef>
              <a:defRPr/>
            </a:pPr>
            <a:r>
              <a:rPr lang="ka-GE" sz="4000" b="1" dirty="0" smtClean="0">
                <a:latin typeface="+mj-lt"/>
                <a:ea typeface="+mj-ea"/>
                <a:cs typeface="+mj-cs"/>
              </a:rPr>
              <a:t>მსოფლიო </a:t>
            </a:r>
            <a:r>
              <a:rPr kumimoji="0" lang="ka-GE" sz="4000" b="1" i="0" u="none" strike="noStrike" kern="1200" cap="none" spc="0" normalizeH="0" baseline="0" noProof="0" dirty="0" smtClean="0">
                <a:ln>
                  <a:noFill/>
                </a:ln>
                <a:solidFill>
                  <a:schemeClr val="tx1"/>
                </a:solidFill>
                <a:effectLst/>
                <a:uLnTx/>
                <a:uFillTx/>
                <a:latin typeface="+mj-lt"/>
                <a:ea typeface="+mj-ea"/>
                <a:cs typeface="+mj-cs"/>
              </a:rPr>
              <a:t>სიახლეები </a:t>
            </a:r>
            <a:endParaRPr kumimoji="0" lang="en-US" sz="4000" b="1" i="0" u="none" strike="noStrike" kern="1200" cap="none" spc="0" normalizeH="0" baseline="0" noProof="0" dirty="0" smtClean="0">
              <a:ln>
                <a:noFill/>
              </a:ln>
              <a:solidFill>
                <a:schemeClr val="tx1"/>
              </a:solidFill>
              <a:effectLst/>
              <a:uLnTx/>
              <a:uFillTx/>
              <a:latin typeface="+mj-lt"/>
              <a:ea typeface="+mj-ea"/>
              <a:cs typeface="+mj-cs"/>
            </a:endParaRPr>
          </a:p>
          <a:p>
            <a:pPr algn="ctr">
              <a:spcBef>
                <a:spcPct val="0"/>
              </a:spcBef>
              <a:defRPr/>
            </a:pPr>
            <a:r>
              <a:rPr lang="en-US" sz="3200" dirty="0">
                <a:latin typeface="+mj-lt"/>
                <a:ea typeface="+mj-ea"/>
                <a:cs typeface="+mj-cs"/>
              </a:rPr>
              <a:t>(</a:t>
            </a:r>
            <a:r>
              <a:rPr kumimoji="0" lang="ka-GE" sz="3200" i="0" u="none" strike="noStrike" kern="1200" cap="none" spc="0" normalizeH="0" baseline="0" noProof="0" dirty="0" smtClean="0">
                <a:ln>
                  <a:noFill/>
                </a:ln>
                <a:solidFill>
                  <a:schemeClr val="tx1"/>
                </a:solidFill>
                <a:effectLst/>
                <a:uLnTx/>
                <a:uFillTx/>
                <a:latin typeface="+mj-lt"/>
                <a:ea typeface="+mj-ea"/>
                <a:cs typeface="+mj-cs"/>
              </a:rPr>
              <a:t>პრევენცია</a:t>
            </a:r>
            <a:r>
              <a:rPr kumimoji="0" lang="en-US" sz="3200" i="0" u="none" strike="noStrike" kern="1200" cap="none" spc="0" normalizeH="0" baseline="0" noProof="0" dirty="0" smtClean="0">
                <a:ln>
                  <a:noFill/>
                </a:ln>
                <a:solidFill>
                  <a:schemeClr val="tx1"/>
                </a:solidFill>
                <a:effectLst/>
                <a:uLnTx/>
                <a:uFillTx/>
                <a:latin typeface="+mj-lt"/>
                <a:ea typeface="+mj-ea"/>
                <a:cs typeface="+mj-cs"/>
              </a:rPr>
              <a:t>)</a:t>
            </a:r>
            <a:endParaRPr kumimoji="0" lang="en-US" sz="320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p:cNvPicPr>
            <a:picLocks noChangeAspect="1"/>
          </p:cNvPicPr>
          <p:nvPr/>
        </p:nvPicPr>
        <p:blipFill>
          <a:blip r:embed="rId5"/>
          <a:stretch>
            <a:fillRect/>
          </a:stretch>
        </p:blipFill>
        <p:spPr>
          <a:xfrm>
            <a:off x="142875" y="1481738"/>
            <a:ext cx="8924926" cy="4112612"/>
          </a:xfrm>
          <a:prstGeom prst="rect">
            <a:avLst/>
          </a:prstGeom>
        </p:spPr>
      </p:pic>
    </p:spTree>
    <p:extLst>
      <p:ext uri="{BB962C8B-B14F-4D97-AF65-F5344CB8AC3E}">
        <p14:creationId xmlns:p14="http://schemas.microsoft.com/office/powerpoint/2010/main" val="1183132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p:cNvGrpSpPr>
          <p:nvPr/>
        </p:nvGrpSpPr>
        <p:grpSpPr bwMode="auto">
          <a:xfrm>
            <a:off x="0" y="6165850"/>
            <a:ext cx="9144000" cy="692150"/>
            <a:chOff x="0" y="3884"/>
            <a:chExt cx="5760" cy="436"/>
          </a:xfrm>
        </p:grpSpPr>
        <p:sp>
          <p:nvSpPr>
            <p:cNvPr id="8"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9" name="Rectangle 6"/>
            <p:cNvSpPr>
              <a:spLocks noChangeArrowheads="1"/>
            </p:cNvSpPr>
            <p:nvPr/>
          </p:nvSpPr>
          <p:spPr bwMode="auto">
            <a:xfrm>
              <a:off x="793" y="3929"/>
              <a:ext cx="2903" cy="326"/>
            </a:xfrm>
            <a:prstGeom prst="rect">
              <a:avLst/>
            </a:prstGeom>
            <a:noFill/>
            <a:ln w="9525">
              <a:noFill/>
              <a:miter lim="800000"/>
              <a:headEnd/>
              <a:tailEnd/>
            </a:ln>
          </p:spPr>
          <p:txBody>
            <a:bodyPr>
              <a:spAutoFit/>
            </a:bodyPr>
            <a:lstStyle/>
            <a:p>
              <a:r>
                <a:rPr lang="ka-GE" sz="1400" b="1">
                  <a:solidFill>
                    <a:schemeClr val="bg1"/>
                  </a:solidFill>
                </a:rPr>
                <a:t>დაავადებათა კონტროლისა და საზოგადოებრივი ჯანმრთელობის ეროვნული ცენტრი</a:t>
              </a:r>
              <a:endParaRPr lang="ru-RU" sz="1400" b="1">
                <a:solidFill>
                  <a:schemeClr val="bg1"/>
                </a:solidFill>
              </a:endParaRPr>
            </a:p>
          </p:txBody>
        </p:sp>
        <p:pic>
          <p:nvPicPr>
            <p:cNvPr id="10" name="Picture 1030" descr="logo"/>
            <p:cNvPicPr>
              <a:picLocks noChangeAspect="1" noChangeArrowheads="1"/>
            </p:cNvPicPr>
            <p:nvPr/>
          </p:nvPicPr>
          <p:blipFill>
            <a:blip r:embed="rId3" cstate="print"/>
            <a:srcRect/>
            <a:stretch>
              <a:fillRect/>
            </a:stretch>
          </p:blipFill>
          <p:spPr bwMode="auto">
            <a:xfrm>
              <a:off x="90" y="3884"/>
              <a:ext cx="567" cy="427"/>
            </a:xfrm>
            <a:prstGeom prst="rect">
              <a:avLst/>
            </a:prstGeom>
            <a:noFill/>
            <a:ln w="9525">
              <a:noFill/>
              <a:miter lim="800000"/>
              <a:headEnd/>
              <a:tailEnd/>
            </a:ln>
          </p:spPr>
        </p:pic>
        <p:sp>
          <p:nvSpPr>
            <p:cNvPr id="11" name="Text Box 8"/>
            <p:cNvSpPr txBox="1">
              <a:spLocks noChangeArrowheads="1"/>
            </p:cNvSpPr>
            <p:nvPr/>
          </p:nvSpPr>
          <p:spPr bwMode="auto">
            <a:xfrm>
              <a:off x="4694" y="4020"/>
              <a:ext cx="972" cy="231"/>
            </a:xfrm>
            <a:prstGeom prst="rect">
              <a:avLst/>
            </a:prstGeom>
            <a:noFill/>
            <a:ln w="9525">
              <a:noFill/>
              <a:miter lim="800000"/>
              <a:headEnd/>
              <a:tailEnd/>
            </a:ln>
          </p:spPr>
          <p:txBody>
            <a:bodyPr wrap="none">
              <a:spAutoFit/>
            </a:bodyPr>
            <a:lstStyle/>
            <a:p>
              <a:r>
                <a:rPr lang="en-US">
                  <a:solidFill>
                    <a:schemeClr val="bg1"/>
                  </a:solidFill>
                </a:rPr>
                <a:t>www.ncdc.ge</a:t>
              </a:r>
              <a:endParaRPr lang="ru-RU">
                <a:solidFill>
                  <a:schemeClr val="bg1"/>
                </a:solidFill>
              </a:endParaRPr>
            </a:p>
          </p:txBody>
        </p:sp>
      </p:grpSp>
      <p:pic>
        <p:nvPicPr>
          <p:cNvPr id="16" name="Picture 15"/>
          <p:cNvPicPr>
            <a:picLocks noChangeAspect="1"/>
          </p:cNvPicPr>
          <p:nvPr/>
        </p:nvPicPr>
        <p:blipFill>
          <a:blip r:embed="rId4"/>
          <a:stretch>
            <a:fillRect/>
          </a:stretch>
        </p:blipFill>
        <p:spPr>
          <a:xfrm>
            <a:off x="1162050" y="2792809"/>
            <a:ext cx="1285875" cy="95250"/>
          </a:xfrm>
          <a:prstGeom prst="rect">
            <a:avLst/>
          </a:prstGeom>
        </p:spPr>
      </p:pic>
      <p:sp>
        <p:nvSpPr>
          <p:cNvPr id="12" name="Title 1"/>
          <p:cNvSpPr txBox="1">
            <a:spLocks/>
          </p:cNvSpPr>
          <p:nvPr/>
        </p:nvSpPr>
        <p:spPr>
          <a:xfrm>
            <a:off x="-152400" y="0"/>
            <a:ext cx="864096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a-GE" sz="4000" b="1" i="0" u="none" strike="noStrike" kern="1200" cap="none" spc="0" normalizeH="0" baseline="0" noProof="0" dirty="0">
                <a:ln>
                  <a:noFill/>
                </a:ln>
                <a:solidFill>
                  <a:schemeClr val="tx1"/>
                </a:solidFill>
                <a:effectLst/>
                <a:uLnTx/>
                <a:uFillTx/>
                <a:latin typeface="+mj-lt"/>
                <a:ea typeface="+mj-ea"/>
                <a:cs typeface="+mj-cs"/>
              </a:rPr>
              <a:t>სიახლეები </a:t>
            </a:r>
            <a:r>
              <a:rPr kumimoji="0" lang="ka-GE" sz="4000" b="1" i="0" u="none" strike="noStrike" kern="1200" cap="none" spc="0" normalizeH="0" baseline="0" noProof="0" dirty="0" smtClean="0">
                <a:ln>
                  <a:noFill/>
                </a:ln>
                <a:solidFill>
                  <a:schemeClr val="tx1"/>
                </a:solidFill>
                <a:effectLst/>
                <a:uLnTx/>
                <a:uFillTx/>
                <a:latin typeface="+mj-lt"/>
                <a:ea typeface="+mj-ea"/>
                <a:cs typeface="+mj-cs"/>
              </a:rPr>
              <a:t>2018 </a:t>
            </a:r>
            <a:r>
              <a:rPr kumimoji="0" lang="ka-GE" sz="4000" b="1" i="0" u="none" strike="noStrike" kern="1200" cap="none" spc="0" normalizeH="0" baseline="0" noProof="0" dirty="0">
                <a:ln>
                  <a:noFill/>
                </a:ln>
                <a:solidFill>
                  <a:schemeClr val="tx1"/>
                </a:solidFill>
                <a:effectLst/>
                <a:uLnTx/>
                <a:uFillTx/>
                <a:latin typeface="+mj-lt"/>
                <a:ea typeface="+mj-ea"/>
                <a:cs typeface="+mj-cs"/>
              </a:rPr>
              <a:t>წელს</a:t>
            </a:r>
          </a:p>
          <a:p>
            <a:pPr marL="0" marR="0" lvl="0" indent="0" algn="ctr" defTabSz="914400" rtl="0" eaLnBrk="1" fontAlgn="auto" latinLnBrk="0" hangingPunct="1">
              <a:lnSpc>
                <a:spcPct val="100000"/>
              </a:lnSpc>
              <a:spcBef>
                <a:spcPct val="0"/>
              </a:spcBef>
              <a:spcAft>
                <a:spcPts val="0"/>
              </a:spcAft>
              <a:buClrTx/>
              <a:buSzTx/>
              <a:buFontTx/>
              <a:buNone/>
              <a:tabLst/>
              <a:defRPr/>
            </a:pPr>
            <a:r>
              <a:rPr lang="ka-GE" sz="2400" b="1" dirty="0">
                <a:latin typeface="+mj-lt"/>
                <a:ea typeface="+mj-ea"/>
                <a:cs typeface="+mj-cs"/>
              </a:rPr>
              <a:t>(საქართველო)</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17"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4648200"/>
            <a:ext cx="1981200" cy="134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63" y="2792809"/>
            <a:ext cx="1754524" cy="1658629"/>
          </a:xfrm>
          <a:prstGeom prst="rect">
            <a:avLst/>
          </a:prstGeom>
        </p:spPr>
      </p:pic>
      <p:sp>
        <p:nvSpPr>
          <p:cNvPr id="5" name="Rectangle 4"/>
          <p:cNvSpPr/>
          <p:nvPr/>
        </p:nvSpPr>
        <p:spPr>
          <a:xfrm>
            <a:off x="699246" y="4908534"/>
            <a:ext cx="5128327" cy="1015663"/>
          </a:xfrm>
          <a:prstGeom prst="rect">
            <a:avLst/>
          </a:prstGeom>
        </p:spPr>
        <p:txBody>
          <a:bodyPr wrap="none">
            <a:spAutoFit/>
          </a:bodyPr>
          <a:lstStyle/>
          <a:p>
            <a:pPr algn="ctr"/>
            <a:r>
              <a:rPr lang="ka-GE" altLang="ka-GE" sz="2000" b="1" dirty="0">
                <a:latin typeface="Sylfaen" charset="0"/>
              </a:rPr>
              <a:t>პროექტი </a:t>
            </a:r>
            <a:r>
              <a:rPr lang="en-US" altLang="ka-GE" sz="2000" b="1" dirty="0" smtClean="0"/>
              <a:t>ECHO-TB</a:t>
            </a:r>
          </a:p>
          <a:p>
            <a:pPr algn="ctr"/>
            <a:r>
              <a:rPr lang="ka-GE" altLang="ka-GE" sz="2000" dirty="0" smtClean="0"/>
              <a:t>პირველი რეგიონული </a:t>
            </a:r>
            <a:r>
              <a:rPr lang="ka-GE" altLang="ka-GE" sz="2000" dirty="0" err="1" smtClean="0"/>
              <a:t>ტელეკონსილიუმი</a:t>
            </a:r>
            <a:r>
              <a:rPr lang="ka-GE" altLang="ka-GE" sz="2000" dirty="0" smtClean="0"/>
              <a:t> </a:t>
            </a:r>
          </a:p>
          <a:p>
            <a:pPr algn="ctr"/>
            <a:r>
              <a:rPr lang="ka-GE" altLang="ka-GE" sz="2000" dirty="0" smtClean="0"/>
              <a:t>ჩატარდა 2017 წლის ნოემბერში </a:t>
            </a:r>
            <a:endParaRPr lang="ka-GE" altLang="ka-GE" sz="2000" dirty="0">
              <a:latin typeface="Sylfaen" charset="0"/>
            </a:endParaRPr>
          </a:p>
        </p:txBody>
      </p:sp>
      <p:sp>
        <p:nvSpPr>
          <p:cNvPr id="21" name="Content Placeholder 2"/>
          <p:cNvSpPr>
            <a:spLocks noGrp="1"/>
          </p:cNvSpPr>
          <p:nvPr>
            <p:ph idx="1"/>
          </p:nvPr>
        </p:nvSpPr>
        <p:spPr>
          <a:xfrm>
            <a:off x="142875" y="1413046"/>
            <a:ext cx="8229600" cy="852488"/>
          </a:xfrm>
        </p:spPr>
        <p:txBody>
          <a:bodyPr>
            <a:normAutofit/>
          </a:bodyPr>
          <a:lstStyle/>
          <a:p>
            <a:pPr marL="0" indent="0" eaLnBrk="1" hangingPunct="1">
              <a:buFont typeface="Arial" charset="0"/>
              <a:buNone/>
            </a:pPr>
            <a:r>
              <a:rPr lang="en-US" altLang="ka-GE" sz="2000" b="1" dirty="0">
                <a:ea typeface="MS PGothic" charset="-128"/>
              </a:rPr>
              <a:t>VOT</a:t>
            </a:r>
            <a:r>
              <a:rPr lang="en-US" altLang="ka-GE" sz="2000" dirty="0">
                <a:ea typeface="MS PGothic" charset="-128"/>
              </a:rPr>
              <a:t> </a:t>
            </a:r>
            <a:r>
              <a:rPr lang="ka-GE" altLang="ka-GE" sz="2000" dirty="0">
                <a:ea typeface="MS PGothic" charset="-128"/>
              </a:rPr>
              <a:t>(ვიდეო მეთვალყურეობით თერაპია</a:t>
            </a:r>
            <a:r>
              <a:rPr lang="ka-GE" altLang="ka-GE" sz="2000" dirty="0" smtClean="0">
                <a:ea typeface="MS PGothic" charset="-128"/>
              </a:rPr>
              <a:t>)</a:t>
            </a:r>
            <a:r>
              <a:rPr lang="en-US" altLang="ka-GE" sz="2000" dirty="0" smtClean="0">
                <a:ea typeface="MS PGothic" charset="-128"/>
              </a:rPr>
              <a:t> </a:t>
            </a:r>
            <a:r>
              <a:rPr lang="ka-GE" altLang="ka-GE" sz="2000" dirty="0" smtClean="0">
                <a:ea typeface="MS PGothic" charset="-128"/>
              </a:rPr>
              <a:t>აპლიკაცია</a:t>
            </a:r>
            <a:endParaRPr lang="ka-GE" altLang="ka-GE" sz="2000" dirty="0">
              <a:ea typeface="MS PGothic" charset="-128"/>
            </a:endParaRPr>
          </a:p>
          <a:p>
            <a:pPr marL="0" indent="0" eaLnBrk="1" hangingPunct="1">
              <a:buFont typeface="Arial" charset="0"/>
              <a:buNone/>
            </a:pPr>
            <a:r>
              <a:rPr lang="en-US" altLang="ka-GE" sz="2000" dirty="0">
                <a:ea typeface="MS PGothic" charset="-128"/>
              </a:rPr>
              <a:t>    </a:t>
            </a:r>
            <a:r>
              <a:rPr lang="ka-GE" altLang="ka-GE" sz="1600" dirty="0">
                <a:ea typeface="MS PGothic" charset="-128"/>
              </a:rPr>
              <a:t>- ამჟამად მკურნალობაზეა </a:t>
            </a:r>
            <a:r>
              <a:rPr lang="ka-GE" altLang="ka-GE" sz="1600" dirty="0" smtClean="0">
                <a:solidFill>
                  <a:srgbClr val="FF0000"/>
                </a:solidFill>
                <a:ea typeface="MS PGothic" charset="-128"/>
              </a:rPr>
              <a:t>49 </a:t>
            </a:r>
            <a:r>
              <a:rPr lang="en-US" altLang="ka-GE" sz="1600" dirty="0">
                <a:solidFill>
                  <a:srgbClr val="FF0000"/>
                </a:solidFill>
                <a:ea typeface="MS PGothic" charset="-128"/>
              </a:rPr>
              <a:t>M/XDR-TB</a:t>
            </a:r>
            <a:r>
              <a:rPr lang="ka-GE" altLang="ka-GE" sz="1600" dirty="0">
                <a:solidFill>
                  <a:srgbClr val="FF0000"/>
                </a:solidFill>
                <a:ea typeface="MS PGothic" charset="-128"/>
              </a:rPr>
              <a:t> </a:t>
            </a:r>
            <a:r>
              <a:rPr lang="ka-GE" altLang="ka-GE" sz="1600" dirty="0" smtClean="0">
                <a:solidFill>
                  <a:srgbClr val="FF0000"/>
                </a:solidFill>
                <a:ea typeface="MS PGothic" charset="-128"/>
              </a:rPr>
              <a:t>პაციენტი</a:t>
            </a:r>
          </a:p>
          <a:p>
            <a:pPr marL="0" indent="0" eaLnBrk="1" hangingPunct="1">
              <a:buFont typeface="Arial" charset="0"/>
              <a:buNone/>
            </a:pPr>
            <a:endParaRPr lang="ka-GE" altLang="ka-GE" sz="1600" dirty="0">
              <a:ea typeface="MS PGothic" charset="-128"/>
            </a:endParaRPr>
          </a:p>
          <a:p>
            <a:pPr marL="0" indent="0" eaLnBrk="1" hangingPunct="1">
              <a:buFont typeface="Arial" charset="0"/>
              <a:buNone/>
            </a:pPr>
            <a:endParaRPr lang="ka-GE" altLang="ka-GE" sz="2000" dirty="0">
              <a:solidFill>
                <a:srgbClr val="FF0000"/>
              </a:solidFill>
              <a:ea typeface="MS PGothic" charset="-128"/>
            </a:endParaRPr>
          </a:p>
        </p:txBody>
      </p:sp>
      <p:sp>
        <p:nvSpPr>
          <p:cNvPr id="6" name="Rectangle 5"/>
          <p:cNvSpPr/>
          <p:nvPr/>
        </p:nvSpPr>
        <p:spPr>
          <a:xfrm>
            <a:off x="1804987" y="2959800"/>
            <a:ext cx="5053013" cy="1015663"/>
          </a:xfrm>
          <a:prstGeom prst="rect">
            <a:avLst/>
          </a:prstGeom>
        </p:spPr>
        <p:txBody>
          <a:bodyPr wrap="square">
            <a:spAutoFit/>
          </a:bodyPr>
          <a:lstStyle/>
          <a:p>
            <a:pPr marL="342900" indent="-342900">
              <a:buFont typeface="Arial" panose="020B0604020202020204" pitchFamily="34" charset="0"/>
              <a:buChar char="•"/>
            </a:pPr>
            <a:r>
              <a:rPr lang="en-US" altLang="ka-GE" sz="2000" b="1" dirty="0" err="1" smtClean="0">
                <a:ea typeface="MS PGothic" charset="-128"/>
              </a:rPr>
              <a:t>GeneXpert</a:t>
            </a:r>
            <a:r>
              <a:rPr lang="en-US" altLang="ka-GE" sz="2000" dirty="0" smtClean="0">
                <a:ea typeface="MS PGothic" charset="-128"/>
              </a:rPr>
              <a:t> </a:t>
            </a:r>
            <a:r>
              <a:rPr lang="ka-GE" altLang="ka-GE" sz="2000" dirty="0" smtClean="0">
                <a:ea typeface="MS PGothic" charset="-128"/>
              </a:rPr>
              <a:t>სისტემის დანერგვა ზოგადი პროფილის დაწესებულებებში</a:t>
            </a:r>
            <a:r>
              <a:rPr lang="ka-GE" altLang="ka-GE" sz="2000" dirty="0">
                <a:ea typeface="MS PGothic" charset="-128"/>
              </a:rPr>
              <a:t>;</a:t>
            </a:r>
            <a:r>
              <a:rPr lang="en-US" altLang="ka-GE" sz="2000" dirty="0" smtClean="0">
                <a:ea typeface="MS PGothic" charset="-128"/>
              </a:rPr>
              <a:t> </a:t>
            </a:r>
          </a:p>
          <a:p>
            <a:pPr marL="342900" indent="-342900">
              <a:buFont typeface="Arial" panose="020B0604020202020204" pitchFamily="34" charset="0"/>
              <a:buChar char="•"/>
            </a:pPr>
            <a:r>
              <a:rPr lang="en-US" altLang="ka-GE" sz="2000" b="1" dirty="0" err="1" smtClean="0">
                <a:ea typeface="MS PGothic" charset="-128"/>
              </a:rPr>
              <a:t>Xpert</a:t>
            </a:r>
            <a:r>
              <a:rPr lang="en-US" altLang="ka-GE" sz="2000" b="1" dirty="0" smtClean="0">
                <a:ea typeface="MS PGothic" charset="-128"/>
              </a:rPr>
              <a:t> Ultra </a:t>
            </a:r>
            <a:r>
              <a:rPr lang="ka-GE" altLang="ka-GE" sz="2000" dirty="0" smtClean="0">
                <a:ea typeface="MS PGothic" charset="-128"/>
              </a:rPr>
              <a:t>კარტრიჯების დანერგვა </a:t>
            </a:r>
            <a:endParaRPr lang="ka-GE" altLang="ka-GE" sz="2000" dirty="0">
              <a:ea typeface="MS PGothic" charset="-128"/>
            </a:endParaRPr>
          </a:p>
        </p:txBody>
      </p:sp>
      <p:pic>
        <p:nvPicPr>
          <p:cNvPr id="18" name="Picture 17"/>
          <p:cNvPicPr/>
          <p:nvPr/>
        </p:nvPicPr>
        <p:blipFill>
          <a:blip r:embed="rId7"/>
          <a:stretch>
            <a:fillRect/>
          </a:stretch>
        </p:blipFill>
        <p:spPr>
          <a:xfrm>
            <a:off x="6905029" y="508920"/>
            <a:ext cx="1905000" cy="3088297"/>
          </a:xfrm>
          <a:prstGeom prst="rect">
            <a:avLst/>
          </a:prstGeom>
        </p:spPr>
      </p:pic>
    </p:spTree>
    <p:extLst>
      <p:ext uri="{BB962C8B-B14F-4D97-AF65-F5344CB8AC3E}">
        <p14:creationId xmlns:p14="http://schemas.microsoft.com/office/powerpoint/2010/main" val="1253393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p:cNvGrpSpPr>
          <p:nvPr/>
        </p:nvGrpSpPr>
        <p:grpSpPr bwMode="auto">
          <a:xfrm>
            <a:off x="0" y="6165850"/>
            <a:ext cx="9144000" cy="692150"/>
            <a:chOff x="0" y="3884"/>
            <a:chExt cx="5760" cy="436"/>
          </a:xfrm>
        </p:grpSpPr>
        <p:sp>
          <p:nvSpPr>
            <p:cNvPr id="8"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9" name="Rectangle 6"/>
            <p:cNvSpPr>
              <a:spLocks noChangeArrowheads="1"/>
            </p:cNvSpPr>
            <p:nvPr/>
          </p:nvSpPr>
          <p:spPr bwMode="auto">
            <a:xfrm>
              <a:off x="793" y="3929"/>
              <a:ext cx="2903" cy="326"/>
            </a:xfrm>
            <a:prstGeom prst="rect">
              <a:avLst/>
            </a:prstGeom>
            <a:noFill/>
            <a:ln w="9525">
              <a:noFill/>
              <a:miter lim="800000"/>
              <a:headEnd/>
              <a:tailEnd/>
            </a:ln>
          </p:spPr>
          <p:txBody>
            <a:bodyPr>
              <a:spAutoFit/>
            </a:bodyPr>
            <a:lstStyle/>
            <a:p>
              <a:r>
                <a:rPr lang="ka-GE" sz="1400" b="1">
                  <a:solidFill>
                    <a:schemeClr val="bg1"/>
                  </a:solidFill>
                </a:rPr>
                <a:t>დაავადებათა კონტროლისა და საზოგადოებრივი ჯანმრთელობის ეროვნული ცენტრი</a:t>
              </a:r>
              <a:endParaRPr lang="ru-RU" sz="1400" b="1">
                <a:solidFill>
                  <a:schemeClr val="bg1"/>
                </a:solidFill>
              </a:endParaRPr>
            </a:p>
          </p:txBody>
        </p:sp>
        <p:pic>
          <p:nvPicPr>
            <p:cNvPr id="10" name="Picture 1030" descr="logo"/>
            <p:cNvPicPr>
              <a:picLocks noChangeAspect="1" noChangeArrowheads="1"/>
            </p:cNvPicPr>
            <p:nvPr/>
          </p:nvPicPr>
          <p:blipFill>
            <a:blip r:embed="rId2" cstate="print"/>
            <a:srcRect/>
            <a:stretch>
              <a:fillRect/>
            </a:stretch>
          </p:blipFill>
          <p:spPr bwMode="auto">
            <a:xfrm>
              <a:off x="90" y="3884"/>
              <a:ext cx="567" cy="427"/>
            </a:xfrm>
            <a:prstGeom prst="rect">
              <a:avLst/>
            </a:prstGeom>
            <a:noFill/>
            <a:ln w="9525">
              <a:noFill/>
              <a:miter lim="800000"/>
              <a:headEnd/>
              <a:tailEnd/>
            </a:ln>
          </p:spPr>
        </p:pic>
        <p:sp>
          <p:nvSpPr>
            <p:cNvPr id="11" name="Text Box 8"/>
            <p:cNvSpPr txBox="1">
              <a:spLocks noChangeArrowheads="1"/>
            </p:cNvSpPr>
            <p:nvPr/>
          </p:nvSpPr>
          <p:spPr bwMode="auto">
            <a:xfrm>
              <a:off x="4694" y="4020"/>
              <a:ext cx="972" cy="231"/>
            </a:xfrm>
            <a:prstGeom prst="rect">
              <a:avLst/>
            </a:prstGeom>
            <a:noFill/>
            <a:ln w="9525">
              <a:noFill/>
              <a:miter lim="800000"/>
              <a:headEnd/>
              <a:tailEnd/>
            </a:ln>
          </p:spPr>
          <p:txBody>
            <a:bodyPr wrap="none">
              <a:spAutoFit/>
            </a:bodyPr>
            <a:lstStyle/>
            <a:p>
              <a:r>
                <a:rPr lang="en-US">
                  <a:solidFill>
                    <a:schemeClr val="bg1"/>
                  </a:solidFill>
                </a:rPr>
                <a:t>www.ncdc.ge</a:t>
              </a:r>
              <a:endParaRPr lang="ru-RU">
                <a:solidFill>
                  <a:schemeClr val="bg1"/>
                </a:solidFill>
              </a:endParaRPr>
            </a:p>
          </p:txBody>
        </p:sp>
      </p:grpSp>
      <p:pic>
        <p:nvPicPr>
          <p:cNvPr id="14" name="Picture 13"/>
          <p:cNvPicPr>
            <a:picLocks noChangeAspect="1"/>
          </p:cNvPicPr>
          <p:nvPr/>
        </p:nvPicPr>
        <p:blipFill>
          <a:blip r:embed="rId3"/>
          <a:stretch>
            <a:fillRect/>
          </a:stretch>
        </p:blipFill>
        <p:spPr>
          <a:xfrm>
            <a:off x="2466976" y="4105275"/>
            <a:ext cx="1819275" cy="161925"/>
          </a:xfrm>
          <a:prstGeom prst="rect">
            <a:avLst/>
          </a:prstGeom>
        </p:spPr>
      </p:pic>
      <p:pic>
        <p:nvPicPr>
          <p:cNvPr id="16" name="Picture 15"/>
          <p:cNvPicPr>
            <a:picLocks noChangeAspect="1"/>
          </p:cNvPicPr>
          <p:nvPr/>
        </p:nvPicPr>
        <p:blipFill>
          <a:blip r:embed="rId4"/>
          <a:stretch>
            <a:fillRect/>
          </a:stretch>
        </p:blipFill>
        <p:spPr>
          <a:xfrm>
            <a:off x="1162050" y="2792809"/>
            <a:ext cx="1285875" cy="95250"/>
          </a:xfrm>
          <a:prstGeom prst="rect">
            <a:avLst/>
          </a:prstGeom>
        </p:spPr>
      </p:pic>
      <p:sp>
        <p:nvSpPr>
          <p:cNvPr id="17" name="Title 1"/>
          <p:cNvSpPr txBox="1">
            <a:spLocks/>
          </p:cNvSpPr>
          <p:nvPr/>
        </p:nvSpPr>
        <p:spPr>
          <a:xfrm>
            <a:off x="350640" y="76200"/>
            <a:ext cx="864096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a-GE" sz="4000" b="1" i="0" u="none" strike="noStrike" kern="1200" cap="none" spc="0" normalizeH="0" baseline="0" noProof="0" dirty="0">
                <a:ln>
                  <a:noFill/>
                </a:ln>
                <a:solidFill>
                  <a:schemeClr val="tx1"/>
                </a:solidFill>
                <a:effectLst/>
                <a:uLnTx/>
                <a:uFillTx/>
                <a:latin typeface="+mj-lt"/>
                <a:ea typeface="+mj-ea"/>
                <a:cs typeface="+mj-cs"/>
              </a:rPr>
              <a:t>სიახლეები </a:t>
            </a:r>
            <a:r>
              <a:rPr kumimoji="0" lang="ka-GE" sz="4000" b="1" i="0" u="none" strike="noStrike" kern="1200" cap="none" spc="0" normalizeH="0" baseline="0" noProof="0" dirty="0" smtClean="0">
                <a:ln>
                  <a:noFill/>
                </a:ln>
                <a:solidFill>
                  <a:schemeClr val="tx1"/>
                </a:solidFill>
                <a:effectLst/>
                <a:uLnTx/>
                <a:uFillTx/>
                <a:latin typeface="+mj-lt"/>
                <a:ea typeface="+mj-ea"/>
                <a:cs typeface="+mj-cs"/>
              </a:rPr>
              <a:t>2018 </a:t>
            </a:r>
            <a:r>
              <a:rPr kumimoji="0" lang="ka-GE" sz="4000" b="1" i="0" u="none" strike="noStrike" kern="1200" cap="none" spc="0" normalizeH="0" baseline="0" noProof="0" dirty="0">
                <a:ln>
                  <a:noFill/>
                </a:ln>
                <a:solidFill>
                  <a:schemeClr val="tx1"/>
                </a:solidFill>
                <a:effectLst/>
                <a:uLnTx/>
                <a:uFillTx/>
                <a:latin typeface="+mj-lt"/>
                <a:ea typeface="+mj-ea"/>
                <a:cs typeface="+mj-cs"/>
              </a:rPr>
              <a:t>წელს</a:t>
            </a:r>
          </a:p>
          <a:p>
            <a:pPr marL="0" marR="0" lvl="0" indent="0" algn="ctr" defTabSz="914400" rtl="0" eaLnBrk="1" fontAlgn="auto" latinLnBrk="0" hangingPunct="1">
              <a:lnSpc>
                <a:spcPct val="100000"/>
              </a:lnSpc>
              <a:spcBef>
                <a:spcPct val="0"/>
              </a:spcBef>
              <a:spcAft>
                <a:spcPts val="0"/>
              </a:spcAft>
              <a:buClrTx/>
              <a:buSzTx/>
              <a:buFontTx/>
              <a:buNone/>
              <a:tabLst/>
              <a:defRPr/>
            </a:pPr>
            <a:r>
              <a:rPr lang="ka-GE" sz="2400" b="1" dirty="0">
                <a:latin typeface="+mj-lt"/>
                <a:ea typeface="+mj-ea"/>
                <a:cs typeface="+mj-cs"/>
              </a:rPr>
              <a:t>(საქართველო)</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4"/>
          <p:cNvSpPr/>
          <p:nvPr/>
        </p:nvSpPr>
        <p:spPr>
          <a:xfrm>
            <a:off x="301436" y="3496270"/>
            <a:ext cx="4624984" cy="923330"/>
          </a:xfrm>
          <a:prstGeom prst="rect">
            <a:avLst/>
          </a:prstGeom>
        </p:spPr>
        <p:txBody>
          <a:bodyPr wrap="none">
            <a:spAutoFit/>
          </a:bodyPr>
          <a:lstStyle/>
          <a:p>
            <a:pPr algn="ctr"/>
            <a:r>
              <a:rPr lang="ka-GE" altLang="ka-GE" dirty="0" smtClean="0">
                <a:latin typeface="Sylfaen" panose="010A0502050306030303" pitchFamily="18" charset="0"/>
              </a:rPr>
              <a:t>პილოტური პროექტი სამეგრელოში</a:t>
            </a:r>
            <a:endParaRPr lang="en-US" altLang="ka-GE" dirty="0" smtClean="0">
              <a:latin typeface="Sylfaen" panose="010A0502050306030303" pitchFamily="18" charset="0"/>
            </a:endParaRPr>
          </a:p>
          <a:p>
            <a:pPr algn="ctr"/>
            <a:r>
              <a:rPr lang="ka-GE" altLang="ka-GE" dirty="0" smtClean="0">
                <a:latin typeface="Sylfaen" panose="010A0502050306030303" pitchFamily="18" charset="0"/>
              </a:rPr>
              <a:t>სამი დაავადების სკრინინგის ინტეგრაცია </a:t>
            </a:r>
          </a:p>
          <a:p>
            <a:pPr algn="ctr"/>
            <a:r>
              <a:rPr lang="ka-GE" altLang="ka-GE" dirty="0" smtClean="0">
                <a:latin typeface="Sylfaen" panose="010A0502050306030303" pitchFamily="18" charset="0"/>
              </a:rPr>
              <a:t>პირველად ჯანდაცვაში</a:t>
            </a:r>
            <a:endParaRPr lang="ka-GE" altLang="ka-GE" dirty="0">
              <a:latin typeface="Sylfaen" panose="010A0502050306030303" pitchFamily="18" charset="0"/>
            </a:endParaRPr>
          </a:p>
        </p:txBody>
      </p:sp>
      <p:pic>
        <p:nvPicPr>
          <p:cNvPr id="15362" name="Picture 2" descr="Image result for zero T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640" y="4287115"/>
            <a:ext cx="3813175" cy="18850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029200" y="4992469"/>
            <a:ext cx="3810000" cy="646331"/>
          </a:xfrm>
          <a:prstGeom prst="rect">
            <a:avLst/>
          </a:prstGeom>
          <a:noFill/>
        </p:spPr>
        <p:txBody>
          <a:bodyPr wrap="square" rtlCol="0">
            <a:spAutoFit/>
          </a:bodyPr>
          <a:lstStyle/>
          <a:p>
            <a:r>
              <a:rPr lang="ka-GE" dirty="0" smtClean="0"/>
              <a:t>ნულოვანი ტუბერკულოზის ინიციატივა აჭარაში</a:t>
            </a:r>
            <a:endParaRPr lang="en-US" dirty="0"/>
          </a:p>
        </p:txBody>
      </p:sp>
      <p:pic>
        <p:nvPicPr>
          <p:cNvPr id="19" name="Picture 1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0859" y="3056076"/>
            <a:ext cx="2166529" cy="1672868"/>
          </a:xfrm>
          <a:prstGeom prst="rect">
            <a:avLst/>
          </a:prstGeom>
          <a:noFill/>
        </p:spPr>
      </p:pic>
      <p:sp>
        <p:nvSpPr>
          <p:cNvPr id="15" name="Rectangle 14"/>
          <p:cNvSpPr/>
          <p:nvPr/>
        </p:nvSpPr>
        <p:spPr>
          <a:xfrm>
            <a:off x="6351248" y="1868269"/>
            <a:ext cx="2792752" cy="646331"/>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ka-GE" altLang="ka-GE" dirty="0"/>
              <a:t>ახალი</a:t>
            </a:r>
            <a:r>
              <a:rPr lang="en-US" altLang="ka-GE" dirty="0"/>
              <a:t> TB</a:t>
            </a:r>
            <a:r>
              <a:rPr lang="ka-GE" altLang="ka-GE" dirty="0"/>
              <a:t> ამბულატორია </a:t>
            </a:r>
          </a:p>
          <a:p>
            <a:pPr algn="ctr"/>
            <a:r>
              <a:rPr lang="ka-GE" altLang="ka-GE" dirty="0"/>
              <a:t>ორთაჭალაში</a:t>
            </a:r>
            <a:endParaRPr lang="ka-GE" dirty="0"/>
          </a:p>
        </p:txBody>
      </p:sp>
      <p:grpSp>
        <p:nvGrpSpPr>
          <p:cNvPr id="22" name="Group 21"/>
          <p:cNvGrpSpPr/>
          <p:nvPr/>
        </p:nvGrpSpPr>
        <p:grpSpPr>
          <a:xfrm>
            <a:off x="73648" y="1280460"/>
            <a:ext cx="5946152" cy="1708404"/>
            <a:chOff x="-17585" y="1280460"/>
            <a:chExt cx="5946152" cy="1708404"/>
          </a:xfrm>
        </p:grpSpPr>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09700" y="1280460"/>
              <a:ext cx="1564654" cy="1704197"/>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74354" y="1284288"/>
              <a:ext cx="1454213" cy="1700368"/>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585" y="1280460"/>
              <a:ext cx="2927285" cy="1708404"/>
            </a:xfrm>
            <a:prstGeom prst="rect">
              <a:avLst/>
            </a:prstGeom>
          </p:spPr>
        </p:pic>
      </p:grpSp>
    </p:spTree>
    <p:extLst>
      <p:ext uri="{BB962C8B-B14F-4D97-AF65-F5344CB8AC3E}">
        <p14:creationId xmlns:p14="http://schemas.microsoft.com/office/powerpoint/2010/main" val="1124940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p:cNvGrpSpPr>
          <p:nvPr/>
        </p:nvGrpSpPr>
        <p:grpSpPr bwMode="auto">
          <a:xfrm>
            <a:off x="0" y="6165850"/>
            <a:ext cx="9144000" cy="692150"/>
            <a:chOff x="0" y="3884"/>
            <a:chExt cx="5760" cy="436"/>
          </a:xfrm>
        </p:grpSpPr>
        <p:sp>
          <p:nvSpPr>
            <p:cNvPr id="8"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9" name="Rectangle 6"/>
            <p:cNvSpPr>
              <a:spLocks noChangeArrowheads="1"/>
            </p:cNvSpPr>
            <p:nvPr/>
          </p:nvSpPr>
          <p:spPr bwMode="auto">
            <a:xfrm>
              <a:off x="793" y="3929"/>
              <a:ext cx="2903" cy="326"/>
            </a:xfrm>
            <a:prstGeom prst="rect">
              <a:avLst/>
            </a:prstGeom>
            <a:noFill/>
            <a:ln w="9525">
              <a:noFill/>
              <a:miter lim="800000"/>
              <a:headEnd/>
              <a:tailEnd/>
            </a:ln>
          </p:spPr>
          <p:txBody>
            <a:bodyPr>
              <a:spAutoFit/>
            </a:bodyPr>
            <a:lstStyle/>
            <a:p>
              <a:r>
                <a:rPr lang="ka-GE" sz="1400" b="1" dirty="0">
                  <a:solidFill>
                    <a:schemeClr val="bg1"/>
                  </a:solidFill>
                </a:rPr>
                <a:t>დაავადებათა კონტროლისა და საზოგადოებრივი ჯანმრთელობის ეროვნული ცენტრი</a:t>
              </a:r>
              <a:endParaRPr lang="ru-RU" sz="1400" b="1" dirty="0">
                <a:solidFill>
                  <a:schemeClr val="bg1"/>
                </a:solidFill>
              </a:endParaRPr>
            </a:p>
          </p:txBody>
        </p:sp>
        <p:pic>
          <p:nvPicPr>
            <p:cNvPr id="10" name="Picture 1030" descr="logo"/>
            <p:cNvPicPr>
              <a:picLocks noChangeAspect="1" noChangeArrowheads="1"/>
            </p:cNvPicPr>
            <p:nvPr/>
          </p:nvPicPr>
          <p:blipFill>
            <a:blip r:embed="rId2" cstate="print"/>
            <a:srcRect/>
            <a:stretch>
              <a:fillRect/>
            </a:stretch>
          </p:blipFill>
          <p:spPr bwMode="auto">
            <a:xfrm>
              <a:off x="90" y="3884"/>
              <a:ext cx="567" cy="427"/>
            </a:xfrm>
            <a:prstGeom prst="rect">
              <a:avLst/>
            </a:prstGeom>
            <a:noFill/>
            <a:ln w="9525">
              <a:noFill/>
              <a:miter lim="800000"/>
              <a:headEnd/>
              <a:tailEnd/>
            </a:ln>
          </p:spPr>
        </p:pic>
        <p:sp>
          <p:nvSpPr>
            <p:cNvPr id="11" name="Text Box 8"/>
            <p:cNvSpPr txBox="1">
              <a:spLocks noChangeArrowheads="1"/>
            </p:cNvSpPr>
            <p:nvPr/>
          </p:nvSpPr>
          <p:spPr bwMode="auto">
            <a:xfrm>
              <a:off x="4694" y="4020"/>
              <a:ext cx="972" cy="231"/>
            </a:xfrm>
            <a:prstGeom prst="rect">
              <a:avLst/>
            </a:prstGeom>
            <a:noFill/>
            <a:ln w="9525">
              <a:noFill/>
              <a:miter lim="800000"/>
              <a:headEnd/>
              <a:tailEnd/>
            </a:ln>
          </p:spPr>
          <p:txBody>
            <a:bodyPr wrap="none">
              <a:spAutoFit/>
            </a:bodyPr>
            <a:lstStyle/>
            <a:p>
              <a:r>
                <a:rPr lang="en-US">
                  <a:solidFill>
                    <a:schemeClr val="bg1"/>
                  </a:solidFill>
                </a:rPr>
                <a:t>www.ncdc.ge</a:t>
              </a:r>
              <a:endParaRPr lang="ru-RU">
                <a:solidFill>
                  <a:schemeClr val="bg1"/>
                </a:solidFill>
              </a:endParaRPr>
            </a:p>
          </p:txBody>
        </p:sp>
      </p:grpSp>
      <p:sp>
        <p:nvSpPr>
          <p:cNvPr id="5" name="TextBox 4"/>
          <p:cNvSpPr txBox="1"/>
          <p:nvPr/>
        </p:nvSpPr>
        <p:spPr>
          <a:xfrm>
            <a:off x="0" y="-32995"/>
            <a:ext cx="8141972" cy="1077218"/>
          </a:xfrm>
          <a:prstGeom prst="rect">
            <a:avLst/>
          </a:prstGeom>
          <a:noFill/>
        </p:spPr>
        <p:txBody>
          <a:bodyPr wrap="none" rtlCol="0">
            <a:spAutoFit/>
          </a:bodyPr>
          <a:lstStyle/>
          <a:p>
            <a:r>
              <a:rPr lang="ka-GE" sz="3200" b="1" dirty="0" smtClean="0">
                <a:latin typeface="+mj-lt"/>
              </a:rPr>
              <a:t>201</a:t>
            </a:r>
            <a:r>
              <a:rPr lang="en-US" sz="3200" b="1" dirty="0" smtClean="0">
                <a:latin typeface="+mj-lt"/>
              </a:rPr>
              <a:t>6</a:t>
            </a:r>
            <a:r>
              <a:rPr lang="ka-GE" sz="3200" b="1" dirty="0" smtClean="0">
                <a:latin typeface="+mj-lt"/>
              </a:rPr>
              <a:t> </a:t>
            </a:r>
            <a:r>
              <a:rPr lang="ka-GE" sz="3200" b="1" dirty="0">
                <a:latin typeface="+mj-lt"/>
              </a:rPr>
              <a:t>წელს ტბ-ით დაავადდა 10.4 მილიონი</a:t>
            </a:r>
          </a:p>
          <a:p>
            <a:r>
              <a:rPr lang="ka-GE" sz="3200" b="1" dirty="0">
                <a:latin typeface="+mj-lt"/>
              </a:rPr>
              <a:t>ადამიანი</a:t>
            </a:r>
            <a:endParaRPr lang="en-US" sz="3200" b="1" dirty="0">
              <a:latin typeface="+mj-lt"/>
            </a:endParaRPr>
          </a:p>
        </p:txBody>
      </p:sp>
      <p:sp>
        <p:nvSpPr>
          <p:cNvPr id="13" name="TextBox 12"/>
          <p:cNvSpPr txBox="1"/>
          <p:nvPr/>
        </p:nvSpPr>
        <p:spPr>
          <a:xfrm>
            <a:off x="3028031" y="5128984"/>
            <a:ext cx="2787943" cy="1384995"/>
          </a:xfrm>
          <a:prstGeom prst="rect">
            <a:avLst/>
          </a:prstGeom>
          <a:noFill/>
        </p:spPr>
        <p:txBody>
          <a:bodyPr wrap="none" rtlCol="0">
            <a:spAutoFit/>
          </a:bodyPr>
          <a:lstStyle/>
          <a:p>
            <a:pPr marL="285750" indent="-285750">
              <a:buFont typeface="Wingdings" charset="2"/>
              <a:buChar char="Ø"/>
            </a:pPr>
            <a:r>
              <a:rPr lang="en-US" sz="2000" b="1" dirty="0" smtClean="0">
                <a:solidFill>
                  <a:srgbClr val="FF0000"/>
                </a:solidFill>
              </a:rPr>
              <a:t>6</a:t>
            </a:r>
            <a:r>
              <a:rPr lang="ka-GE" sz="2000" b="1" dirty="0" smtClean="0">
                <a:solidFill>
                  <a:srgbClr val="FF0000"/>
                </a:solidFill>
              </a:rPr>
              <a:t>.2 მილიონი </a:t>
            </a:r>
            <a:r>
              <a:rPr lang="ka-GE" sz="2000" b="1" dirty="0">
                <a:solidFill>
                  <a:srgbClr val="FF0000"/>
                </a:solidFill>
              </a:rPr>
              <a:t>კაცი</a:t>
            </a:r>
            <a:endParaRPr lang="en-US" sz="2000" b="1" dirty="0">
              <a:solidFill>
                <a:srgbClr val="FF0000"/>
              </a:solidFill>
            </a:endParaRPr>
          </a:p>
          <a:p>
            <a:pPr marL="285750" indent="-285750">
              <a:buFont typeface="Wingdings" charset="2"/>
              <a:buChar char="Ø"/>
            </a:pPr>
            <a:r>
              <a:rPr lang="en-US" sz="2000" b="1" dirty="0" smtClean="0">
                <a:solidFill>
                  <a:schemeClr val="accent6"/>
                </a:solidFill>
              </a:rPr>
              <a:t>3.</a:t>
            </a:r>
            <a:r>
              <a:rPr lang="ka-GE" sz="2000" b="1" dirty="0">
                <a:solidFill>
                  <a:schemeClr val="accent6"/>
                </a:solidFill>
              </a:rPr>
              <a:t>2</a:t>
            </a:r>
            <a:r>
              <a:rPr lang="en-US" sz="2000" b="1" dirty="0" smtClean="0">
                <a:solidFill>
                  <a:schemeClr val="accent6"/>
                </a:solidFill>
              </a:rPr>
              <a:t> </a:t>
            </a:r>
            <a:r>
              <a:rPr lang="ka-GE" sz="2000" b="1" dirty="0">
                <a:solidFill>
                  <a:schemeClr val="accent6"/>
                </a:solidFill>
              </a:rPr>
              <a:t>მილიონი ქალი</a:t>
            </a:r>
            <a:endParaRPr lang="en-US" sz="2000" b="1" dirty="0">
              <a:solidFill>
                <a:schemeClr val="accent6"/>
              </a:solidFill>
            </a:endParaRPr>
          </a:p>
          <a:p>
            <a:pPr marL="285750" indent="-285750">
              <a:buFont typeface="Wingdings" charset="2"/>
              <a:buChar char="Ø"/>
            </a:pPr>
            <a:r>
              <a:rPr lang="en-US" sz="2000" b="1" dirty="0">
                <a:solidFill>
                  <a:srgbClr val="7BA587"/>
                </a:solidFill>
              </a:rPr>
              <a:t>1.0 </a:t>
            </a:r>
            <a:r>
              <a:rPr lang="ka-GE" sz="2000" b="1" dirty="0">
                <a:solidFill>
                  <a:srgbClr val="7BA587"/>
                </a:solidFill>
              </a:rPr>
              <a:t>მილიონი ბავშვი</a:t>
            </a:r>
            <a:endParaRPr lang="en-US" sz="2000" b="1" dirty="0">
              <a:solidFill>
                <a:srgbClr val="7BA587"/>
              </a:solidFill>
            </a:endParaRPr>
          </a:p>
          <a:p>
            <a:endParaRPr lang="en-US" sz="2400" dirty="0"/>
          </a:p>
        </p:txBody>
      </p:sp>
      <p:sp>
        <p:nvSpPr>
          <p:cNvPr id="19" name="TextBox 18"/>
          <p:cNvSpPr txBox="1"/>
          <p:nvPr/>
        </p:nvSpPr>
        <p:spPr>
          <a:xfrm>
            <a:off x="85027" y="5871027"/>
            <a:ext cx="2225289" cy="261610"/>
          </a:xfrm>
          <a:prstGeom prst="rect">
            <a:avLst/>
          </a:prstGeom>
          <a:noFill/>
        </p:spPr>
        <p:txBody>
          <a:bodyPr wrap="none" rtlCol="0">
            <a:spAutoFit/>
          </a:bodyPr>
          <a:lstStyle/>
          <a:p>
            <a:r>
              <a:rPr lang="ka-GE" sz="1100" dirty="0" smtClean="0"/>
              <a:t>წყარო</a:t>
            </a:r>
            <a:r>
              <a:rPr lang="en-US" sz="1100" dirty="0" smtClean="0"/>
              <a:t>: </a:t>
            </a:r>
            <a:r>
              <a:rPr lang="en-US" sz="1100" dirty="0"/>
              <a:t>WHO global TB report </a:t>
            </a:r>
            <a:r>
              <a:rPr lang="en-US" sz="1100" dirty="0" smtClean="0"/>
              <a:t>201</a:t>
            </a:r>
            <a:r>
              <a:rPr lang="ka-GE" sz="1100" dirty="0" smtClean="0"/>
              <a:t>7</a:t>
            </a:r>
            <a:endParaRPr lang="ka-GE" sz="1100" dirty="0"/>
          </a:p>
        </p:txBody>
      </p:sp>
      <p:pic>
        <p:nvPicPr>
          <p:cNvPr id="4" name="Picture 3"/>
          <p:cNvPicPr>
            <a:picLocks noChangeAspect="1"/>
          </p:cNvPicPr>
          <p:nvPr/>
        </p:nvPicPr>
        <p:blipFill>
          <a:blip r:embed="rId3"/>
          <a:stretch>
            <a:fillRect/>
          </a:stretch>
        </p:blipFill>
        <p:spPr>
          <a:xfrm>
            <a:off x="677008" y="914400"/>
            <a:ext cx="7933592" cy="4318110"/>
          </a:xfrm>
          <a:prstGeom prst="rect">
            <a:avLst/>
          </a:prstGeom>
        </p:spPr>
      </p:pic>
    </p:spTree>
    <p:extLst>
      <p:ext uri="{BB962C8B-B14F-4D97-AF65-F5344CB8AC3E}">
        <p14:creationId xmlns:p14="http://schemas.microsoft.com/office/powerpoint/2010/main" val="2899072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6165850"/>
            <a:ext cx="9144000" cy="692150"/>
            <a:chOff x="0" y="3884"/>
            <a:chExt cx="5760" cy="436"/>
          </a:xfrm>
        </p:grpSpPr>
        <p:sp>
          <p:nvSpPr>
            <p:cNvPr id="6149"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6150" name="Rectangle 6"/>
            <p:cNvSpPr>
              <a:spLocks noChangeArrowheads="1"/>
            </p:cNvSpPr>
            <p:nvPr/>
          </p:nvSpPr>
          <p:spPr bwMode="auto">
            <a:xfrm>
              <a:off x="793" y="3929"/>
              <a:ext cx="2903" cy="326"/>
            </a:xfrm>
            <a:prstGeom prst="rect">
              <a:avLst/>
            </a:prstGeom>
            <a:noFill/>
            <a:ln w="9525">
              <a:noFill/>
              <a:miter lim="800000"/>
              <a:headEnd/>
              <a:tailEnd/>
            </a:ln>
          </p:spPr>
          <p:txBody>
            <a:bodyPr>
              <a:spAutoFit/>
            </a:bodyPr>
            <a:lstStyle/>
            <a:p>
              <a:r>
                <a:rPr lang="ka-GE" sz="1400" b="1">
                  <a:solidFill>
                    <a:schemeClr val="bg1"/>
                  </a:solidFill>
                </a:rPr>
                <a:t>დაავადებათა კონტროლისა და საზოგადოებრივი ჯანმრთელობის ეროვნული ცენტრი</a:t>
              </a:r>
              <a:endParaRPr lang="ru-RU" sz="1400" b="1">
                <a:solidFill>
                  <a:schemeClr val="bg1"/>
                </a:solidFill>
              </a:endParaRPr>
            </a:p>
          </p:txBody>
        </p:sp>
        <p:pic>
          <p:nvPicPr>
            <p:cNvPr id="6151" name="Picture 1030" descr="logo"/>
            <p:cNvPicPr>
              <a:picLocks noChangeAspect="1" noChangeArrowheads="1"/>
            </p:cNvPicPr>
            <p:nvPr/>
          </p:nvPicPr>
          <p:blipFill>
            <a:blip r:embed="rId2" cstate="print"/>
            <a:srcRect/>
            <a:stretch>
              <a:fillRect/>
            </a:stretch>
          </p:blipFill>
          <p:spPr bwMode="auto">
            <a:xfrm>
              <a:off x="90" y="3884"/>
              <a:ext cx="567" cy="427"/>
            </a:xfrm>
            <a:prstGeom prst="rect">
              <a:avLst/>
            </a:prstGeom>
            <a:noFill/>
            <a:ln w="9525">
              <a:noFill/>
              <a:miter lim="800000"/>
              <a:headEnd/>
              <a:tailEnd/>
            </a:ln>
          </p:spPr>
        </p:pic>
        <p:sp>
          <p:nvSpPr>
            <p:cNvPr id="6152" name="Text Box 8"/>
            <p:cNvSpPr txBox="1">
              <a:spLocks noChangeArrowheads="1"/>
            </p:cNvSpPr>
            <p:nvPr/>
          </p:nvSpPr>
          <p:spPr bwMode="auto">
            <a:xfrm>
              <a:off x="4694" y="4020"/>
              <a:ext cx="972" cy="231"/>
            </a:xfrm>
            <a:prstGeom prst="rect">
              <a:avLst/>
            </a:prstGeom>
            <a:noFill/>
            <a:ln w="9525">
              <a:noFill/>
              <a:miter lim="800000"/>
              <a:headEnd/>
              <a:tailEnd/>
            </a:ln>
          </p:spPr>
          <p:txBody>
            <a:bodyPr wrap="none">
              <a:spAutoFit/>
            </a:bodyPr>
            <a:lstStyle/>
            <a:p>
              <a:r>
                <a:rPr lang="en-US">
                  <a:solidFill>
                    <a:schemeClr val="bg1"/>
                  </a:solidFill>
                </a:rPr>
                <a:t>www.ncdc.ge</a:t>
              </a:r>
              <a:endParaRPr lang="ru-RU">
                <a:solidFill>
                  <a:schemeClr val="bg1"/>
                </a:solidFill>
              </a:endParaRPr>
            </a:p>
          </p:txBody>
        </p:sp>
      </p:grpSp>
      <p:sp>
        <p:nvSpPr>
          <p:cNvPr id="9" name="Title 2"/>
          <p:cNvSpPr txBox="1">
            <a:spLocks/>
          </p:cNvSpPr>
          <p:nvPr/>
        </p:nvSpPr>
        <p:spPr>
          <a:xfrm>
            <a:off x="-914400" y="76200"/>
            <a:ext cx="10820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4800" b="1" dirty="0">
                <a:latin typeface="Calibri" charset="0"/>
              </a:rPr>
              <a:t>საერთაშორისო პარტნიორები</a:t>
            </a:r>
            <a:endParaRPr lang="en-US" sz="4800" b="1" dirty="0">
              <a:latin typeface="Calibri" charset="0"/>
            </a:endParaRPr>
          </a:p>
        </p:txBody>
      </p:sp>
      <p:pic>
        <p:nvPicPr>
          <p:cNvPr id="3" name="Picture 2" descr="Screen Shot 2016-03-21 at 10.54.18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295400"/>
            <a:ext cx="3274258" cy="1030027"/>
          </a:xfrm>
          <a:prstGeom prst="rect">
            <a:avLst/>
          </a:prstGeom>
        </p:spPr>
      </p:pic>
      <p:pic>
        <p:nvPicPr>
          <p:cNvPr id="6" name="Picture 5" descr="Screen Shot 2016-03-21 at 10.55.31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1295400"/>
            <a:ext cx="2743200" cy="956382"/>
          </a:xfrm>
          <a:prstGeom prst="rect">
            <a:avLst/>
          </a:prstGeom>
        </p:spPr>
      </p:pic>
      <p:pic>
        <p:nvPicPr>
          <p:cNvPr id="8" name="Picture 7" descr="Screen Shot 2016-03-21 at 11.02.56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5027778"/>
            <a:ext cx="5016260" cy="992022"/>
          </a:xfrm>
          <a:prstGeom prst="rect">
            <a:avLst/>
          </a:prstGeom>
        </p:spPr>
      </p:pic>
      <p:pic>
        <p:nvPicPr>
          <p:cNvPr id="10" name="Picture 9" descr="Screen Shot 2016-03-21 at 11.04.35 A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667000"/>
            <a:ext cx="2695482" cy="1220372"/>
          </a:xfrm>
          <a:prstGeom prst="rect">
            <a:avLst/>
          </a:prstGeom>
        </p:spPr>
      </p:pic>
      <p:pic>
        <p:nvPicPr>
          <p:cNvPr id="11" name="Picture 10" descr="Screen Shot 2016-03-21 at 11.06.06 A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02858" y="2524370"/>
            <a:ext cx="1905000" cy="1368641"/>
          </a:xfrm>
          <a:prstGeom prst="rect">
            <a:avLst/>
          </a:prstGeom>
        </p:spPr>
      </p:pic>
      <p:pic>
        <p:nvPicPr>
          <p:cNvPr id="4" name="Picture 3" descr="Screen Shot 2016-03-22 at 11.34.16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10400" y="865094"/>
            <a:ext cx="2133600" cy="1649506"/>
          </a:xfrm>
          <a:prstGeom prst="rect">
            <a:avLst/>
          </a:prstGeom>
        </p:spPr>
      </p:pic>
      <p:pic>
        <p:nvPicPr>
          <p:cNvPr id="5" name="Picture 4" descr="Screen Shot 2016-03-22 at 11.35.05 A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9723" y="4165600"/>
            <a:ext cx="4499077" cy="863600"/>
          </a:xfrm>
          <a:prstGeom prst="rect">
            <a:avLst/>
          </a:prstGeom>
        </p:spPr>
      </p:pic>
      <p:pic>
        <p:nvPicPr>
          <p:cNvPr id="12" name="Picture 11" descr="Screen Shot 2016-03-22 at 11.35.37 AM.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74506" y="2550232"/>
            <a:ext cx="1963398" cy="1676399"/>
          </a:xfrm>
          <a:prstGeom prst="rect">
            <a:avLst/>
          </a:prstGeom>
        </p:spPr>
      </p:pic>
      <p:pic>
        <p:nvPicPr>
          <p:cNvPr id="13" name="Picture 12" descr="Screen Shot 2016-03-22 at 11.38.07 A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38800" y="4611186"/>
            <a:ext cx="3355975" cy="1294315"/>
          </a:xfrm>
          <a:prstGeom prst="rect">
            <a:avLst/>
          </a:prstGeom>
        </p:spPr>
      </p:pic>
    </p:spTree>
    <p:extLst>
      <p:ext uri="{BB962C8B-B14F-4D97-AF65-F5344CB8AC3E}">
        <p14:creationId xmlns:p14="http://schemas.microsoft.com/office/powerpoint/2010/main" val="2229725906"/>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6165850"/>
            <a:ext cx="9144000" cy="692150"/>
            <a:chOff x="0" y="3884"/>
            <a:chExt cx="5760" cy="436"/>
          </a:xfrm>
        </p:grpSpPr>
        <p:sp>
          <p:nvSpPr>
            <p:cNvPr id="6149"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6150" name="Rectangle 6"/>
            <p:cNvSpPr>
              <a:spLocks noChangeArrowheads="1"/>
            </p:cNvSpPr>
            <p:nvPr/>
          </p:nvSpPr>
          <p:spPr bwMode="auto">
            <a:xfrm>
              <a:off x="793" y="3929"/>
              <a:ext cx="2903" cy="326"/>
            </a:xfrm>
            <a:prstGeom prst="rect">
              <a:avLst/>
            </a:prstGeom>
            <a:noFill/>
            <a:ln w="9525">
              <a:noFill/>
              <a:miter lim="800000"/>
              <a:headEnd/>
              <a:tailEnd/>
            </a:ln>
          </p:spPr>
          <p:txBody>
            <a:bodyPr>
              <a:spAutoFit/>
            </a:bodyPr>
            <a:lstStyle/>
            <a:p>
              <a:r>
                <a:rPr lang="ka-GE" sz="1400" b="1" dirty="0">
                  <a:solidFill>
                    <a:schemeClr val="bg1"/>
                  </a:solidFill>
                </a:rPr>
                <a:t>დაავადებათა კონტროლისა და საზოგადოებრივი ჯანმრთელობის ეროვნული ცენტრი</a:t>
              </a:r>
              <a:endParaRPr lang="ru-RU" sz="1400" b="1" dirty="0">
                <a:solidFill>
                  <a:schemeClr val="bg1"/>
                </a:solidFill>
              </a:endParaRPr>
            </a:p>
          </p:txBody>
        </p:sp>
        <p:pic>
          <p:nvPicPr>
            <p:cNvPr id="6151" name="Picture 1030" descr="logo"/>
            <p:cNvPicPr>
              <a:picLocks noChangeAspect="1" noChangeArrowheads="1"/>
            </p:cNvPicPr>
            <p:nvPr/>
          </p:nvPicPr>
          <p:blipFill>
            <a:blip r:embed="rId2" cstate="print"/>
            <a:srcRect/>
            <a:stretch>
              <a:fillRect/>
            </a:stretch>
          </p:blipFill>
          <p:spPr bwMode="auto">
            <a:xfrm>
              <a:off x="90" y="3884"/>
              <a:ext cx="567" cy="427"/>
            </a:xfrm>
            <a:prstGeom prst="rect">
              <a:avLst/>
            </a:prstGeom>
            <a:noFill/>
            <a:ln w="9525">
              <a:noFill/>
              <a:miter lim="800000"/>
              <a:headEnd/>
              <a:tailEnd/>
            </a:ln>
          </p:spPr>
        </p:pic>
        <p:sp>
          <p:nvSpPr>
            <p:cNvPr id="6152" name="Text Box 8"/>
            <p:cNvSpPr txBox="1">
              <a:spLocks noChangeArrowheads="1"/>
            </p:cNvSpPr>
            <p:nvPr/>
          </p:nvSpPr>
          <p:spPr bwMode="auto">
            <a:xfrm>
              <a:off x="4694" y="4020"/>
              <a:ext cx="972" cy="231"/>
            </a:xfrm>
            <a:prstGeom prst="rect">
              <a:avLst/>
            </a:prstGeom>
            <a:noFill/>
            <a:ln w="9525">
              <a:noFill/>
              <a:miter lim="800000"/>
              <a:headEnd/>
              <a:tailEnd/>
            </a:ln>
          </p:spPr>
          <p:txBody>
            <a:bodyPr wrap="none">
              <a:spAutoFit/>
            </a:bodyPr>
            <a:lstStyle/>
            <a:p>
              <a:r>
                <a:rPr lang="en-US">
                  <a:solidFill>
                    <a:schemeClr val="bg1"/>
                  </a:solidFill>
                </a:rPr>
                <a:t>www.ncdc.ge</a:t>
              </a:r>
              <a:endParaRPr lang="ru-RU">
                <a:solidFill>
                  <a:schemeClr val="bg1"/>
                </a:solidFill>
              </a:endParaRPr>
            </a:p>
          </p:txBody>
        </p:sp>
      </p:grpSp>
      <p:pic>
        <p:nvPicPr>
          <p:cNvPr id="4" name="Picture 3" descr="Screen Shot 2016-03-20 at 4.07.27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0801" y="49546"/>
            <a:ext cx="4963605" cy="990599"/>
          </a:xfrm>
          <a:prstGeom prst="rect">
            <a:avLst/>
          </a:prstGeom>
        </p:spPr>
      </p:pic>
      <p:pic>
        <p:nvPicPr>
          <p:cNvPr id="3" name="Picture 2"/>
          <p:cNvPicPr>
            <a:picLocks noChangeAspect="1"/>
          </p:cNvPicPr>
          <p:nvPr/>
        </p:nvPicPr>
        <p:blipFill>
          <a:blip r:embed="rId4"/>
          <a:stretch>
            <a:fillRect/>
          </a:stretch>
        </p:blipFill>
        <p:spPr>
          <a:xfrm>
            <a:off x="4160800" y="4991021"/>
            <a:ext cx="4983199" cy="1110474"/>
          </a:xfrm>
          <a:prstGeom prst="rect">
            <a:avLst/>
          </a:prstGeom>
        </p:spPr>
      </p:pic>
      <p:sp>
        <p:nvSpPr>
          <p:cNvPr id="7" name="TextBox 6"/>
          <p:cNvSpPr txBox="1"/>
          <p:nvPr/>
        </p:nvSpPr>
        <p:spPr>
          <a:xfrm>
            <a:off x="397119" y="1905000"/>
            <a:ext cx="7908681" cy="2554545"/>
          </a:xfrm>
          <a:prstGeom prst="rect">
            <a:avLst/>
          </a:prstGeom>
          <a:noFill/>
        </p:spPr>
        <p:txBody>
          <a:bodyPr wrap="square" rtlCol="0">
            <a:spAutoFit/>
          </a:bodyPr>
          <a:lstStyle/>
          <a:p>
            <a:pPr algn="ctr"/>
            <a:r>
              <a:rPr lang="ka-GE" sz="3200" dirty="0" smtClean="0"/>
              <a:t>ტუბერკულოზის მსოფლიო დღე </a:t>
            </a:r>
          </a:p>
          <a:p>
            <a:pPr algn="ctr"/>
            <a:r>
              <a:rPr lang="ka-GE" sz="3200" dirty="0" smtClean="0"/>
              <a:t>24 მარტი 2018</a:t>
            </a:r>
          </a:p>
          <a:p>
            <a:pPr algn="ctr"/>
            <a:endParaRPr lang="ka-GE" sz="3200" dirty="0"/>
          </a:p>
          <a:p>
            <a:pPr algn="ctr"/>
            <a:r>
              <a:rPr lang="ka-GE" sz="3200" b="1" dirty="0" smtClean="0"/>
              <a:t>„ვეძებთ: ლიდერებს ტუბერკულოზისგან თავისუფალი მსოფლიოსთვის</a:t>
            </a:r>
            <a:r>
              <a:rPr lang="en-US" sz="3200" b="1" dirty="0" smtClean="0"/>
              <a:t>’’</a:t>
            </a:r>
            <a:endParaRPr lang="ka-GE" sz="3200" b="1" dirty="0"/>
          </a:p>
        </p:txBody>
      </p:sp>
      <p:pic>
        <p:nvPicPr>
          <p:cNvPr id="16386" name="Picture 2" descr="http://www.who.int/entity/tb/WTBD_bann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62" y="49546"/>
            <a:ext cx="3336925" cy="174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328552"/>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p:cNvGrpSpPr>
          <p:nvPr/>
        </p:nvGrpSpPr>
        <p:grpSpPr bwMode="auto">
          <a:xfrm>
            <a:off x="0" y="6165850"/>
            <a:ext cx="9144000" cy="692150"/>
            <a:chOff x="0" y="3884"/>
            <a:chExt cx="5760" cy="436"/>
          </a:xfrm>
        </p:grpSpPr>
        <p:sp>
          <p:nvSpPr>
            <p:cNvPr id="8"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9" name="Rectangle 6"/>
            <p:cNvSpPr>
              <a:spLocks noChangeArrowheads="1"/>
            </p:cNvSpPr>
            <p:nvPr/>
          </p:nvSpPr>
          <p:spPr bwMode="auto">
            <a:xfrm>
              <a:off x="793" y="3929"/>
              <a:ext cx="2903" cy="326"/>
            </a:xfrm>
            <a:prstGeom prst="rect">
              <a:avLst/>
            </a:prstGeom>
            <a:noFill/>
            <a:ln w="9525">
              <a:noFill/>
              <a:miter lim="800000"/>
              <a:headEnd/>
              <a:tailEnd/>
            </a:ln>
          </p:spPr>
          <p:txBody>
            <a:bodyPr>
              <a:spAutoFit/>
            </a:bodyPr>
            <a:lstStyle/>
            <a:p>
              <a:r>
                <a:rPr lang="ka-GE" sz="1400" b="1" dirty="0">
                  <a:solidFill>
                    <a:schemeClr val="bg1"/>
                  </a:solidFill>
                </a:rPr>
                <a:t>დაავადებათა კონტროლისა და საზოგადოებრივი ჯანმრთელობის ეროვნული ცენტრი</a:t>
              </a:r>
              <a:endParaRPr lang="ru-RU" sz="1400" b="1" dirty="0">
                <a:solidFill>
                  <a:schemeClr val="bg1"/>
                </a:solidFill>
              </a:endParaRPr>
            </a:p>
          </p:txBody>
        </p:sp>
        <p:pic>
          <p:nvPicPr>
            <p:cNvPr id="10" name="Picture 1030" descr="logo"/>
            <p:cNvPicPr>
              <a:picLocks noChangeAspect="1" noChangeArrowheads="1"/>
            </p:cNvPicPr>
            <p:nvPr/>
          </p:nvPicPr>
          <p:blipFill>
            <a:blip r:embed="rId3" cstate="print"/>
            <a:srcRect/>
            <a:stretch>
              <a:fillRect/>
            </a:stretch>
          </p:blipFill>
          <p:spPr bwMode="auto">
            <a:xfrm>
              <a:off x="90" y="3884"/>
              <a:ext cx="567" cy="427"/>
            </a:xfrm>
            <a:prstGeom prst="rect">
              <a:avLst/>
            </a:prstGeom>
            <a:noFill/>
            <a:ln w="9525">
              <a:noFill/>
              <a:miter lim="800000"/>
              <a:headEnd/>
              <a:tailEnd/>
            </a:ln>
          </p:spPr>
        </p:pic>
        <p:sp>
          <p:nvSpPr>
            <p:cNvPr id="11" name="Text Box 8"/>
            <p:cNvSpPr txBox="1">
              <a:spLocks noChangeArrowheads="1"/>
            </p:cNvSpPr>
            <p:nvPr/>
          </p:nvSpPr>
          <p:spPr bwMode="auto">
            <a:xfrm>
              <a:off x="4694" y="4020"/>
              <a:ext cx="972" cy="231"/>
            </a:xfrm>
            <a:prstGeom prst="rect">
              <a:avLst/>
            </a:prstGeom>
            <a:noFill/>
            <a:ln w="9525">
              <a:noFill/>
              <a:miter lim="800000"/>
              <a:headEnd/>
              <a:tailEnd/>
            </a:ln>
          </p:spPr>
          <p:txBody>
            <a:bodyPr wrap="none">
              <a:spAutoFit/>
            </a:bodyPr>
            <a:lstStyle/>
            <a:p>
              <a:r>
                <a:rPr lang="en-US">
                  <a:solidFill>
                    <a:schemeClr val="bg1"/>
                  </a:solidFill>
                </a:rPr>
                <a:t>www.ncdc.ge</a:t>
              </a:r>
              <a:endParaRPr lang="ru-RU">
                <a:solidFill>
                  <a:schemeClr val="bg1"/>
                </a:solidFill>
              </a:endParaRPr>
            </a:p>
          </p:txBody>
        </p:sp>
      </p:grpSp>
      <p:sp>
        <p:nvSpPr>
          <p:cNvPr id="17" name="TextBox 16"/>
          <p:cNvSpPr txBox="1"/>
          <p:nvPr/>
        </p:nvSpPr>
        <p:spPr>
          <a:xfrm>
            <a:off x="192407" y="4800600"/>
            <a:ext cx="8569975" cy="707886"/>
          </a:xfrm>
          <a:prstGeom prst="rect">
            <a:avLst/>
          </a:prstGeom>
          <a:noFill/>
        </p:spPr>
        <p:txBody>
          <a:bodyPr wrap="none" rtlCol="0">
            <a:spAutoFit/>
          </a:bodyPr>
          <a:lstStyle/>
          <a:p>
            <a:r>
              <a:rPr lang="ka-GE" sz="2000" dirty="0">
                <a:latin typeface="+mj-lt"/>
              </a:rPr>
              <a:t>ტბ ინციდენტობა* </a:t>
            </a:r>
            <a:r>
              <a:rPr lang="en-US" sz="2000" dirty="0">
                <a:latin typeface="+mj-lt"/>
              </a:rPr>
              <a:t>(</a:t>
            </a:r>
            <a:r>
              <a:rPr lang="ka-GE" sz="2000" dirty="0">
                <a:solidFill>
                  <a:srgbClr val="7BA587"/>
                </a:solidFill>
                <a:latin typeface="+mj-lt"/>
              </a:rPr>
              <a:t>მწვანედ</a:t>
            </a:r>
            <a:r>
              <a:rPr lang="en-US" sz="2000" dirty="0" smtClean="0">
                <a:latin typeface="+mj-lt"/>
              </a:rPr>
              <a:t>), </a:t>
            </a:r>
            <a:r>
              <a:rPr lang="ka-GE" sz="2000" dirty="0">
                <a:latin typeface="+mj-lt"/>
              </a:rPr>
              <a:t>შეტყობინებული ტბ შემთხვევები</a:t>
            </a:r>
            <a:r>
              <a:rPr lang="en-US" sz="2000" dirty="0">
                <a:latin typeface="+mj-lt"/>
              </a:rPr>
              <a:t> (</a:t>
            </a:r>
            <a:r>
              <a:rPr lang="ka-GE" sz="2000" b="1" dirty="0">
                <a:latin typeface="+mj-lt"/>
              </a:rPr>
              <a:t>შავად</a:t>
            </a:r>
            <a:r>
              <a:rPr lang="en-US" sz="2000" dirty="0" smtClean="0">
                <a:latin typeface="+mj-lt"/>
              </a:rPr>
              <a:t>), </a:t>
            </a:r>
            <a:endParaRPr lang="ka-GE" sz="2000" dirty="0" smtClean="0">
              <a:latin typeface="+mj-lt"/>
            </a:endParaRPr>
          </a:p>
          <a:p>
            <a:r>
              <a:rPr lang="ka-GE" sz="2000" dirty="0" smtClean="0">
                <a:latin typeface="+mj-lt"/>
              </a:rPr>
              <a:t>აივ ინფექციის და ტბ კოინფექციის შემთხვევები (</a:t>
            </a:r>
            <a:r>
              <a:rPr lang="ka-GE" sz="2000" dirty="0" smtClean="0">
                <a:solidFill>
                  <a:srgbClr val="FF0000"/>
                </a:solidFill>
                <a:latin typeface="+mj-lt"/>
              </a:rPr>
              <a:t>წითლად</a:t>
            </a:r>
            <a:r>
              <a:rPr lang="ka-GE" sz="2000" dirty="0" smtClean="0">
                <a:latin typeface="+mj-lt"/>
              </a:rPr>
              <a:t>)</a:t>
            </a:r>
            <a:r>
              <a:rPr lang="en-US" sz="2000" dirty="0" smtClean="0">
                <a:latin typeface="+mj-lt"/>
              </a:rPr>
              <a:t>  </a:t>
            </a:r>
            <a:endParaRPr lang="en-US" sz="2000" dirty="0">
              <a:latin typeface="+mj-lt"/>
            </a:endParaRPr>
          </a:p>
        </p:txBody>
      </p:sp>
      <p:sp>
        <p:nvSpPr>
          <p:cNvPr id="18" name="TextBox 17"/>
          <p:cNvSpPr txBox="1"/>
          <p:nvPr/>
        </p:nvSpPr>
        <p:spPr>
          <a:xfrm>
            <a:off x="115331" y="5867400"/>
            <a:ext cx="2284600" cy="261610"/>
          </a:xfrm>
          <a:prstGeom prst="rect">
            <a:avLst/>
          </a:prstGeom>
          <a:noFill/>
        </p:spPr>
        <p:txBody>
          <a:bodyPr wrap="none" rtlCol="0">
            <a:spAutoFit/>
          </a:bodyPr>
          <a:lstStyle/>
          <a:p>
            <a:r>
              <a:rPr lang="ka-GE" sz="1100" dirty="0"/>
              <a:t>წყარო</a:t>
            </a:r>
            <a:r>
              <a:rPr lang="en-US" sz="1100" dirty="0"/>
              <a:t>: WHO global TB report </a:t>
            </a:r>
            <a:r>
              <a:rPr lang="en-US" sz="1100" dirty="0" smtClean="0"/>
              <a:t>2017</a:t>
            </a:r>
            <a:endParaRPr lang="ka-GE" sz="1100" dirty="0"/>
          </a:p>
        </p:txBody>
      </p:sp>
      <p:sp>
        <p:nvSpPr>
          <p:cNvPr id="19" name="Title 1"/>
          <p:cNvSpPr txBox="1">
            <a:spLocks/>
          </p:cNvSpPr>
          <p:nvPr/>
        </p:nvSpPr>
        <p:spPr>
          <a:xfrm>
            <a:off x="323528" y="76200"/>
            <a:ext cx="864096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j-lt"/>
                <a:ea typeface="+mj-ea"/>
                <a:cs typeface="+mj-cs"/>
              </a:rPr>
              <a:t>TB </a:t>
            </a:r>
            <a:r>
              <a:rPr kumimoji="0" lang="ka-GE" sz="3200" b="1" i="0" u="none" strike="noStrike" kern="1200" cap="none" spc="0" normalizeH="0" baseline="0" noProof="0" dirty="0">
                <a:ln>
                  <a:noFill/>
                </a:ln>
                <a:solidFill>
                  <a:schemeClr val="tx1"/>
                </a:solidFill>
                <a:effectLst/>
                <a:uLnTx/>
                <a:uFillTx/>
                <a:latin typeface="+mj-lt"/>
                <a:ea typeface="+mj-ea"/>
                <a:cs typeface="+mj-cs"/>
              </a:rPr>
              <a:t>ახალი შემთხვევები </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228600" y="762000"/>
            <a:ext cx="6194324" cy="369332"/>
          </a:xfrm>
          <a:prstGeom prst="rect">
            <a:avLst/>
          </a:prstGeom>
          <a:noFill/>
        </p:spPr>
        <p:txBody>
          <a:bodyPr wrap="none" rtlCol="0">
            <a:spAutoFit/>
          </a:bodyPr>
          <a:lstStyle/>
          <a:p>
            <a:r>
              <a:rPr lang="ka-GE" dirty="0"/>
              <a:t>შემთხვევების გამოვლენის პრობლემა მსოფლიოში...</a:t>
            </a:r>
            <a:endParaRPr lang="en-US" dirty="0"/>
          </a:p>
        </p:txBody>
      </p:sp>
      <p:pic>
        <p:nvPicPr>
          <p:cNvPr id="5" name="Picture 4"/>
          <p:cNvPicPr>
            <a:picLocks noChangeAspect="1"/>
          </p:cNvPicPr>
          <p:nvPr/>
        </p:nvPicPr>
        <p:blipFill>
          <a:blip r:embed="rId4"/>
          <a:stretch>
            <a:fillRect/>
          </a:stretch>
        </p:blipFill>
        <p:spPr>
          <a:xfrm>
            <a:off x="323528" y="1558840"/>
            <a:ext cx="4001694" cy="2708360"/>
          </a:xfrm>
          <a:prstGeom prst="rect">
            <a:avLst/>
          </a:prstGeom>
        </p:spPr>
      </p:pic>
      <p:pic>
        <p:nvPicPr>
          <p:cNvPr id="6" name="Picture 5"/>
          <p:cNvPicPr>
            <a:picLocks noChangeAspect="1"/>
          </p:cNvPicPr>
          <p:nvPr/>
        </p:nvPicPr>
        <p:blipFill>
          <a:blip r:embed="rId5"/>
          <a:stretch>
            <a:fillRect/>
          </a:stretch>
        </p:blipFill>
        <p:spPr>
          <a:xfrm>
            <a:off x="4953000" y="1443085"/>
            <a:ext cx="3505200" cy="2887080"/>
          </a:xfrm>
          <a:prstGeom prst="rect">
            <a:avLst/>
          </a:prstGeom>
        </p:spPr>
      </p:pic>
    </p:spTree>
    <p:extLst>
      <p:ext uri="{BB962C8B-B14F-4D97-AF65-F5344CB8AC3E}">
        <p14:creationId xmlns:p14="http://schemas.microsoft.com/office/powerpoint/2010/main" val="3240248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p:cNvGrpSpPr>
          <p:nvPr/>
        </p:nvGrpSpPr>
        <p:grpSpPr bwMode="auto">
          <a:xfrm>
            <a:off x="0" y="6165850"/>
            <a:ext cx="9144000" cy="692150"/>
            <a:chOff x="0" y="3884"/>
            <a:chExt cx="5760" cy="436"/>
          </a:xfrm>
        </p:grpSpPr>
        <p:sp>
          <p:nvSpPr>
            <p:cNvPr id="8"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9" name="Rectangle 6"/>
            <p:cNvSpPr>
              <a:spLocks noChangeArrowheads="1"/>
            </p:cNvSpPr>
            <p:nvPr/>
          </p:nvSpPr>
          <p:spPr bwMode="auto">
            <a:xfrm>
              <a:off x="793" y="3929"/>
              <a:ext cx="2903" cy="326"/>
            </a:xfrm>
            <a:prstGeom prst="rect">
              <a:avLst/>
            </a:prstGeom>
            <a:noFill/>
            <a:ln w="9525">
              <a:noFill/>
              <a:miter lim="800000"/>
              <a:headEnd/>
              <a:tailEnd/>
            </a:ln>
          </p:spPr>
          <p:txBody>
            <a:bodyPr>
              <a:spAutoFit/>
            </a:bodyPr>
            <a:lstStyle/>
            <a:p>
              <a:r>
                <a:rPr lang="ka-GE" sz="1400" b="1">
                  <a:solidFill>
                    <a:schemeClr val="bg1"/>
                  </a:solidFill>
                </a:rPr>
                <a:t>დაავადებათა კონტროლისა და საზოგადოებრივი ჯანმრთელობის ეროვნული ცენტრი</a:t>
              </a:r>
              <a:endParaRPr lang="ru-RU" sz="1400" b="1">
                <a:solidFill>
                  <a:schemeClr val="bg1"/>
                </a:solidFill>
              </a:endParaRPr>
            </a:p>
          </p:txBody>
        </p:sp>
        <p:pic>
          <p:nvPicPr>
            <p:cNvPr id="10" name="Picture 1030" descr="logo"/>
            <p:cNvPicPr>
              <a:picLocks noChangeAspect="1" noChangeArrowheads="1"/>
            </p:cNvPicPr>
            <p:nvPr/>
          </p:nvPicPr>
          <p:blipFill>
            <a:blip r:embed="rId2" cstate="print"/>
            <a:srcRect/>
            <a:stretch>
              <a:fillRect/>
            </a:stretch>
          </p:blipFill>
          <p:spPr bwMode="auto">
            <a:xfrm>
              <a:off x="90" y="3884"/>
              <a:ext cx="567" cy="427"/>
            </a:xfrm>
            <a:prstGeom prst="rect">
              <a:avLst/>
            </a:prstGeom>
            <a:noFill/>
            <a:ln w="9525">
              <a:noFill/>
              <a:miter lim="800000"/>
              <a:headEnd/>
              <a:tailEnd/>
            </a:ln>
          </p:spPr>
        </p:pic>
        <p:sp>
          <p:nvSpPr>
            <p:cNvPr id="11" name="Text Box 8"/>
            <p:cNvSpPr txBox="1">
              <a:spLocks noChangeArrowheads="1"/>
            </p:cNvSpPr>
            <p:nvPr/>
          </p:nvSpPr>
          <p:spPr bwMode="auto">
            <a:xfrm>
              <a:off x="4694" y="4020"/>
              <a:ext cx="972" cy="231"/>
            </a:xfrm>
            <a:prstGeom prst="rect">
              <a:avLst/>
            </a:prstGeom>
            <a:noFill/>
            <a:ln w="9525">
              <a:noFill/>
              <a:miter lim="800000"/>
              <a:headEnd/>
              <a:tailEnd/>
            </a:ln>
          </p:spPr>
          <p:txBody>
            <a:bodyPr wrap="none">
              <a:spAutoFit/>
            </a:bodyPr>
            <a:lstStyle/>
            <a:p>
              <a:r>
                <a:rPr lang="en-US">
                  <a:solidFill>
                    <a:schemeClr val="bg1"/>
                  </a:solidFill>
                </a:rPr>
                <a:t>www.ncdc.ge</a:t>
              </a:r>
              <a:endParaRPr lang="ru-RU">
                <a:solidFill>
                  <a:schemeClr val="bg1"/>
                </a:solidFill>
              </a:endParaRPr>
            </a:p>
          </p:txBody>
        </p:sp>
      </p:grpSp>
      <p:sp>
        <p:nvSpPr>
          <p:cNvPr id="2" name="TextBox 1"/>
          <p:cNvSpPr txBox="1"/>
          <p:nvPr/>
        </p:nvSpPr>
        <p:spPr>
          <a:xfrm>
            <a:off x="48768" y="5920411"/>
            <a:ext cx="1377300" cy="276999"/>
          </a:xfrm>
          <a:prstGeom prst="rect">
            <a:avLst/>
          </a:prstGeom>
          <a:noFill/>
        </p:spPr>
        <p:txBody>
          <a:bodyPr wrap="none" rtlCol="0">
            <a:spAutoFit/>
          </a:bodyPr>
          <a:lstStyle/>
          <a:p>
            <a:r>
              <a:rPr lang="ka-GE" sz="1200" dirty="0"/>
              <a:t>წყარო</a:t>
            </a:r>
            <a:r>
              <a:rPr lang="en-US" sz="1200" dirty="0"/>
              <a:t>: WHO </a:t>
            </a:r>
            <a:r>
              <a:rPr lang="en-US" sz="1200" dirty="0" smtClean="0"/>
              <a:t>201</a:t>
            </a:r>
            <a:r>
              <a:rPr lang="ka-GE" sz="1200" dirty="0" smtClean="0"/>
              <a:t>8</a:t>
            </a:r>
            <a:endParaRPr lang="ka-GE" sz="1200" dirty="0"/>
          </a:p>
        </p:txBody>
      </p:sp>
      <p:pic>
        <p:nvPicPr>
          <p:cNvPr id="14" name="Picture 13"/>
          <p:cNvPicPr>
            <a:picLocks noChangeAspect="1"/>
          </p:cNvPicPr>
          <p:nvPr/>
        </p:nvPicPr>
        <p:blipFill>
          <a:blip r:embed="rId3"/>
          <a:stretch>
            <a:fillRect/>
          </a:stretch>
        </p:blipFill>
        <p:spPr>
          <a:xfrm>
            <a:off x="2466976" y="4105275"/>
            <a:ext cx="1819275" cy="161925"/>
          </a:xfrm>
          <a:prstGeom prst="rect">
            <a:avLst/>
          </a:prstGeom>
        </p:spPr>
      </p:pic>
      <p:pic>
        <p:nvPicPr>
          <p:cNvPr id="16" name="Picture 15"/>
          <p:cNvPicPr>
            <a:picLocks noChangeAspect="1"/>
          </p:cNvPicPr>
          <p:nvPr/>
        </p:nvPicPr>
        <p:blipFill>
          <a:blip r:embed="rId4"/>
          <a:stretch>
            <a:fillRect/>
          </a:stretch>
        </p:blipFill>
        <p:spPr>
          <a:xfrm>
            <a:off x="1162050" y="2792809"/>
            <a:ext cx="1285875" cy="95250"/>
          </a:xfrm>
          <a:prstGeom prst="rect">
            <a:avLst/>
          </a:prstGeom>
        </p:spPr>
      </p:pic>
      <p:sp>
        <p:nvSpPr>
          <p:cNvPr id="12" name="Title 1"/>
          <p:cNvSpPr txBox="1">
            <a:spLocks/>
          </p:cNvSpPr>
          <p:nvPr/>
        </p:nvSpPr>
        <p:spPr>
          <a:xfrm>
            <a:off x="-353888" y="0"/>
            <a:ext cx="9574088"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a-GE" sz="4000" b="1" i="0" u="none" strike="noStrike" kern="1200" cap="none" spc="0" normalizeH="0" baseline="0" noProof="0" dirty="0" smtClean="0">
                <a:ln>
                  <a:noFill/>
                </a:ln>
                <a:solidFill>
                  <a:schemeClr val="tx1"/>
                </a:solidFill>
                <a:effectLst/>
                <a:uLnTx/>
                <a:uFillTx/>
                <a:latin typeface="+mj-lt"/>
                <a:ea typeface="+mj-ea"/>
                <a:cs typeface="+mj-cs"/>
              </a:rPr>
              <a:t>მიღწევები</a:t>
            </a:r>
            <a:r>
              <a:rPr kumimoji="0" lang="ka-GE" sz="4000" b="1" i="0" u="none" strike="noStrike" kern="1200" cap="none" spc="0" normalizeH="0" noProof="0" dirty="0" smtClean="0">
                <a:ln>
                  <a:noFill/>
                </a:ln>
                <a:solidFill>
                  <a:schemeClr val="tx1"/>
                </a:solidFill>
                <a:effectLst/>
                <a:uLnTx/>
                <a:uFillTx/>
                <a:latin typeface="+mj-lt"/>
                <a:ea typeface="+mj-ea"/>
                <a:cs typeface="+mj-cs"/>
              </a:rPr>
              <a:t> და გამოწვევები</a:t>
            </a:r>
            <a:endParaRPr kumimoji="0" lang="ka-GE" sz="4000" b="1" i="0" u="none" strike="noStrike" kern="1200" cap="none" spc="0" normalizeH="0" baseline="0" noProof="0" dirty="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ka-GE" sz="2800" b="1" dirty="0">
                <a:latin typeface="+mj-lt"/>
                <a:ea typeface="+mj-ea"/>
                <a:cs typeface="+mj-cs"/>
              </a:rPr>
              <a:t>(მსოფლიო</a:t>
            </a:r>
            <a:r>
              <a:rPr lang="ka-GE" sz="2800" b="1" dirty="0" smtClean="0">
                <a:latin typeface="+mj-lt"/>
                <a:ea typeface="+mj-ea"/>
                <a:cs typeface="+mj-cs"/>
              </a:rPr>
              <a:t>)</a:t>
            </a:r>
            <a:endParaRPr lang="ka-GE" sz="2800" b="1" dirty="0">
              <a:latin typeface="+mj-lt"/>
              <a:ea typeface="+mj-ea"/>
              <a:cs typeface="+mj-cs"/>
            </a:endParaRPr>
          </a:p>
        </p:txBody>
      </p:sp>
      <p:pic>
        <p:nvPicPr>
          <p:cNvPr id="13" name="Picture 12"/>
          <p:cNvPicPr>
            <a:picLocks noChangeAspect="1"/>
          </p:cNvPicPr>
          <p:nvPr/>
        </p:nvPicPr>
        <p:blipFill>
          <a:blip r:embed="rId5"/>
          <a:stretch>
            <a:fillRect/>
          </a:stretch>
        </p:blipFill>
        <p:spPr>
          <a:xfrm>
            <a:off x="1188" y="1663641"/>
            <a:ext cx="8993587" cy="1085967"/>
          </a:xfrm>
          <a:prstGeom prst="rect">
            <a:avLst/>
          </a:prstGeom>
        </p:spPr>
      </p:pic>
      <p:sp>
        <p:nvSpPr>
          <p:cNvPr id="15" name="TextBox 14"/>
          <p:cNvSpPr txBox="1"/>
          <p:nvPr/>
        </p:nvSpPr>
        <p:spPr>
          <a:xfrm>
            <a:off x="0" y="3200400"/>
            <a:ext cx="9144000" cy="2308324"/>
          </a:xfrm>
          <a:prstGeom prst="rect">
            <a:avLst/>
          </a:prstGeom>
          <a:noFill/>
        </p:spPr>
        <p:txBody>
          <a:bodyPr wrap="square" rtlCol="0">
            <a:spAutoFit/>
          </a:bodyPr>
          <a:lstStyle/>
          <a:p>
            <a:r>
              <a:rPr lang="ka-GE" dirty="0" smtClean="0"/>
              <a:t>53 მილიონი	    22% შემცირებული	</a:t>
            </a:r>
            <a:r>
              <a:rPr lang="en-US" dirty="0" smtClean="0"/>
              <a:t>MDR-TB</a:t>
            </a:r>
            <a:r>
              <a:rPr lang="ka-GE" dirty="0" smtClean="0"/>
              <a:t> 			არასაკმარისი</a:t>
            </a:r>
          </a:p>
          <a:p>
            <a:r>
              <a:rPr lang="ka-GE" dirty="0" smtClean="0"/>
              <a:t>გადარჩენილი 	    </a:t>
            </a:r>
            <a:r>
              <a:rPr lang="ka-GE" dirty="0" err="1" smtClean="0"/>
              <a:t>სიკვდილობა</a:t>
            </a:r>
            <a:r>
              <a:rPr lang="en-US" dirty="0" smtClean="0"/>
              <a:t>		</a:t>
            </a:r>
            <a:r>
              <a:rPr lang="ka-GE" dirty="0" smtClean="0"/>
              <a:t>ხუთიდან ერთი		დაფინანსება </a:t>
            </a:r>
          </a:p>
          <a:p>
            <a:r>
              <a:rPr lang="ka-GE" dirty="0" smtClean="0"/>
              <a:t>სიცოცხლე	    (2000-2015)		იღებს შესაბამის   	(დეფიციტი (2000-2016)</a:t>
            </a:r>
            <a:r>
              <a:rPr lang="ka-GE" dirty="0"/>
              <a:t>	</a:t>
            </a:r>
            <a:r>
              <a:rPr lang="ka-GE" dirty="0" smtClean="0"/>
              <a:t>			მკურნალობას	                 $2.3 მილიარდი 								წელიწადში)	</a:t>
            </a:r>
            <a:endParaRPr lang="ka-GE" dirty="0"/>
          </a:p>
          <a:p>
            <a:endParaRPr lang="ka-GE" dirty="0" smtClean="0"/>
          </a:p>
          <a:p>
            <a:r>
              <a:rPr lang="ka-GE" dirty="0" smtClean="0"/>
              <a:t> </a:t>
            </a:r>
            <a:endParaRPr lang="ka-GE" dirty="0"/>
          </a:p>
        </p:txBody>
      </p:sp>
    </p:spTree>
    <p:extLst>
      <p:ext uri="{BB962C8B-B14F-4D97-AF65-F5344CB8AC3E}">
        <p14:creationId xmlns:p14="http://schemas.microsoft.com/office/powerpoint/2010/main" val="3165620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p:cNvGrpSpPr>
          <p:nvPr/>
        </p:nvGrpSpPr>
        <p:grpSpPr bwMode="auto">
          <a:xfrm>
            <a:off x="0" y="6165850"/>
            <a:ext cx="9144000" cy="692150"/>
            <a:chOff x="0" y="3884"/>
            <a:chExt cx="5760" cy="436"/>
          </a:xfrm>
        </p:grpSpPr>
        <p:sp>
          <p:nvSpPr>
            <p:cNvPr id="8"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9" name="Rectangle 6"/>
            <p:cNvSpPr>
              <a:spLocks noChangeArrowheads="1"/>
            </p:cNvSpPr>
            <p:nvPr/>
          </p:nvSpPr>
          <p:spPr bwMode="auto">
            <a:xfrm>
              <a:off x="793" y="3929"/>
              <a:ext cx="2903" cy="326"/>
            </a:xfrm>
            <a:prstGeom prst="rect">
              <a:avLst/>
            </a:prstGeom>
            <a:noFill/>
            <a:ln w="9525">
              <a:noFill/>
              <a:miter lim="800000"/>
              <a:headEnd/>
              <a:tailEnd/>
            </a:ln>
          </p:spPr>
          <p:txBody>
            <a:bodyPr>
              <a:spAutoFit/>
            </a:bodyPr>
            <a:lstStyle/>
            <a:p>
              <a:r>
                <a:rPr lang="ka-GE" sz="1400" b="1" dirty="0">
                  <a:solidFill>
                    <a:schemeClr val="bg1"/>
                  </a:solidFill>
                </a:rPr>
                <a:t>დაავადებათა კონტროლისა და საზოგადოებრივი ჯანმრთელობის ეროვნული ცენტრი</a:t>
              </a:r>
              <a:endParaRPr lang="ru-RU" sz="1400" b="1" dirty="0">
                <a:solidFill>
                  <a:schemeClr val="bg1"/>
                </a:solidFill>
              </a:endParaRPr>
            </a:p>
          </p:txBody>
        </p:sp>
        <p:pic>
          <p:nvPicPr>
            <p:cNvPr id="10" name="Picture 1030" descr="logo"/>
            <p:cNvPicPr>
              <a:picLocks noChangeAspect="1" noChangeArrowheads="1"/>
            </p:cNvPicPr>
            <p:nvPr/>
          </p:nvPicPr>
          <p:blipFill>
            <a:blip r:embed="rId2" cstate="print"/>
            <a:srcRect/>
            <a:stretch>
              <a:fillRect/>
            </a:stretch>
          </p:blipFill>
          <p:spPr bwMode="auto">
            <a:xfrm>
              <a:off x="90" y="3884"/>
              <a:ext cx="567" cy="427"/>
            </a:xfrm>
            <a:prstGeom prst="rect">
              <a:avLst/>
            </a:prstGeom>
            <a:noFill/>
            <a:ln w="9525">
              <a:noFill/>
              <a:miter lim="800000"/>
              <a:headEnd/>
              <a:tailEnd/>
            </a:ln>
          </p:spPr>
        </p:pic>
        <p:sp>
          <p:nvSpPr>
            <p:cNvPr id="11" name="Text Box 8"/>
            <p:cNvSpPr txBox="1">
              <a:spLocks noChangeArrowheads="1"/>
            </p:cNvSpPr>
            <p:nvPr/>
          </p:nvSpPr>
          <p:spPr bwMode="auto">
            <a:xfrm>
              <a:off x="4694" y="4020"/>
              <a:ext cx="972" cy="231"/>
            </a:xfrm>
            <a:prstGeom prst="rect">
              <a:avLst/>
            </a:prstGeom>
            <a:noFill/>
            <a:ln w="9525">
              <a:noFill/>
              <a:miter lim="800000"/>
              <a:headEnd/>
              <a:tailEnd/>
            </a:ln>
          </p:spPr>
          <p:txBody>
            <a:bodyPr wrap="none">
              <a:spAutoFit/>
            </a:bodyPr>
            <a:lstStyle/>
            <a:p>
              <a:r>
                <a:rPr lang="en-US">
                  <a:solidFill>
                    <a:schemeClr val="bg1"/>
                  </a:solidFill>
                </a:rPr>
                <a:t>www.ncdc.ge</a:t>
              </a:r>
              <a:endParaRPr lang="ru-RU">
                <a:solidFill>
                  <a:schemeClr val="bg1"/>
                </a:solidFill>
              </a:endParaRPr>
            </a:p>
          </p:txBody>
        </p:sp>
      </p:grpSp>
      <p:pic>
        <p:nvPicPr>
          <p:cNvPr id="14" name="Picture 13"/>
          <p:cNvPicPr>
            <a:picLocks noChangeAspect="1"/>
          </p:cNvPicPr>
          <p:nvPr/>
        </p:nvPicPr>
        <p:blipFill>
          <a:blip r:embed="rId3"/>
          <a:stretch>
            <a:fillRect/>
          </a:stretch>
        </p:blipFill>
        <p:spPr>
          <a:xfrm>
            <a:off x="2466976" y="4105275"/>
            <a:ext cx="1819275" cy="161925"/>
          </a:xfrm>
          <a:prstGeom prst="rect">
            <a:avLst/>
          </a:prstGeom>
        </p:spPr>
      </p:pic>
      <p:pic>
        <p:nvPicPr>
          <p:cNvPr id="16" name="Picture 15"/>
          <p:cNvPicPr>
            <a:picLocks noChangeAspect="1"/>
          </p:cNvPicPr>
          <p:nvPr/>
        </p:nvPicPr>
        <p:blipFill>
          <a:blip r:embed="rId4"/>
          <a:stretch>
            <a:fillRect/>
          </a:stretch>
        </p:blipFill>
        <p:spPr>
          <a:xfrm>
            <a:off x="1162050" y="2792809"/>
            <a:ext cx="1285875" cy="95250"/>
          </a:xfrm>
          <a:prstGeom prst="rect">
            <a:avLst/>
          </a:prstGeom>
        </p:spPr>
      </p:pic>
      <p:pic>
        <p:nvPicPr>
          <p:cNvPr id="15" name="Picture 14" descr="Screen Shot 2016-03-18 at 8.34.4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1" y="337942"/>
            <a:ext cx="2666999" cy="1346260"/>
          </a:xfrm>
          <a:prstGeom prst="rect">
            <a:avLst/>
          </a:prstGeom>
        </p:spPr>
      </p:pic>
      <p:sp>
        <p:nvSpPr>
          <p:cNvPr id="19" name="Rectangle 18"/>
          <p:cNvSpPr/>
          <p:nvPr/>
        </p:nvSpPr>
        <p:spPr>
          <a:xfrm>
            <a:off x="2667722" y="573238"/>
            <a:ext cx="3507266" cy="523220"/>
          </a:xfrm>
          <a:prstGeom prst="rect">
            <a:avLst/>
          </a:prstGeom>
          <a:noFill/>
        </p:spPr>
        <p:txBody>
          <a:bodyPr wrap="square" lIns="91440" tIns="45720" rIns="91440" bIns="45720">
            <a:spAutoFit/>
          </a:bodyPr>
          <a:lstStyle/>
          <a:p>
            <a:pPr algn="ctr"/>
            <a:r>
              <a:rPr lang="en-US" sz="2800" b="1" cap="none" spc="0" dirty="0">
                <a:ln w="12700">
                  <a:solidFill>
                    <a:schemeClr val="tx2">
                      <a:satMod val="155000"/>
                    </a:schemeClr>
                  </a:solidFill>
                  <a:prstDash val="solid"/>
                </a:ln>
                <a:effectLst>
                  <a:outerShdw blurRad="41275" dist="20320" dir="1800000" algn="tl" rotWithShape="0">
                    <a:srgbClr val="000000">
                      <a:alpha val="40000"/>
                    </a:srgbClr>
                  </a:outerShdw>
                </a:effectLst>
              </a:rPr>
              <a:t>2016-2030</a:t>
            </a:r>
          </a:p>
        </p:txBody>
      </p:sp>
      <p:pic>
        <p:nvPicPr>
          <p:cNvPr id="20" name="Picture 19" descr="Screen Shot 2016-03-18 at 10.50.14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3371" y="85824"/>
            <a:ext cx="1860029" cy="1524791"/>
          </a:xfrm>
          <a:prstGeom prst="rect">
            <a:avLst/>
          </a:prstGeom>
        </p:spPr>
      </p:pic>
      <p:sp>
        <p:nvSpPr>
          <p:cNvPr id="21" name="TextBox 20"/>
          <p:cNvSpPr txBox="1"/>
          <p:nvPr/>
        </p:nvSpPr>
        <p:spPr>
          <a:xfrm>
            <a:off x="2354225" y="1826515"/>
            <a:ext cx="6553200" cy="1077218"/>
          </a:xfrm>
          <a:prstGeom prst="rect">
            <a:avLst/>
          </a:prstGeom>
          <a:noFill/>
        </p:spPr>
        <p:txBody>
          <a:bodyPr wrap="square" rtlCol="0">
            <a:spAutoFit/>
          </a:bodyPr>
          <a:lstStyle/>
          <a:p>
            <a:pPr algn="just"/>
            <a:r>
              <a:rPr lang="en-US" sz="1600" b="1" dirty="0">
                <a:solidFill>
                  <a:schemeClr val="bg1">
                    <a:lumMod val="50000"/>
                  </a:schemeClr>
                </a:solidFill>
              </a:rPr>
              <a:t>2030 </a:t>
            </a:r>
            <a:r>
              <a:rPr lang="ka-GE" sz="1600" b="1" dirty="0">
                <a:solidFill>
                  <a:schemeClr val="bg1">
                    <a:lumMod val="50000"/>
                  </a:schemeClr>
                </a:solidFill>
              </a:rPr>
              <a:t>წლისათვის შიდსის, ტუბერკულოზის, მალარიის და იშვიათი ტროპიკული დაავადებების ეპიდემიების გავრცელების შეჩერება. ჰეპატიტების, წყლით გადამდები დაავადებების და სხვა ინფექციური დაავადებების წინააღმდეგ ბრძოლის გაგრძელება</a:t>
            </a:r>
          </a:p>
        </p:txBody>
      </p:sp>
      <p:pic>
        <p:nvPicPr>
          <p:cNvPr id="22" name="Picture 21" descr="Screen Shot 2016-03-18 at 10.59.49 P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851" y="1857554"/>
            <a:ext cx="1192175" cy="1111804"/>
          </a:xfrm>
          <a:prstGeom prst="rect">
            <a:avLst/>
          </a:prstGeom>
        </p:spPr>
      </p:pic>
      <p:pic>
        <p:nvPicPr>
          <p:cNvPr id="23" name="Picture 22"/>
          <p:cNvPicPr>
            <a:picLocks noChangeAspect="1"/>
          </p:cNvPicPr>
          <p:nvPr/>
        </p:nvPicPr>
        <p:blipFill>
          <a:blip r:embed="rId8"/>
          <a:stretch>
            <a:fillRect/>
          </a:stretch>
        </p:blipFill>
        <p:spPr>
          <a:xfrm>
            <a:off x="1781956" y="2017794"/>
            <a:ext cx="494578" cy="395662"/>
          </a:xfrm>
          <a:prstGeom prst="rect">
            <a:avLst/>
          </a:prstGeom>
        </p:spPr>
      </p:pic>
      <p:sp>
        <p:nvSpPr>
          <p:cNvPr id="24" name="Rectangle 23"/>
          <p:cNvSpPr/>
          <p:nvPr/>
        </p:nvSpPr>
        <p:spPr>
          <a:xfrm>
            <a:off x="2276534" y="3138211"/>
            <a:ext cx="4714752" cy="584775"/>
          </a:xfrm>
          <a:prstGeom prst="rect">
            <a:avLst/>
          </a:prstGeom>
        </p:spPr>
        <p:txBody>
          <a:bodyPr wrap="none">
            <a:spAutoFit/>
          </a:bodyPr>
          <a:lstStyle/>
          <a:p>
            <a:pPr algn="ctr"/>
            <a:r>
              <a:rPr lang="ka-GE" sz="1600" b="1" dirty="0">
                <a:solidFill>
                  <a:srgbClr val="333333"/>
                </a:solidFill>
                <a:latin typeface="Helvetica" panose="020B0604020202020204" pitchFamily="34" charset="0"/>
              </a:rPr>
              <a:t>გაეროს გენერალურ ასამბლეაზე განხილული </a:t>
            </a:r>
          </a:p>
          <a:p>
            <a:pPr algn="ctr"/>
            <a:r>
              <a:rPr lang="ka-GE" sz="1600" b="1" dirty="0">
                <a:solidFill>
                  <a:srgbClr val="333333"/>
                </a:solidFill>
                <a:latin typeface="Helvetica" panose="020B0604020202020204" pitchFamily="34" charset="0"/>
              </a:rPr>
              <a:t>ჯანმრთელობასთან დაკავშირებული საკითხები</a:t>
            </a:r>
            <a:endParaRPr lang="ka-GE" sz="1600" b="1" dirty="0"/>
          </a:p>
        </p:txBody>
      </p:sp>
      <p:pic>
        <p:nvPicPr>
          <p:cNvPr id="12" name="Picture 11"/>
          <p:cNvPicPr>
            <a:picLocks noChangeAspect="1"/>
          </p:cNvPicPr>
          <p:nvPr/>
        </p:nvPicPr>
        <p:blipFill>
          <a:blip r:embed="rId9"/>
          <a:stretch>
            <a:fillRect/>
          </a:stretch>
        </p:blipFill>
        <p:spPr>
          <a:xfrm>
            <a:off x="381000" y="3903691"/>
            <a:ext cx="8458200" cy="2180860"/>
          </a:xfrm>
          <a:prstGeom prst="rect">
            <a:avLst/>
          </a:prstGeom>
        </p:spPr>
      </p:pic>
    </p:spTree>
    <p:extLst>
      <p:ext uri="{BB962C8B-B14F-4D97-AF65-F5344CB8AC3E}">
        <p14:creationId xmlns:p14="http://schemas.microsoft.com/office/powerpoint/2010/main" val="2313455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p:cNvGrpSpPr>
          <p:nvPr/>
        </p:nvGrpSpPr>
        <p:grpSpPr bwMode="auto">
          <a:xfrm>
            <a:off x="0" y="6165850"/>
            <a:ext cx="9144000" cy="692150"/>
            <a:chOff x="0" y="3884"/>
            <a:chExt cx="5760" cy="436"/>
          </a:xfrm>
        </p:grpSpPr>
        <p:sp>
          <p:nvSpPr>
            <p:cNvPr id="8"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9" name="Rectangle 6"/>
            <p:cNvSpPr>
              <a:spLocks noChangeArrowheads="1"/>
            </p:cNvSpPr>
            <p:nvPr/>
          </p:nvSpPr>
          <p:spPr bwMode="auto">
            <a:xfrm>
              <a:off x="793" y="3929"/>
              <a:ext cx="2903" cy="326"/>
            </a:xfrm>
            <a:prstGeom prst="rect">
              <a:avLst/>
            </a:prstGeom>
            <a:noFill/>
            <a:ln w="9525">
              <a:noFill/>
              <a:miter lim="800000"/>
              <a:headEnd/>
              <a:tailEnd/>
            </a:ln>
          </p:spPr>
          <p:txBody>
            <a:bodyPr>
              <a:spAutoFit/>
            </a:bodyPr>
            <a:lstStyle/>
            <a:p>
              <a:r>
                <a:rPr lang="ka-GE" sz="1400" b="1">
                  <a:solidFill>
                    <a:schemeClr val="bg1"/>
                  </a:solidFill>
                </a:rPr>
                <a:t>დაავადებათა კონტროლისა და საზოგადოებრივი ჯანმრთელობის ეროვნული ცენტრი</a:t>
              </a:r>
              <a:endParaRPr lang="ru-RU" sz="1400" b="1">
                <a:solidFill>
                  <a:schemeClr val="bg1"/>
                </a:solidFill>
              </a:endParaRPr>
            </a:p>
          </p:txBody>
        </p:sp>
        <p:pic>
          <p:nvPicPr>
            <p:cNvPr id="10" name="Picture 1030" descr="logo"/>
            <p:cNvPicPr>
              <a:picLocks noChangeAspect="1" noChangeArrowheads="1"/>
            </p:cNvPicPr>
            <p:nvPr/>
          </p:nvPicPr>
          <p:blipFill>
            <a:blip r:embed="rId2" cstate="print"/>
            <a:srcRect/>
            <a:stretch>
              <a:fillRect/>
            </a:stretch>
          </p:blipFill>
          <p:spPr bwMode="auto">
            <a:xfrm>
              <a:off x="90" y="3884"/>
              <a:ext cx="567" cy="427"/>
            </a:xfrm>
            <a:prstGeom prst="rect">
              <a:avLst/>
            </a:prstGeom>
            <a:noFill/>
            <a:ln w="9525">
              <a:noFill/>
              <a:miter lim="800000"/>
              <a:headEnd/>
              <a:tailEnd/>
            </a:ln>
          </p:spPr>
        </p:pic>
        <p:sp>
          <p:nvSpPr>
            <p:cNvPr id="11" name="Text Box 8"/>
            <p:cNvSpPr txBox="1">
              <a:spLocks noChangeArrowheads="1"/>
            </p:cNvSpPr>
            <p:nvPr/>
          </p:nvSpPr>
          <p:spPr bwMode="auto">
            <a:xfrm>
              <a:off x="4694" y="4020"/>
              <a:ext cx="972" cy="231"/>
            </a:xfrm>
            <a:prstGeom prst="rect">
              <a:avLst/>
            </a:prstGeom>
            <a:noFill/>
            <a:ln w="9525">
              <a:noFill/>
              <a:miter lim="800000"/>
              <a:headEnd/>
              <a:tailEnd/>
            </a:ln>
          </p:spPr>
          <p:txBody>
            <a:bodyPr wrap="none">
              <a:spAutoFit/>
            </a:bodyPr>
            <a:lstStyle/>
            <a:p>
              <a:r>
                <a:rPr lang="en-US">
                  <a:solidFill>
                    <a:schemeClr val="bg1"/>
                  </a:solidFill>
                </a:rPr>
                <a:t>www.ncdc.ge</a:t>
              </a:r>
              <a:endParaRPr lang="ru-RU">
                <a:solidFill>
                  <a:schemeClr val="bg1"/>
                </a:solidFill>
              </a:endParaRPr>
            </a:p>
          </p:txBody>
        </p:sp>
      </p:grpSp>
      <p:pic>
        <p:nvPicPr>
          <p:cNvPr id="20" name="Picture 19" descr="Screen Shot 2016-03-18 at 10.50.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1571" y="85824"/>
            <a:ext cx="1860029" cy="1524791"/>
          </a:xfrm>
          <a:prstGeom prst="rect">
            <a:avLst/>
          </a:prstGeom>
        </p:spPr>
      </p:pic>
      <p:pic>
        <p:nvPicPr>
          <p:cNvPr id="15362" name="Picture 2" descr="http://www.who.int/entity/tb/features_archive/MinConfT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1676400" cy="17358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00200" y="228600"/>
            <a:ext cx="5918608" cy="1292662"/>
          </a:xfrm>
          <a:prstGeom prst="rect">
            <a:avLst/>
          </a:prstGeom>
        </p:spPr>
        <p:txBody>
          <a:bodyPr wrap="none">
            <a:spAutoFit/>
          </a:bodyPr>
          <a:lstStyle/>
          <a:p>
            <a:r>
              <a:rPr lang="ka-GE" sz="2000" b="1" dirty="0" smtClean="0">
                <a:solidFill>
                  <a:srgbClr val="333333"/>
                </a:solidFill>
                <a:latin typeface="Helvetica" panose="020B0604020202020204" pitchFamily="34" charset="0"/>
              </a:rPr>
              <a:t>მინისტრთა პირველი გლობალური კონფერენცია </a:t>
            </a:r>
          </a:p>
          <a:p>
            <a:pPr algn="ctr"/>
            <a:r>
              <a:rPr lang="ka-GE" sz="2000" b="1" dirty="0" smtClean="0">
                <a:solidFill>
                  <a:srgbClr val="333333"/>
                </a:solidFill>
                <a:latin typeface="Helvetica" panose="020B0604020202020204" pitchFamily="34" charset="0"/>
              </a:rPr>
              <a:t>ტუბერკულოზის დასასრულებლად</a:t>
            </a:r>
            <a:endParaRPr lang="en-GB" sz="2000" b="1" dirty="0" smtClean="0">
              <a:solidFill>
                <a:srgbClr val="333333"/>
              </a:solidFill>
              <a:latin typeface="Helvetica" panose="020B0604020202020204" pitchFamily="34" charset="0"/>
            </a:endParaRPr>
          </a:p>
          <a:p>
            <a:pPr algn="ctr"/>
            <a:endParaRPr lang="ka-GE" sz="2000" b="1" dirty="0" smtClean="0">
              <a:solidFill>
                <a:srgbClr val="333333"/>
              </a:solidFill>
              <a:latin typeface="Helvetica" panose="020B0604020202020204" pitchFamily="34" charset="0"/>
            </a:endParaRPr>
          </a:p>
          <a:p>
            <a:pPr algn="ctr"/>
            <a:r>
              <a:rPr lang="ka-GE" b="1" dirty="0" smtClean="0"/>
              <a:t>16-17 ნოემბერი 2017</a:t>
            </a:r>
            <a:endParaRPr lang="ka-GE" b="1" dirty="0"/>
          </a:p>
        </p:txBody>
      </p:sp>
      <p:sp>
        <p:nvSpPr>
          <p:cNvPr id="3" name="TextBox 2"/>
          <p:cNvSpPr txBox="1"/>
          <p:nvPr/>
        </p:nvSpPr>
        <p:spPr>
          <a:xfrm>
            <a:off x="381000" y="2203543"/>
            <a:ext cx="7924800" cy="3139321"/>
          </a:xfrm>
          <a:prstGeom prst="rect">
            <a:avLst/>
          </a:prstGeom>
          <a:noFill/>
        </p:spPr>
        <p:txBody>
          <a:bodyPr wrap="square" rtlCol="0">
            <a:spAutoFit/>
          </a:bodyPr>
          <a:lstStyle/>
          <a:p>
            <a:r>
              <a:rPr lang="ka-GE" b="1" dirty="0" smtClean="0"/>
              <a:t>მოსკოვის დეკლარაცია </a:t>
            </a:r>
          </a:p>
          <a:p>
            <a:endParaRPr lang="ka-GE" dirty="0" smtClean="0"/>
          </a:p>
          <a:p>
            <a:endParaRPr lang="ka-GE" dirty="0"/>
          </a:p>
          <a:p>
            <a:pPr marL="285750" indent="-285750">
              <a:buFont typeface="Wingdings" panose="05000000000000000000" pitchFamily="2" charset="2"/>
              <a:buChar char="Ø"/>
            </a:pPr>
            <a:r>
              <a:rPr lang="ka-GE" dirty="0" smtClean="0"/>
              <a:t>ტუბერკულოზთან ბრძოლის გაძლიერება მდგრადი განვითარების დღის წესრიგის ფარგლებში</a:t>
            </a:r>
          </a:p>
          <a:p>
            <a:pPr marL="285750" indent="-285750">
              <a:buFont typeface="Wingdings" panose="05000000000000000000" pitchFamily="2" charset="2"/>
              <a:buChar char="Ø"/>
            </a:pPr>
            <a:endParaRPr lang="ka-GE" dirty="0" smtClean="0"/>
          </a:p>
          <a:p>
            <a:pPr marL="285750" indent="-285750">
              <a:buFont typeface="Wingdings" panose="05000000000000000000" pitchFamily="2" charset="2"/>
              <a:buChar char="Ø"/>
            </a:pPr>
            <a:r>
              <a:rPr lang="ka-GE" dirty="0" smtClean="0"/>
              <a:t>საკმარისი და მდგრადი დაფინანსების უზრუნველყოფა</a:t>
            </a:r>
          </a:p>
          <a:p>
            <a:pPr marL="285750" indent="-285750">
              <a:buFont typeface="Wingdings" panose="05000000000000000000" pitchFamily="2" charset="2"/>
              <a:buChar char="Ø"/>
            </a:pPr>
            <a:endParaRPr lang="ka-GE" dirty="0" smtClean="0"/>
          </a:p>
          <a:p>
            <a:pPr marL="285750" indent="-285750">
              <a:buFont typeface="Wingdings" panose="05000000000000000000" pitchFamily="2" charset="2"/>
              <a:buChar char="Ø"/>
            </a:pPr>
            <a:r>
              <a:rPr lang="ka-GE" dirty="0" smtClean="0"/>
              <a:t>კვლევის და ინოვაციების ხელშეწყობა </a:t>
            </a:r>
          </a:p>
          <a:p>
            <a:pPr marL="285750" indent="-285750">
              <a:buFont typeface="Wingdings" panose="05000000000000000000" pitchFamily="2" charset="2"/>
              <a:buChar char="Ø"/>
            </a:pPr>
            <a:endParaRPr lang="ka-GE" dirty="0" smtClean="0"/>
          </a:p>
          <a:p>
            <a:pPr marL="285750" indent="-285750">
              <a:buFont typeface="Wingdings" panose="05000000000000000000" pitchFamily="2" charset="2"/>
              <a:buChar char="Ø"/>
            </a:pPr>
            <a:r>
              <a:rPr lang="ka-GE" dirty="0" smtClean="0"/>
              <a:t>ანგარიშგების მულტისექტორული ჩარჩოს ჩამოყალიბება</a:t>
            </a:r>
            <a:endParaRPr lang="en-US" dirty="0"/>
          </a:p>
        </p:txBody>
      </p:sp>
    </p:spTree>
    <p:extLst>
      <p:ext uri="{BB962C8B-B14F-4D97-AF65-F5344CB8AC3E}">
        <p14:creationId xmlns:p14="http://schemas.microsoft.com/office/powerpoint/2010/main" val="2769124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p:cNvGrpSpPr>
          <p:nvPr/>
        </p:nvGrpSpPr>
        <p:grpSpPr bwMode="auto">
          <a:xfrm>
            <a:off x="0" y="6165850"/>
            <a:ext cx="9144000" cy="692150"/>
            <a:chOff x="0" y="3884"/>
            <a:chExt cx="5760" cy="436"/>
          </a:xfrm>
        </p:grpSpPr>
        <p:sp>
          <p:nvSpPr>
            <p:cNvPr id="8"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9" name="Rectangle 6"/>
            <p:cNvSpPr>
              <a:spLocks noChangeArrowheads="1"/>
            </p:cNvSpPr>
            <p:nvPr/>
          </p:nvSpPr>
          <p:spPr bwMode="auto">
            <a:xfrm>
              <a:off x="793" y="3929"/>
              <a:ext cx="2903" cy="326"/>
            </a:xfrm>
            <a:prstGeom prst="rect">
              <a:avLst/>
            </a:prstGeom>
            <a:noFill/>
            <a:ln w="9525">
              <a:noFill/>
              <a:miter lim="800000"/>
              <a:headEnd/>
              <a:tailEnd/>
            </a:ln>
          </p:spPr>
          <p:txBody>
            <a:bodyPr>
              <a:spAutoFit/>
            </a:bodyPr>
            <a:lstStyle/>
            <a:p>
              <a:r>
                <a:rPr lang="ka-GE" sz="1400" b="1">
                  <a:solidFill>
                    <a:schemeClr val="bg1"/>
                  </a:solidFill>
                </a:rPr>
                <a:t>დაავადებათა კონტროლისა და საზოგადოებრივი ჯანმრთელობის ეროვნული ცენტრი</a:t>
              </a:r>
              <a:endParaRPr lang="ru-RU" sz="1400" b="1">
                <a:solidFill>
                  <a:schemeClr val="bg1"/>
                </a:solidFill>
              </a:endParaRPr>
            </a:p>
          </p:txBody>
        </p:sp>
        <p:pic>
          <p:nvPicPr>
            <p:cNvPr id="10" name="Picture 1030" descr="logo"/>
            <p:cNvPicPr>
              <a:picLocks noChangeAspect="1" noChangeArrowheads="1"/>
            </p:cNvPicPr>
            <p:nvPr/>
          </p:nvPicPr>
          <p:blipFill>
            <a:blip r:embed="rId2" cstate="print"/>
            <a:srcRect/>
            <a:stretch>
              <a:fillRect/>
            </a:stretch>
          </p:blipFill>
          <p:spPr bwMode="auto">
            <a:xfrm>
              <a:off x="90" y="3884"/>
              <a:ext cx="567" cy="427"/>
            </a:xfrm>
            <a:prstGeom prst="rect">
              <a:avLst/>
            </a:prstGeom>
            <a:noFill/>
            <a:ln w="9525">
              <a:noFill/>
              <a:miter lim="800000"/>
              <a:headEnd/>
              <a:tailEnd/>
            </a:ln>
          </p:spPr>
        </p:pic>
        <p:sp>
          <p:nvSpPr>
            <p:cNvPr id="11" name="Text Box 8"/>
            <p:cNvSpPr txBox="1">
              <a:spLocks noChangeArrowheads="1"/>
            </p:cNvSpPr>
            <p:nvPr/>
          </p:nvSpPr>
          <p:spPr bwMode="auto">
            <a:xfrm>
              <a:off x="4694" y="4020"/>
              <a:ext cx="972" cy="231"/>
            </a:xfrm>
            <a:prstGeom prst="rect">
              <a:avLst/>
            </a:prstGeom>
            <a:noFill/>
            <a:ln w="9525">
              <a:noFill/>
              <a:miter lim="800000"/>
              <a:headEnd/>
              <a:tailEnd/>
            </a:ln>
          </p:spPr>
          <p:txBody>
            <a:bodyPr wrap="none">
              <a:spAutoFit/>
            </a:bodyPr>
            <a:lstStyle/>
            <a:p>
              <a:r>
                <a:rPr lang="en-US" dirty="0">
                  <a:solidFill>
                    <a:schemeClr val="bg1"/>
                  </a:solidFill>
                </a:rPr>
                <a:t>www.ncdc.ge</a:t>
              </a:r>
              <a:endParaRPr lang="ru-RU" dirty="0">
                <a:solidFill>
                  <a:schemeClr val="bg1"/>
                </a:solidFill>
              </a:endParaRPr>
            </a:p>
          </p:txBody>
        </p:sp>
      </p:grpSp>
      <p:sp>
        <p:nvSpPr>
          <p:cNvPr id="2" name="TextBox 1"/>
          <p:cNvSpPr txBox="1"/>
          <p:nvPr/>
        </p:nvSpPr>
        <p:spPr>
          <a:xfrm>
            <a:off x="48768" y="5920411"/>
            <a:ext cx="2413994" cy="276999"/>
          </a:xfrm>
          <a:prstGeom prst="rect">
            <a:avLst/>
          </a:prstGeom>
          <a:noFill/>
        </p:spPr>
        <p:txBody>
          <a:bodyPr wrap="none" rtlCol="0">
            <a:spAutoFit/>
          </a:bodyPr>
          <a:lstStyle/>
          <a:p>
            <a:r>
              <a:rPr lang="ka-GE" sz="1200" dirty="0"/>
              <a:t>წყარო</a:t>
            </a:r>
            <a:r>
              <a:rPr lang="en-US" sz="1200" dirty="0"/>
              <a:t>: WHO global TB report 2017</a:t>
            </a:r>
            <a:endParaRPr lang="ka-GE" sz="1200" dirty="0"/>
          </a:p>
        </p:txBody>
      </p:sp>
      <p:pic>
        <p:nvPicPr>
          <p:cNvPr id="14" name="Picture 13"/>
          <p:cNvPicPr>
            <a:picLocks noChangeAspect="1"/>
          </p:cNvPicPr>
          <p:nvPr/>
        </p:nvPicPr>
        <p:blipFill>
          <a:blip r:embed="rId3"/>
          <a:stretch>
            <a:fillRect/>
          </a:stretch>
        </p:blipFill>
        <p:spPr>
          <a:xfrm>
            <a:off x="2466976" y="4105275"/>
            <a:ext cx="1819275" cy="161925"/>
          </a:xfrm>
          <a:prstGeom prst="rect">
            <a:avLst/>
          </a:prstGeom>
        </p:spPr>
      </p:pic>
      <p:pic>
        <p:nvPicPr>
          <p:cNvPr id="16" name="Picture 15"/>
          <p:cNvPicPr>
            <a:picLocks noChangeAspect="1"/>
          </p:cNvPicPr>
          <p:nvPr/>
        </p:nvPicPr>
        <p:blipFill>
          <a:blip r:embed="rId4"/>
          <a:stretch>
            <a:fillRect/>
          </a:stretch>
        </p:blipFill>
        <p:spPr>
          <a:xfrm>
            <a:off x="1162050" y="2792809"/>
            <a:ext cx="1285875" cy="9525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 y="1465128"/>
            <a:ext cx="4232088" cy="43307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2154" y="1352415"/>
            <a:ext cx="4473246" cy="4591185"/>
          </a:xfrm>
          <a:prstGeom prst="rect">
            <a:avLst/>
          </a:prstGeom>
        </p:spPr>
      </p:pic>
      <p:sp>
        <p:nvSpPr>
          <p:cNvPr id="12" name="Title 1"/>
          <p:cNvSpPr txBox="1">
            <a:spLocks/>
          </p:cNvSpPr>
          <p:nvPr/>
        </p:nvSpPr>
        <p:spPr>
          <a:xfrm>
            <a:off x="323528" y="76200"/>
            <a:ext cx="864096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ka-GE" sz="3200" b="1" i="0" u="none" strike="noStrike" kern="1200" cap="none" spc="0" normalizeH="0" baseline="0" noProof="0" dirty="0">
                <a:ln>
                  <a:noFill/>
                </a:ln>
                <a:solidFill>
                  <a:schemeClr val="tx1"/>
                </a:solidFill>
                <a:effectLst/>
                <a:uLnTx/>
                <a:uFillTx/>
                <a:latin typeface="+mj-lt"/>
                <a:ea typeface="+mj-ea"/>
                <a:cs typeface="+mj-cs"/>
              </a:rPr>
              <a:t>მთავარი სამიზნე</a:t>
            </a:r>
            <a:r>
              <a:rPr kumimoji="0" lang="ka-GE" sz="3200" b="1" i="0" u="none" strike="noStrike" kern="1200" cap="none" spc="0" normalizeH="0" noProof="0" dirty="0">
                <a:ln>
                  <a:noFill/>
                </a:ln>
                <a:solidFill>
                  <a:schemeClr val="tx1"/>
                </a:solidFill>
                <a:effectLst/>
                <a:uLnTx/>
                <a:uFillTx/>
                <a:latin typeface="+mj-lt"/>
                <a:ea typeface="+mj-ea"/>
                <a:cs typeface="+mj-cs"/>
              </a:rPr>
              <a:t> ინდიკატორები </a:t>
            </a:r>
          </a:p>
          <a:p>
            <a:pPr marL="0" marR="0" lvl="0" indent="0" defTabSz="914400" rtl="0" eaLnBrk="1" fontAlgn="auto" latinLnBrk="0" hangingPunct="1">
              <a:lnSpc>
                <a:spcPct val="100000"/>
              </a:lnSpc>
              <a:spcBef>
                <a:spcPct val="0"/>
              </a:spcBef>
              <a:spcAft>
                <a:spcPts val="0"/>
              </a:spcAft>
              <a:buClrTx/>
              <a:buSzTx/>
              <a:buFontTx/>
              <a:buNone/>
              <a:tabLst/>
              <a:defRPr/>
            </a:pPr>
            <a:r>
              <a:rPr kumimoji="0" lang="ka-GE" sz="3200" b="1" i="0" u="none" strike="noStrike" kern="1200" cap="none" spc="0" normalizeH="0" baseline="0" noProof="0" dirty="0">
                <a:ln>
                  <a:noFill/>
                </a:ln>
                <a:solidFill>
                  <a:schemeClr val="tx1"/>
                </a:solidFill>
                <a:effectLst/>
                <a:uLnTx/>
                <a:uFillTx/>
                <a:latin typeface="+mj-lt"/>
                <a:ea typeface="+mj-ea"/>
                <a:cs typeface="+mj-cs"/>
              </a:rPr>
              <a:t>2035 წლისთვის  </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13" name="Picture 12" descr="Screen Shot 2016-03-18 at 8.37.22 P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10400" y="128506"/>
            <a:ext cx="1897042" cy="1350437"/>
          </a:xfrm>
          <a:prstGeom prst="rect">
            <a:avLst/>
          </a:prstGeom>
        </p:spPr>
      </p:pic>
    </p:spTree>
    <p:extLst>
      <p:ext uri="{BB962C8B-B14F-4D97-AF65-F5344CB8AC3E}">
        <p14:creationId xmlns:p14="http://schemas.microsoft.com/office/powerpoint/2010/main" val="1452703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p:cNvGrpSpPr>
          <p:nvPr/>
        </p:nvGrpSpPr>
        <p:grpSpPr bwMode="auto">
          <a:xfrm>
            <a:off x="0" y="6165850"/>
            <a:ext cx="9144000" cy="692150"/>
            <a:chOff x="0" y="3884"/>
            <a:chExt cx="5760" cy="436"/>
          </a:xfrm>
        </p:grpSpPr>
        <p:sp>
          <p:nvSpPr>
            <p:cNvPr id="8"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9" name="Rectangle 6"/>
            <p:cNvSpPr>
              <a:spLocks noChangeArrowheads="1"/>
            </p:cNvSpPr>
            <p:nvPr/>
          </p:nvSpPr>
          <p:spPr bwMode="auto">
            <a:xfrm>
              <a:off x="793" y="3929"/>
              <a:ext cx="2903" cy="326"/>
            </a:xfrm>
            <a:prstGeom prst="rect">
              <a:avLst/>
            </a:prstGeom>
            <a:noFill/>
            <a:ln w="9525">
              <a:noFill/>
              <a:miter lim="800000"/>
              <a:headEnd/>
              <a:tailEnd/>
            </a:ln>
          </p:spPr>
          <p:txBody>
            <a:bodyPr>
              <a:spAutoFit/>
            </a:bodyPr>
            <a:lstStyle/>
            <a:p>
              <a:r>
                <a:rPr lang="ka-GE" sz="1400" b="1">
                  <a:solidFill>
                    <a:schemeClr val="bg1"/>
                  </a:solidFill>
                </a:rPr>
                <a:t>დაავადებათა კონტროლისა და საზოგადოებრივი ჯანმრთელობის ეროვნული ცენტრი</a:t>
              </a:r>
              <a:endParaRPr lang="ru-RU" sz="1400" b="1">
                <a:solidFill>
                  <a:schemeClr val="bg1"/>
                </a:solidFill>
              </a:endParaRPr>
            </a:p>
          </p:txBody>
        </p:sp>
        <p:pic>
          <p:nvPicPr>
            <p:cNvPr id="10" name="Picture 1030" descr="logo"/>
            <p:cNvPicPr>
              <a:picLocks noChangeAspect="1" noChangeArrowheads="1"/>
            </p:cNvPicPr>
            <p:nvPr/>
          </p:nvPicPr>
          <p:blipFill>
            <a:blip r:embed="rId3" cstate="print"/>
            <a:srcRect/>
            <a:stretch>
              <a:fillRect/>
            </a:stretch>
          </p:blipFill>
          <p:spPr bwMode="auto">
            <a:xfrm>
              <a:off x="90" y="3884"/>
              <a:ext cx="567" cy="427"/>
            </a:xfrm>
            <a:prstGeom prst="rect">
              <a:avLst/>
            </a:prstGeom>
            <a:noFill/>
            <a:ln w="9525">
              <a:noFill/>
              <a:miter lim="800000"/>
              <a:headEnd/>
              <a:tailEnd/>
            </a:ln>
          </p:spPr>
        </p:pic>
        <p:sp>
          <p:nvSpPr>
            <p:cNvPr id="11" name="Text Box 8"/>
            <p:cNvSpPr txBox="1">
              <a:spLocks noChangeArrowheads="1"/>
            </p:cNvSpPr>
            <p:nvPr/>
          </p:nvSpPr>
          <p:spPr bwMode="auto">
            <a:xfrm>
              <a:off x="4694" y="4020"/>
              <a:ext cx="972" cy="231"/>
            </a:xfrm>
            <a:prstGeom prst="rect">
              <a:avLst/>
            </a:prstGeom>
            <a:noFill/>
            <a:ln w="9525">
              <a:noFill/>
              <a:miter lim="800000"/>
              <a:headEnd/>
              <a:tailEnd/>
            </a:ln>
          </p:spPr>
          <p:txBody>
            <a:bodyPr wrap="none">
              <a:spAutoFit/>
            </a:bodyPr>
            <a:lstStyle/>
            <a:p>
              <a:r>
                <a:rPr lang="en-US">
                  <a:solidFill>
                    <a:schemeClr val="bg1"/>
                  </a:solidFill>
                </a:rPr>
                <a:t>www.ncdc.ge</a:t>
              </a:r>
              <a:endParaRPr lang="ru-RU">
                <a:solidFill>
                  <a:schemeClr val="bg1"/>
                </a:solidFill>
              </a:endParaRPr>
            </a:p>
          </p:txBody>
        </p:sp>
      </p:grpSp>
      <p:sp>
        <p:nvSpPr>
          <p:cNvPr id="2" name="TextBox 1"/>
          <p:cNvSpPr txBox="1"/>
          <p:nvPr/>
        </p:nvSpPr>
        <p:spPr>
          <a:xfrm>
            <a:off x="48768" y="5920411"/>
            <a:ext cx="1377300" cy="276999"/>
          </a:xfrm>
          <a:prstGeom prst="rect">
            <a:avLst/>
          </a:prstGeom>
          <a:noFill/>
        </p:spPr>
        <p:txBody>
          <a:bodyPr wrap="none" rtlCol="0">
            <a:spAutoFit/>
          </a:bodyPr>
          <a:lstStyle/>
          <a:p>
            <a:r>
              <a:rPr lang="ka-GE" sz="1200" dirty="0"/>
              <a:t>წყარო</a:t>
            </a:r>
            <a:r>
              <a:rPr lang="en-US" sz="1200" dirty="0"/>
              <a:t>: WHO </a:t>
            </a:r>
            <a:r>
              <a:rPr lang="en-US" sz="1200" dirty="0" smtClean="0"/>
              <a:t>2017</a:t>
            </a:r>
            <a:endParaRPr lang="ka-GE" sz="1200" dirty="0"/>
          </a:p>
        </p:txBody>
      </p:sp>
      <p:pic>
        <p:nvPicPr>
          <p:cNvPr id="14" name="Picture 13"/>
          <p:cNvPicPr>
            <a:picLocks noChangeAspect="1"/>
          </p:cNvPicPr>
          <p:nvPr/>
        </p:nvPicPr>
        <p:blipFill>
          <a:blip r:embed="rId4"/>
          <a:stretch>
            <a:fillRect/>
          </a:stretch>
        </p:blipFill>
        <p:spPr>
          <a:xfrm>
            <a:off x="2466976" y="4105275"/>
            <a:ext cx="1819275" cy="161925"/>
          </a:xfrm>
          <a:prstGeom prst="rect">
            <a:avLst/>
          </a:prstGeom>
        </p:spPr>
      </p:pic>
      <p:pic>
        <p:nvPicPr>
          <p:cNvPr id="16" name="Picture 15"/>
          <p:cNvPicPr>
            <a:picLocks noChangeAspect="1"/>
          </p:cNvPicPr>
          <p:nvPr/>
        </p:nvPicPr>
        <p:blipFill>
          <a:blip r:embed="rId5"/>
          <a:stretch>
            <a:fillRect/>
          </a:stretch>
        </p:blipFill>
        <p:spPr>
          <a:xfrm>
            <a:off x="1162050" y="2792809"/>
            <a:ext cx="1285875" cy="95250"/>
          </a:xfrm>
          <a:prstGeom prst="rect">
            <a:avLst/>
          </a:prstGeom>
        </p:spPr>
      </p:pic>
      <p:sp>
        <p:nvSpPr>
          <p:cNvPr id="12" name="Title 1"/>
          <p:cNvSpPr txBox="1">
            <a:spLocks/>
          </p:cNvSpPr>
          <p:nvPr/>
        </p:nvSpPr>
        <p:spPr>
          <a:xfrm>
            <a:off x="323528" y="76200"/>
            <a:ext cx="6763072"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ka-GE" sz="2800" b="1" i="0" u="none" strike="noStrike" kern="1200" cap="none" spc="0" normalizeH="0" baseline="0" noProof="0" dirty="0" smtClean="0">
                <a:ln>
                  <a:noFill/>
                </a:ln>
                <a:solidFill>
                  <a:schemeClr val="tx1"/>
                </a:solidFill>
                <a:effectLst/>
                <a:uLnTx/>
                <a:uFillTx/>
                <a:latin typeface="+mj-lt"/>
                <a:ea typeface="+mj-ea"/>
                <a:cs typeface="+mj-cs"/>
              </a:rPr>
              <a:t>მნიშვნელოვანი</a:t>
            </a:r>
            <a:r>
              <a:rPr kumimoji="0" lang="ka-GE" sz="2800" b="1" i="0" u="none" strike="noStrike" kern="1200" cap="none" spc="0" normalizeH="0" noProof="0" dirty="0" smtClean="0">
                <a:ln>
                  <a:noFill/>
                </a:ln>
                <a:solidFill>
                  <a:schemeClr val="tx1"/>
                </a:solidFill>
                <a:effectLst/>
                <a:uLnTx/>
                <a:uFillTx/>
                <a:latin typeface="+mj-lt"/>
                <a:ea typeface="+mj-ea"/>
                <a:cs typeface="+mj-cs"/>
              </a:rPr>
              <a:t> ინოვაციები </a:t>
            </a:r>
            <a:r>
              <a:rPr kumimoji="0" lang="ka-GE" sz="2800" b="1" i="0" u="none" strike="noStrike" kern="1200" cap="none" spc="0" normalizeH="0" baseline="0" noProof="0" dirty="0" smtClean="0">
                <a:ln>
                  <a:noFill/>
                </a:ln>
                <a:solidFill>
                  <a:schemeClr val="tx1"/>
                </a:solidFill>
                <a:effectLst/>
                <a:uLnTx/>
                <a:uFillTx/>
                <a:latin typeface="+mj-lt"/>
                <a:ea typeface="+mj-ea"/>
                <a:cs typeface="+mj-cs"/>
              </a:rPr>
              <a:t>მთავარი </a:t>
            </a:r>
            <a:r>
              <a:rPr kumimoji="0" lang="ka-GE" sz="2800" b="1" i="0" u="none" strike="noStrike" kern="1200" cap="none" spc="0" normalizeH="0" baseline="0" noProof="0" dirty="0">
                <a:ln>
                  <a:noFill/>
                </a:ln>
                <a:solidFill>
                  <a:schemeClr val="tx1"/>
                </a:solidFill>
                <a:effectLst/>
                <a:uLnTx/>
                <a:uFillTx/>
                <a:latin typeface="+mj-lt"/>
                <a:ea typeface="+mj-ea"/>
                <a:cs typeface="+mj-cs"/>
              </a:rPr>
              <a:t>სამიზნე</a:t>
            </a:r>
            <a:r>
              <a:rPr kumimoji="0" lang="ka-GE" sz="2800" b="1" i="0" u="none" strike="noStrike" kern="1200" cap="none" spc="0" normalizeH="0" noProof="0" dirty="0">
                <a:ln>
                  <a:noFill/>
                </a:ln>
                <a:solidFill>
                  <a:schemeClr val="tx1"/>
                </a:solidFill>
                <a:effectLst/>
                <a:uLnTx/>
                <a:uFillTx/>
                <a:latin typeface="+mj-lt"/>
                <a:ea typeface="+mj-ea"/>
                <a:cs typeface="+mj-cs"/>
              </a:rPr>
              <a:t> </a:t>
            </a:r>
            <a:r>
              <a:rPr kumimoji="0" lang="ka-GE" sz="2800" b="1" i="0" u="none" strike="noStrike" kern="1200" cap="none" spc="0" normalizeH="0" noProof="0" dirty="0" smtClean="0">
                <a:ln>
                  <a:noFill/>
                </a:ln>
                <a:solidFill>
                  <a:schemeClr val="tx1"/>
                </a:solidFill>
                <a:effectLst/>
                <a:uLnTx/>
                <a:uFillTx/>
                <a:latin typeface="+mj-lt"/>
                <a:ea typeface="+mj-ea"/>
                <a:cs typeface="+mj-cs"/>
              </a:rPr>
              <a:t>ინდიკატორების მისაღწევად </a:t>
            </a:r>
            <a:endParaRPr kumimoji="0" lang="ka-GE" sz="2800" b="1" i="0" u="none" strike="noStrike" kern="1200" cap="none" spc="0" normalizeH="0" noProof="0" dirty="0">
              <a:ln>
                <a:noFill/>
              </a:ln>
              <a:solidFill>
                <a:schemeClr val="tx1"/>
              </a:solidFill>
              <a:effectLst/>
              <a:uLnTx/>
              <a:uFillTx/>
              <a:latin typeface="+mj-lt"/>
              <a:ea typeface="+mj-ea"/>
              <a:cs typeface="+mj-cs"/>
            </a:endParaRPr>
          </a:p>
        </p:txBody>
      </p:sp>
      <p:pic>
        <p:nvPicPr>
          <p:cNvPr id="13" name="Picture 12" descr="Screen Shot 2016-03-18 at 8.37.22 P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0400" y="0"/>
            <a:ext cx="1897042" cy="1350437"/>
          </a:xfrm>
          <a:prstGeom prst="rect">
            <a:avLst/>
          </a:prstGeom>
        </p:spPr>
      </p:pic>
      <p:grpSp>
        <p:nvGrpSpPr>
          <p:cNvPr id="3" name="Group 2"/>
          <p:cNvGrpSpPr/>
          <p:nvPr/>
        </p:nvGrpSpPr>
        <p:grpSpPr>
          <a:xfrm>
            <a:off x="0" y="990600"/>
            <a:ext cx="8832817" cy="4902811"/>
            <a:chOff x="0" y="990600"/>
            <a:chExt cx="8832817" cy="4902811"/>
          </a:xfrm>
        </p:grpSpPr>
        <p:pic>
          <p:nvPicPr>
            <p:cNvPr id="5" name="Picture 4"/>
            <p:cNvPicPr>
              <a:picLocks noChangeAspect="1"/>
            </p:cNvPicPr>
            <p:nvPr/>
          </p:nvPicPr>
          <p:blipFill>
            <a:blip r:embed="rId7"/>
            <a:stretch>
              <a:fillRect/>
            </a:stretch>
          </p:blipFill>
          <p:spPr>
            <a:xfrm>
              <a:off x="0" y="990600"/>
              <a:ext cx="8832817" cy="4902811"/>
            </a:xfrm>
            <a:prstGeom prst="rect">
              <a:avLst/>
            </a:prstGeom>
          </p:spPr>
        </p:pic>
        <p:cxnSp>
          <p:nvCxnSpPr>
            <p:cNvPr id="15" name="Straight Connector 14"/>
            <p:cNvCxnSpPr/>
            <p:nvPr/>
          </p:nvCxnSpPr>
          <p:spPr>
            <a:xfrm>
              <a:off x="2133600" y="1595876"/>
              <a:ext cx="6477000" cy="2276475"/>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553200" y="2862590"/>
              <a:ext cx="1295400" cy="261610"/>
            </a:xfrm>
            <a:prstGeom prst="rect">
              <a:avLst/>
            </a:prstGeom>
            <a:noFill/>
          </p:spPr>
          <p:txBody>
            <a:bodyPr wrap="square" rtlCol="0">
              <a:spAutoFit/>
            </a:bodyPr>
            <a:lstStyle/>
            <a:p>
              <a:r>
                <a:rPr lang="en-US" sz="1100" dirty="0" smtClean="0">
                  <a:solidFill>
                    <a:srgbClr val="00B050"/>
                  </a:solidFill>
                </a:rPr>
                <a:t>Europe - </a:t>
              </a:r>
              <a:r>
                <a:rPr lang="ka-GE" sz="1100" dirty="0" smtClean="0">
                  <a:solidFill>
                    <a:srgbClr val="00B050"/>
                  </a:solidFill>
                </a:rPr>
                <a:t>4.3%/</a:t>
              </a:r>
              <a:r>
                <a:rPr lang="en-US" sz="1100" dirty="0" smtClean="0">
                  <a:solidFill>
                    <a:srgbClr val="00B050"/>
                  </a:solidFill>
                </a:rPr>
                <a:t>year</a:t>
              </a:r>
              <a:endParaRPr lang="ka-GE" sz="1100" dirty="0">
                <a:solidFill>
                  <a:srgbClr val="00B050"/>
                </a:solidFill>
              </a:endParaRPr>
            </a:p>
          </p:txBody>
        </p:sp>
      </p:grpSp>
    </p:spTree>
    <p:extLst>
      <p:ext uri="{BB962C8B-B14F-4D97-AF65-F5344CB8AC3E}">
        <p14:creationId xmlns:p14="http://schemas.microsoft.com/office/powerpoint/2010/main" val="184363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27654" y="5788223"/>
            <a:ext cx="3200400" cy="307777"/>
          </a:xfrm>
          <a:prstGeom prst="rect">
            <a:avLst/>
          </a:prstGeom>
          <a:noFill/>
        </p:spPr>
        <p:txBody>
          <a:bodyPr wrap="square" rtlCol="0">
            <a:spAutoFit/>
          </a:bodyPr>
          <a:lstStyle/>
          <a:p>
            <a:r>
              <a:rPr lang="ka-GE" sz="1400" dirty="0" smtClean="0"/>
              <a:t>წყარო:</a:t>
            </a:r>
            <a:r>
              <a:rPr lang="en-US" sz="1400" dirty="0" smtClean="0"/>
              <a:t> Euro. WHO, 2018</a:t>
            </a:r>
            <a:r>
              <a:rPr lang="ka-GE" sz="1400" dirty="0" smtClean="0"/>
              <a:t> </a:t>
            </a:r>
            <a:endParaRPr lang="ka-GE" sz="1400" dirty="0"/>
          </a:p>
        </p:txBody>
      </p:sp>
      <p:pic>
        <p:nvPicPr>
          <p:cNvPr id="8" name="Picture 7"/>
          <p:cNvPicPr>
            <a:picLocks noChangeAspect="1"/>
          </p:cNvPicPr>
          <p:nvPr/>
        </p:nvPicPr>
        <p:blipFill>
          <a:blip r:embed="rId2"/>
          <a:stretch>
            <a:fillRect/>
          </a:stretch>
        </p:blipFill>
        <p:spPr>
          <a:xfrm>
            <a:off x="76200" y="304800"/>
            <a:ext cx="6393785" cy="4764612"/>
          </a:xfrm>
          <a:prstGeom prst="rect">
            <a:avLst/>
          </a:prstGeom>
        </p:spPr>
      </p:pic>
      <p:sp>
        <p:nvSpPr>
          <p:cNvPr id="9" name="TextBox 8"/>
          <p:cNvSpPr txBox="1"/>
          <p:nvPr/>
        </p:nvSpPr>
        <p:spPr>
          <a:xfrm>
            <a:off x="6629400" y="1524000"/>
            <a:ext cx="2438400" cy="2585323"/>
          </a:xfrm>
          <a:prstGeom prst="rect">
            <a:avLst/>
          </a:prstGeom>
          <a:noFill/>
        </p:spPr>
        <p:txBody>
          <a:bodyPr wrap="square" rtlCol="0">
            <a:spAutoFit/>
          </a:bodyPr>
          <a:lstStyle/>
          <a:p>
            <a:pPr marL="285750" indent="-285750">
              <a:buFont typeface="Wingdings" panose="05000000000000000000" pitchFamily="2" charset="2"/>
              <a:buChar char="Ø"/>
            </a:pPr>
            <a:r>
              <a:rPr lang="ka-GE" dirty="0" smtClean="0"/>
              <a:t>290 000 შემთხვევა</a:t>
            </a:r>
          </a:p>
          <a:p>
            <a:pPr marL="285750" indent="-285750">
              <a:buFont typeface="Wingdings" panose="05000000000000000000" pitchFamily="2" charset="2"/>
              <a:buChar char="Ø"/>
            </a:pPr>
            <a:r>
              <a:rPr lang="ka-GE" dirty="0" smtClean="0"/>
              <a:t>ყოველი მეხუთე </a:t>
            </a:r>
            <a:r>
              <a:rPr lang="en-US" dirty="0" smtClean="0"/>
              <a:t>MDR</a:t>
            </a:r>
          </a:p>
          <a:p>
            <a:pPr marL="285750" indent="-285750">
              <a:buFont typeface="Wingdings" panose="05000000000000000000" pitchFamily="2" charset="2"/>
              <a:buChar char="Ø"/>
            </a:pPr>
            <a:r>
              <a:rPr lang="ka-GE" dirty="0" smtClean="0"/>
              <a:t>რეზისტენტული ფორმების გამოვლენა მხოლოდ 73%</a:t>
            </a:r>
          </a:p>
          <a:p>
            <a:pPr marL="285750" indent="-285750">
              <a:buFont typeface="Wingdings" panose="05000000000000000000" pitchFamily="2" charset="2"/>
              <a:buChar char="Ø"/>
            </a:pPr>
            <a:r>
              <a:rPr lang="ka-GE" dirty="0" smtClean="0"/>
              <a:t>ყოველი მერვე აივ პოზიტიური</a:t>
            </a:r>
            <a:endParaRPr lang="ka-GE" dirty="0"/>
          </a:p>
        </p:txBody>
      </p:sp>
      <p:sp>
        <p:nvSpPr>
          <p:cNvPr id="10" name="TextBox 9"/>
          <p:cNvSpPr txBox="1"/>
          <p:nvPr/>
        </p:nvSpPr>
        <p:spPr>
          <a:xfrm>
            <a:off x="178777" y="4724400"/>
            <a:ext cx="8153400" cy="1477328"/>
          </a:xfrm>
          <a:prstGeom prst="rect">
            <a:avLst/>
          </a:prstGeom>
          <a:noFill/>
        </p:spPr>
        <p:txBody>
          <a:bodyPr wrap="square" rtlCol="0">
            <a:spAutoFit/>
          </a:bodyPr>
          <a:lstStyle/>
          <a:p>
            <a:r>
              <a:rPr lang="ka-GE" b="1" dirty="0" smtClean="0"/>
              <a:t>ევროპის სამოქმედო გეგმის სამიზნეები 2020: </a:t>
            </a:r>
          </a:p>
          <a:p>
            <a:pPr marL="285750" indent="-285750">
              <a:buFont typeface="Wingdings" panose="05000000000000000000" pitchFamily="2" charset="2"/>
              <a:buChar char="Ø"/>
            </a:pPr>
            <a:r>
              <a:rPr lang="ka-GE" dirty="0" smtClean="0"/>
              <a:t>ახალი შემთხვევების შემცირება 25%-ით; </a:t>
            </a:r>
          </a:p>
          <a:p>
            <a:pPr marL="285750" indent="-285750">
              <a:buFont typeface="Wingdings" panose="05000000000000000000" pitchFamily="2" charset="2"/>
              <a:buChar char="Ø"/>
            </a:pPr>
            <a:r>
              <a:rPr lang="ka-GE" dirty="0" smtClean="0"/>
              <a:t>სიკვდილობის შემცირება 35%-ით, </a:t>
            </a:r>
          </a:p>
          <a:p>
            <a:pPr marL="285750" indent="-285750">
              <a:buFont typeface="Wingdings" panose="05000000000000000000" pitchFamily="2" charset="2"/>
              <a:buChar char="Ø"/>
            </a:pPr>
            <a:r>
              <a:rPr lang="ka-GE" dirty="0" smtClean="0"/>
              <a:t>წარმატებული მკურნალობა </a:t>
            </a:r>
            <a:r>
              <a:rPr lang="en-US" dirty="0" smtClean="0"/>
              <a:t>MDR</a:t>
            </a:r>
            <a:r>
              <a:rPr lang="ka-GE" dirty="0" smtClean="0"/>
              <a:t> შემთხვევების 75%</a:t>
            </a:r>
            <a:endParaRPr lang="en-US" dirty="0"/>
          </a:p>
          <a:p>
            <a:endParaRPr lang="ka-GE" dirty="0"/>
          </a:p>
        </p:txBody>
      </p:sp>
      <p:sp>
        <p:nvSpPr>
          <p:cNvPr id="2" name="Title 1"/>
          <p:cNvSpPr>
            <a:spLocks noGrp="1"/>
          </p:cNvSpPr>
          <p:nvPr>
            <p:ph type="title"/>
          </p:nvPr>
        </p:nvSpPr>
        <p:spPr>
          <a:xfrm>
            <a:off x="457200" y="-152400"/>
            <a:ext cx="8229600" cy="685800"/>
          </a:xfrm>
        </p:spPr>
        <p:txBody>
          <a:bodyPr>
            <a:normAutofit/>
          </a:bodyPr>
          <a:lstStyle/>
          <a:p>
            <a:r>
              <a:rPr lang="ka-GE" sz="2400" b="1" dirty="0" smtClean="0"/>
              <a:t>ტუბერკულოზი ევროპის რეგიონში</a:t>
            </a:r>
            <a:endParaRPr lang="en-US" sz="2400" b="1" dirty="0"/>
          </a:p>
        </p:txBody>
      </p:sp>
      <p:sp>
        <p:nvSpPr>
          <p:cNvPr id="7" name="Rectangle 5"/>
          <p:cNvSpPr>
            <a:spLocks noChangeArrowheads="1"/>
          </p:cNvSpPr>
          <p:nvPr/>
        </p:nvSpPr>
        <p:spPr bwMode="auto">
          <a:xfrm>
            <a:off x="0" y="6165850"/>
            <a:ext cx="9144000" cy="692150"/>
          </a:xfrm>
          <a:prstGeom prst="rect">
            <a:avLst/>
          </a:prstGeom>
          <a:solidFill>
            <a:srgbClr val="0099CC"/>
          </a:solidFill>
          <a:ln w="9525">
            <a:solidFill>
              <a:schemeClr val="tx1"/>
            </a:solidFill>
            <a:miter lim="800000"/>
            <a:headEnd/>
            <a:tailEnd/>
          </a:ln>
        </p:spPr>
        <p:txBody>
          <a:bodyPr wrap="none" anchor="ctr"/>
          <a:lstStyle/>
          <a:p>
            <a:pPr algn="ctr"/>
            <a:endParaRPr lang="en-US"/>
          </a:p>
        </p:txBody>
      </p:sp>
      <p:sp>
        <p:nvSpPr>
          <p:cNvPr id="11" name="Rectangle 6"/>
          <p:cNvSpPr>
            <a:spLocks noChangeArrowheads="1"/>
          </p:cNvSpPr>
          <p:nvPr/>
        </p:nvSpPr>
        <p:spPr bwMode="auto">
          <a:xfrm>
            <a:off x="1258888" y="6237288"/>
            <a:ext cx="4608513" cy="517525"/>
          </a:xfrm>
          <a:prstGeom prst="rect">
            <a:avLst/>
          </a:prstGeom>
          <a:noFill/>
          <a:ln w="9525">
            <a:noFill/>
            <a:miter lim="800000"/>
            <a:headEnd/>
            <a:tailEnd/>
          </a:ln>
        </p:spPr>
        <p:txBody>
          <a:bodyPr>
            <a:spAutoFit/>
          </a:bodyPr>
          <a:lstStyle/>
          <a:p>
            <a:r>
              <a:rPr lang="ka-GE" sz="1400" b="1" dirty="0">
                <a:solidFill>
                  <a:schemeClr val="bg1"/>
                </a:solidFill>
              </a:rPr>
              <a:t>დაავადებათა კონტროლისა და საზოგადოებრივი ჯანმრთელობის ეროვნული ცენტრი</a:t>
            </a:r>
            <a:endParaRPr lang="ru-RU" sz="1400" b="1" dirty="0">
              <a:solidFill>
                <a:schemeClr val="bg1"/>
              </a:solidFill>
            </a:endParaRPr>
          </a:p>
        </p:txBody>
      </p:sp>
      <p:pic>
        <p:nvPicPr>
          <p:cNvPr id="12" name="Picture 1030" descr="logo"/>
          <p:cNvPicPr>
            <a:picLocks noChangeAspect="1" noChangeArrowheads="1"/>
          </p:cNvPicPr>
          <p:nvPr/>
        </p:nvPicPr>
        <p:blipFill>
          <a:blip r:embed="rId3" cstate="print"/>
          <a:srcRect/>
          <a:stretch>
            <a:fillRect/>
          </a:stretch>
        </p:blipFill>
        <p:spPr bwMode="auto">
          <a:xfrm>
            <a:off x="142875" y="6165850"/>
            <a:ext cx="900113" cy="677863"/>
          </a:xfrm>
          <a:prstGeom prst="rect">
            <a:avLst/>
          </a:prstGeom>
          <a:noFill/>
          <a:ln w="9525">
            <a:noFill/>
            <a:miter lim="800000"/>
            <a:headEnd/>
            <a:tailEnd/>
          </a:ln>
        </p:spPr>
      </p:pic>
      <p:sp>
        <p:nvSpPr>
          <p:cNvPr id="13" name="Text Box 8"/>
          <p:cNvSpPr txBox="1">
            <a:spLocks noChangeArrowheads="1"/>
          </p:cNvSpPr>
          <p:nvPr/>
        </p:nvSpPr>
        <p:spPr bwMode="auto">
          <a:xfrm>
            <a:off x="7451725" y="6381750"/>
            <a:ext cx="1543050" cy="366713"/>
          </a:xfrm>
          <a:prstGeom prst="rect">
            <a:avLst/>
          </a:prstGeom>
          <a:noFill/>
          <a:ln w="9525">
            <a:noFill/>
            <a:miter lim="800000"/>
            <a:headEnd/>
            <a:tailEnd/>
          </a:ln>
        </p:spPr>
        <p:txBody>
          <a:bodyPr wrap="none">
            <a:spAutoFit/>
          </a:bodyPr>
          <a:lstStyle/>
          <a:p>
            <a:r>
              <a:rPr lang="en-US" dirty="0">
                <a:solidFill>
                  <a:schemeClr val="bg1"/>
                </a:solidFill>
              </a:rPr>
              <a:t>www.ncdc.ge</a:t>
            </a:r>
            <a:endParaRPr lang="ru-RU" dirty="0">
              <a:solidFill>
                <a:schemeClr val="bg1"/>
              </a:solidFill>
            </a:endParaRPr>
          </a:p>
        </p:txBody>
      </p:sp>
    </p:spTree>
    <p:extLst>
      <p:ext uri="{BB962C8B-B14F-4D97-AF65-F5344CB8AC3E}">
        <p14:creationId xmlns:p14="http://schemas.microsoft.com/office/powerpoint/2010/main" val="2571042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3685</TotalTime>
  <Words>765</Words>
  <Application>Microsoft Office PowerPoint</Application>
  <PresentationFormat>On-screen Show (4:3)</PresentationFormat>
  <Paragraphs>164</Paragraphs>
  <Slides>21</Slides>
  <Notes>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3" baseType="lpstr">
      <vt:lpstr>MS PGothic</vt:lpstr>
      <vt:lpstr>Abadi MT Condensed Extra Bold</vt:lpstr>
      <vt:lpstr>AcadMtavr</vt:lpstr>
      <vt:lpstr>AcadNusx</vt:lpstr>
      <vt:lpstr>Arial</vt:lpstr>
      <vt:lpstr>Calibri</vt:lpstr>
      <vt:lpstr>Helvetica</vt:lpstr>
      <vt:lpstr>Sylfaen</vt:lpstr>
      <vt:lpstr>Times New Roman</vt:lpstr>
      <vt:lpstr>Wingdings</vt:lpstr>
      <vt:lpstr>Office Theme</vt:lpstr>
      <vt:lpstr>Worksheet</vt:lpstr>
      <vt:lpstr>ტუბერკულოზის გლობალური და ეროვნული პასუხი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ტუბერკულოზი ევროპის რეგიონში</vt:lpstr>
      <vt:lpstr>მკურნალობის შედეგები ევროპის რეგიონში</vt:lpstr>
      <vt:lpstr>PowerPoint Presentation</vt:lpstr>
      <vt:lpstr>PowerPoint Presentation</vt:lpstr>
      <vt:lpstr>PowerPoint Presentation</vt:lpstr>
      <vt:lpstr>MDR-TB  წარმატებული მკურნალობის მაჩვენებელი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Maka Danelia</cp:lastModifiedBy>
  <cp:revision>432</cp:revision>
  <cp:lastPrinted>2018-03-19T09:22:28Z</cp:lastPrinted>
  <dcterms:created xsi:type="dcterms:W3CDTF">2006-08-16T00:00:00Z</dcterms:created>
  <dcterms:modified xsi:type="dcterms:W3CDTF">2018-03-23T08:23:48Z</dcterms:modified>
</cp:coreProperties>
</file>