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9" r:id="rId2"/>
    <p:sldId id="272" r:id="rId3"/>
    <p:sldId id="343" r:id="rId4"/>
    <p:sldId id="347" r:id="rId5"/>
    <p:sldId id="350" r:id="rId6"/>
    <p:sldId id="351" r:id="rId7"/>
    <p:sldId id="353" r:id="rId8"/>
    <p:sldId id="349" r:id="rId9"/>
    <p:sldId id="352" r:id="rId10"/>
    <p:sldId id="368" r:id="rId11"/>
    <p:sldId id="354" r:id="rId12"/>
    <p:sldId id="369" r:id="rId13"/>
    <p:sldId id="370" r:id="rId14"/>
    <p:sldId id="327" r:id="rId15"/>
    <p:sldId id="355" r:id="rId16"/>
    <p:sldId id="357" r:id="rId17"/>
    <p:sldId id="356" r:id="rId18"/>
    <p:sldId id="358" r:id="rId19"/>
    <p:sldId id="359" r:id="rId20"/>
    <p:sldId id="360" r:id="rId21"/>
    <p:sldId id="361" r:id="rId22"/>
    <p:sldId id="362" r:id="rId23"/>
    <p:sldId id="344" r:id="rId24"/>
    <p:sldId id="363" r:id="rId25"/>
    <p:sldId id="264" r:id="rId26"/>
    <p:sldId id="331" r:id="rId27"/>
    <p:sldId id="365" r:id="rId28"/>
    <p:sldId id="364" r:id="rId29"/>
    <p:sldId id="286" r:id="rId30"/>
    <p:sldId id="336" r:id="rId31"/>
    <p:sldId id="330" r:id="rId32"/>
    <p:sldId id="262" r:id="rId33"/>
    <p:sldId id="269" r:id="rId34"/>
    <p:sldId id="297" r:id="rId35"/>
    <p:sldId id="366" r:id="rId36"/>
    <p:sldId id="319" r:id="rId37"/>
    <p:sldId id="367" r:id="rId38"/>
    <p:sldId id="263" r:id="rId39"/>
    <p:sldId id="325" r:id="rId40"/>
    <p:sldId id="342"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2404" userDrawn="1">
          <p15:clr>
            <a:srgbClr val="A4A3A4"/>
          </p15:clr>
        </p15:guide>
        <p15:guide id="3" orient="horz" pos="1979" userDrawn="1">
          <p15:clr>
            <a:srgbClr val="A4A3A4"/>
          </p15:clr>
        </p15:guide>
        <p15:guide id="4" pos="5488" userDrawn="1">
          <p15:clr>
            <a:srgbClr val="000000"/>
          </p15:clr>
        </p15:guide>
        <p15:guide id="5" orient="horz" pos="4042" userDrawn="1">
          <p15:clr>
            <a:srgbClr val="A4A3A4"/>
          </p15:clr>
        </p15:guide>
        <p15:guide id="6" orient="horz" pos="1525" userDrawn="1">
          <p15:clr>
            <a:srgbClr val="A4A3A4"/>
          </p15:clr>
        </p15:guide>
        <p15:guide id="7" pos="3878" userDrawn="1">
          <p15:clr>
            <a:srgbClr val="A4A3A4"/>
          </p15:clr>
        </p15:guide>
        <p15:guide id="8" pos="249" userDrawn="1">
          <p15:clr>
            <a:srgbClr val="000000"/>
          </p15:clr>
        </p15:guide>
        <p15:guide id="9" pos="3991" userDrawn="1">
          <p15:clr>
            <a:srgbClr val="A4A3A4"/>
          </p15:clr>
        </p15:guide>
        <p15:guide id="10" pos="2290" userDrawn="1">
          <p15:clr>
            <a:srgbClr val="A4A3A4"/>
          </p15:clr>
        </p15:guide>
        <p15:guide id="11" orient="horz" pos="1706" userDrawn="1">
          <p15:clr>
            <a:srgbClr val="A4A3A4"/>
          </p15:clr>
        </p15:guide>
        <p15:guide id="12" pos="839" userDrawn="1">
          <p15:clr>
            <a:srgbClr val="A4A3A4"/>
          </p15:clr>
        </p15:guide>
        <p15:guide id="13" orient="horz" pos="3838" userDrawn="1">
          <p15:clr>
            <a:srgbClr val="000000"/>
          </p15:clr>
        </p15:guide>
        <p15:guide id="14" orient="horz" pos="731" userDrawn="1">
          <p15:clr>
            <a:srgbClr val="000000"/>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Hancock" initials="JH" lastIdx="1" clrIdx="0">
    <p:extLst>
      <p:ext uri="{19B8F6BF-5375-455C-9EA6-DF929625EA0E}">
        <p15:presenceInfo xmlns:p15="http://schemas.microsoft.com/office/powerpoint/2012/main" userId="S::jah68@st-andrews.ac.uk::4474145b-96a6-4186-be2c-d976a751ee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56"/>
    <a:srgbClr val="E4E4E5"/>
    <a:srgbClr val="0088CB"/>
    <a:srgbClr val="E17297"/>
    <a:srgbClr val="69B659"/>
    <a:srgbClr val="44546A"/>
    <a:srgbClr val="FFD35E"/>
    <a:srgbClr val="FCC845"/>
    <a:srgbClr val="47BDFF"/>
    <a:srgbClr val="009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613" autoAdjust="0"/>
  </p:normalViewPr>
  <p:slideViewPr>
    <p:cSldViewPr snapToGrid="0" snapToObjects="1">
      <p:cViewPr varScale="1">
        <p:scale>
          <a:sx n="116" d="100"/>
          <a:sy n="116" d="100"/>
        </p:scale>
        <p:origin x="1446" y="108"/>
      </p:cViewPr>
      <p:guideLst>
        <p:guide orient="horz" pos="3702"/>
        <p:guide pos="2404"/>
        <p:guide orient="horz" pos="1979"/>
        <p:guide pos="5488"/>
        <p:guide orient="horz" pos="4042"/>
        <p:guide orient="horz" pos="1525"/>
        <p:guide pos="3878"/>
        <p:guide pos="249"/>
        <p:guide pos="3991"/>
        <p:guide pos="2290"/>
        <p:guide orient="horz" pos="1706"/>
        <p:guide pos="839"/>
        <p:guide orient="horz" pos="3838"/>
        <p:guide orient="horz" pos="731"/>
      </p:guideLst>
    </p:cSldViewPr>
  </p:slideViewPr>
  <p:outlineViewPr>
    <p:cViewPr>
      <p:scale>
        <a:sx n="33" d="100"/>
        <a:sy n="33" d="100"/>
      </p:scale>
      <p:origin x="0" y="-24150"/>
    </p:cViewPr>
  </p:outlineViewPr>
  <p:notesTextViewPr>
    <p:cViewPr>
      <p:scale>
        <a:sx n="1" d="1"/>
        <a:sy n="1" d="1"/>
      </p:scale>
      <p:origin x="0" y="0"/>
    </p:cViewPr>
  </p:notesTextViewPr>
  <p:sorterViewPr>
    <p:cViewPr>
      <p:scale>
        <a:sx n="70" d="100"/>
        <a:sy n="70" d="100"/>
      </p:scale>
      <p:origin x="0" y="-1074"/>
    </p:cViewPr>
  </p:sorterViewPr>
  <p:notesViewPr>
    <p:cSldViewPr snapToGrid="0" snapToObjects="1">
      <p:cViewPr>
        <p:scale>
          <a:sx n="66" d="100"/>
          <a:sy n="66" d="100"/>
        </p:scale>
        <p:origin x="-2748" y="-15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shengelia\Desktop\Copy%20of%20Preliminary%20analysis_GEO.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shengelia\Desktop\Nino%20Buadz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shengelia\Desktop\Nino%20Buad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shengelia\Desktop\Nino%20Buadz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'[Copy of Preliminary analysis_GEO lela.xlsx]Sheet2'!$B$72</c:f>
              <c:strCache>
                <c:ptCount val="1"/>
                <c:pt idx="0">
                  <c:v>boy</c:v>
                </c:pt>
              </c:strCache>
            </c:strRef>
          </c:tx>
          <c:spPr>
            <a:noFill/>
            <a:ln w="25400" cap="flat" cmpd="sng" algn="ctr">
              <a:solidFill>
                <a:schemeClr val="accent1"/>
              </a:solidFill>
              <a:miter lim="800000"/>
            </a:ln>
            <a:effectLst/>
          </c:spPr>
          <c:invertIfNegative val="0"/>
          <c:dPt>
            <c:idx val="0"/>
            <c:invertIfNegative val="0"/>
            <c:bubble3D val="0"/>
            <c:spPr>
              <a:noFill/>
              <a:ln w="25400" cap="flat" cmpd="sng" algn="ctr">
                <a:solidFill>
                  <a:schemeClr val="accent1"/>
                </a:solidFill>
                <a:miter lim="800000"/>
              </a:ln>
              <a:effectLst/>
            </c:spPr>
          </c:dPt>
          <c:dPt>
            <c:idx val="1"/>
            <c:invertIfNegative val="0"/>
            <c:bubble3D val="0"/>
            <c:spPr>
              <a:noFill/>
              <a:ln w="25400" cap="flat" cmpd="sng" algn="ctr">
                <a:solidFill>
                  <a:schemeClr val="accent1"/>
                </a:solidFill>
                <a:miter lim="800000"/>
              </a:ln>
              <a:effectLst/>
            </c:spPr>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Preliminary analysis_GEO lela.xlsx]Sheet2'!$C$71</c:f>
              <c:strCache>
                <c:ptCount val="1"/>
                <c:pt idx="0">
                  <c:v>Overweight - WHO definition</c:v>
                </c:pt>
              </c:strCache>
            </c:strRef>
          </c:cat>
          <c:val>
            <c:numRef>
              <c:f>'[Copy of Preliminary analysis_GEO lela.xlsx]Sheet2'!$C$72</c:f>
              <c:numCache>
                <c:formatCode>###0.0%</c:formatCode>
                <c:ptCount val="1"/>
                <c:pt idx="0">
                  <c:v>0.26100000000000001</c:v>
                </c:pt>
              </c:numCache>
            </c:numRef>
          </c:val>
        </c:ser>
        <c:ser>
          <c:idx val="1"/>
          <c:order val="1"/>
          <c:tx>
            <c:strRef>
              <c:f>'[Copy of Preliminary analysis_GEO lela.xlsx]Sheet2'!$B$73</c:f>
              <c:strCache>
                <c:ptCount val="1"/>
                <c:pt idx="0">
                  <c:v>girl</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Preliminary analysis_GEO lela.xlsx]Sheet2'!$C$71</c:f>
              <c:strCache>
                <c:ptCount val="1"/>
                <c:pt idx="0">
                  <c:v>Overweight - WHO definition</c:v>
                </c:pt>
              </c:strCache>
            </c:strRef>
          </c:cat>
          <c:val>
            <c:numRef>
              <c:f>'[Copy of Preliminary analysis_GEO lela.xlsx]Sheet2'!$C$73</c:f>
              <c:numCache>
                <c:formatCode>###0.0%</c:formatCode>
                <c:ptCount val="1"/>
                <c:pt idx="0">
                  <c:v>0.221</c:v>
                </c:pt>
              </c:numCache>
            </c:numRef>
          </c:val>
        </c:ser>
        <c:dLbls>
          <c:showLegendKey val="0"/>
          <c:showVal val="0"/>
          <c:showCatName val="0"/>
          <c:showSerName val="0"/>
          <c:showPercent val="0"/>
          <c:showBubbleSize val="0"/>
        </c:dLbls>
        <c:gapWidth val="227"/>
        <c:overlap val="-48"/>
        <c:axId val="-1371967648"/>
        <c:axId val="-1371971456"/>
      </c:barChart>
      <c:valAx>
        <c:axId val="-1371971456"/>
        <c:scaling>
          <c:orientation val="minMax"/>
        </c:scaling>
        <c:delete val="0"/>
        <c:axPos val="b"/>
        <c:numFmt formatCode="###0.0%"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371967648"/>
        <c:crosses val="autoZero"/>
        <c:crossBetween val="between"/>
      </c:valAx>
      <c:catAx>
        <c:axId val="-1371967648"/>
        <c:scaling>
          <c:orientation val="minMax"/>
        </c:scaling>
        <c:delete val="1"/>
        <c:axPos val="l"/>
        <c:numFmt formatCode="General" sourceLinked="1"/>
        <c:majorTickMark val="out"/>
        <c:minorTickMark val="none"/>
        <c:tickLblPos val="nextTo"/>
        <c:crossAx val="-1371971456"/>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i="0" u="none" strike="noStrike" baseline="0" dirty="0" smtClean="0"/>
              <a:t>Distribution </a:t>
            </a:r>
            <a:r>
              <a:rPr lang="en-US" sz="1800" b="1" i="0" u="none" strike="noStrike" baseline="0" dirty="0" smtClean="0"/>
              <a:t>by Sex</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sex</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boy</c:v>
                </c:pt>
                <c:pt idx="1">
                  <c:v>girl</c:v>
                </c:pt>
              </c:strCache>
            </c:strRef>
          </c:cat>
          <c:val>
            <c:numRef>
              <c:f>Sheet1!$B$2:$B$3</c:f>
              <c:numCache>
                <c:formatCode>0.00%</c:formatCode>
                <c:ptCount val="2"/>
                <c:pt idx="0">
                  <c:v>0.51200000000000001</c:v>
                </c:pt>
                <c:pt idx="1">
                  <c:v>0.48799999999999999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breakfast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Never</c:v>
                </c:pt>
                <c:pt idx="1">
                  <c:v>Some days (1-3 days)</c:v>
                </c:pt>
                <c:pt idx="2">
                  <c:v>Most days (4-6 days)</c:v>
                </c:pt>
                <c:pt idx="3">
                  <c:v>Every day</c:v>
                </c:pt>
              </c:strCache>
            </c:strRef>
          </c:cat>
          <c:val>
            <c:numRef>
              <c:f>Sheet1!$B$2:$B$5</c:f>
              <c:numCache>
                <c:formatCode>0%</c:formatCode>
                <c:ptCount val="4"/>
                <c:pt idx="0">
                  <c:v>0.02</c:v>
                </c:pt>
                <c:pt idx="1">
                  <c:v>0.21</c:v>
                </c:pt>
                <c:pt idx="2" formatCode="0.00%">
                  <c:v>0.13700000000000001</c:v>
                </c:pt>
                <c:pt idx="3" formatCode="0.00%">
                  <c:v>0.63400000000000001</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Fruit </a:t>
            </a:r>
            <a:r>
              <a:rPr lang="en-US" dirty="0"/>
              <a:t>juice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fruit juice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0.00%</c:formatCode>
                <c:ptCount val="5"/>
                <c:pt idx="0">
                  <c:v>0.11700000000000001</c:v>
                </c:pt>
                <c:pt idx="1">
                  <c:v>0.30199999999999999</c:v>
                </c:pt>
                <c:pt idx="2">
                  <c:v>0.34699999999999998</c:v>
                </c:pt>
                <c:pt idx="3">
                  <c:v>0.17399999999999999</c:v>
                </c:pt>
                <c:pt idx="4" formatCode="0%">
                  <c:v>0.06</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smtClean="0"/>
              <a:t>Flavoured</a:t>
            </a:r>
            <a:r>
              <a:rPr lang="en-US" dirty="0" smtClean="0"/>
              <a:t> </a:t>
            </a:r>
            <a:r>
              <a:rPr lang="en-US" dirty="0"/>
              <a:t>milk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flavoured milk</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0.00%</c:formatCode>
                <c:ptCount val="5"/>
                <c:pt idx="0">
                  <c:v>0.46700000000000003</c:v>
                </c:pt>
                <c:pt idx="1">
                  <c:v>0.22600000000000001</c:v>
                </c:pt>
                <c:pt idx="2">
                  <c:v>0.16600000000000001</c:v>
                </c:pt>
                <c:pt idx="3">
                  <c:v>0.104</c:v>
                </c:pt>
                <c:pt idx="4">
                  <c:v>3.7999999999999999E-2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Diet </a:t>
            </a:r>
            <a:r>
              <a:rPr lang="en-US" dirty="0"/>
              <a:t>drinks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diet drinks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0.00%</c:formatCode>
                <c:ptCount val="5"/>
                <c:pt idx="0" formatCode="0%">
                  <c:v>0.68100000000000005</c:v>
                </c:pt>
                <c:pt idx="1">
                  <c:v>0.189</c:v>
                </c:pt>
                <c:pt idx="2">
                  <c:v>9.0999999999999998E-2</c:v>
                </c:pt>
                <c:pt idx="3">
                  <c:v>2.9000000000000001E-2</c:v>
                </c:pt>
                <c:pt idx="4" formatCode="0%">
                  <c:v>0.01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Cheese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cheese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General</c:formatCode>
                <c:ptCount val="5"/>
                <c:pt idx="0">
                  <c:v>6.2</c:v>
                </c:pt>
                <c:pt idx="1">
                  <c:v>8.5</c:v>
                </c:pt>
                <c:pt idx="2">
                  <c:v>19</c:v>
                </c:pt>
                <c:pt idx="3">
                  <c:v>37.200000000000003</c:v>
                </c:pt>
                <c:pt idx="4">
                  <c:v>29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Biscuits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biscuits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General</c:formatCode>
                <c:ptCount val="5"/>
                <c:pt idx="0">
                  <c:v>2.9</c:v>
                </c:pt>
                <c:pt idx="1">
                  <c:v>26.4</c:v>
                </c:pt>
                <c:pt idx="2">
                  <c:v>36.9</c:v>
                </c:pt>
                <c:pt idx="3">
                  <c:v>29.2</c:v>
                </c:pt>
                <c:pt idx="4">
                  <c:v>4.7</c:v>
                </c:pt>
              </c:numCache>
            </c:numRef>
          </c:val>
        </c:ser>
        <c:dLbls>
          <c:showLegendKey val="0"/>
          <c:showVal val="0"/>
          <c:showCatName val="0"/>
          <c:showSerName val="0"/>
          <c:showPercent val="0"/>
          <c:showBubbleSize val="0"/>
        </c:dLbls>
        <c:gapWidth val="150"/>
        <c:shape val="box"/>
        <c:axId val="-1370943200"/>
        <c:axId val="-1370954080"/>
        <c:axId val="-1614433360"/>
      </c:bar3DChart>
      <c:catAx>
        <c:axId val="-1370943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54080"/>
        <c:crosses val="autoZero"/>
        <c:auto val="1"/>
        <c:lblAlgn val="ctr"/>
        <c:lblOffset val="100"/>
        <c:noMultiLvlLbl val="0"/>
      </c:catAx>
      <c:valAx>
        <c:axId val="-137095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43200"/>
        <c:crosses val="autoZero"/>
        <c:crossBetween val="between"/>
      </c:valAx>
      <c:serAx>
        <c:axId val="-16144333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54080"/>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Pizza-fries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pizza-fries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0.00%</c:formatCode>
                <c:ptCount val="5"/>
                <c:pt idx="0">
                  <c:v>3.3000000000000002E-2</c:v>
                </c:pt>
                <c:pt idx="1">
                  <c:v>0.23200000000000001</c:v>
                </c:pt>
                <c:pt idx="2">
                  <c:v>0.314</c:v>
                </c:pt>
                <c:pt idx="3">
                  <c:v>0.33700000000000002</c:v>
                </c:pt>
                <c:pt idx="4">
                  <c:v>8.4000000000000005E-2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Soft </a:t>
            </a:r>
            <a:r>
              <a:rPr lang="en-US" dirty="0"/>
              <a:t>drinks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soft drinks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General</c:formatCode>
                <c:ptCount val="5"/>
                <c:pt idx="0">
                  <c:v>12.2</c:v>
                </c:pt>
                <c:pt idx="1">
                  <c:v>33.4</c:v>
                </c:pt>
                <c:pt idx="2">
                  <c:v>29.2</c:v>
                </c:pt>
                <c:pt idx="3">
                  <c:v>19</c:v>
                </c:pt>
                <c:pt idx="4">
                  <c:v>6.2</c:v>
                </c:pt>
              </c:numCache>
            </c:numRef>
          </c:val>
        </c:ser>
        <c:dLbls>
          <c:showLegendKey val="0"/>
          <c:showVal val="0"/>
          <c:showCatName val="0"/>
          <c:showSerName val="0"/>
          <c:showPercent val="0"/>
          <c:showBubbleSize val="0"/>
        </c:dLbls>
        <c:gapWidth val="150"/>
        <c:shape val="box"/>
        <c:axId val="-1370945920"/>
        <c:axId val="-1370950272"/>
        <c:axId val="-1614432736"/>
      </c:bar3DChart>
      <c:catAx>
        <c:axId val="-1370945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50272"/>
        <c:crosses val="autoZero"/>
        <c:auto val="1"/>
        <c:lblAlgn val="ctr"/>
        <c:lblOffset val="100"/>
        <c:noMultiLvlLbl val="0"/>
      </c:catAx>
      <c:valAx>
        <c:axId val="-137095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45920"/>
        <c:crosses val="autoZero"/>
        <c:crossBetween val="between"/>
      </c:valAx>
      <c:serAx>
        <c:axId val="-161443273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50272"/>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Chips </a:t>
            </a:r>
            <a:r>
              <a:rPr lang="en-US" dirty="0"/>
              <a:t>nuts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chips nuts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c:v>
                </c:pt>
                <c:pt idx="1">
                  <c:v>Less than once a week</c:v>
                </c:pt>
                <c:pt idx="2">
                  <c:v>Some days (1-3 days)</c:v>
                </c:pt>
                <c:pt idx="3">
                  <c:v>Most days (4-6 days)</c:v>
                </c:pt>
                <c:pt idx="4">
                  <c:v>Every day</c:v>
                </c:pt>
              </c:strCache>
            </c:strRef>
          </c:cat>
          <c:val>
            <c:numRef>
              <c:f>Sheet1!$B$2:$B$6</c:f>
              <c:numCache>
                <c:formatCode>General</c:formatCode>
                <c:ptCount val="5"/>
                <c:pt idx="0">
                  <c:v>16</c:v>
                </c:pt>
                <c:pt idx="1">
                  <c:v>40.5</c:v>
                </c:pt>
                <c:pt idx="2">
                  <c:v>25.6</c:v>
                </c:pt>
                <c:pt idx="3">
                  <c:v>14.9</c:v>
                </c:pt>
                <c:pt idx="4">
                  <c:v>3</c:v>
                </c:pt>
              </c:numCache>
            </c:numRef>
          </c:val>
        </c:ser>
        <c:dLbls>
          <c:showLegendKey val="0"/>
          <c:showVal val="0"/>
          <c:showCatName val="0"/>
          <c:showSerName val="0"/>
          <c:showPercent val="0"/>
          <c:showBubbleSize val="0"/>
        </c:dLbls>
        <c:gapWidth val="219"/>
        <c:overlap val="-27"/>
        <c:axId val="-1370948096"/>
        <c:axId val="-1370955712"/>
      </c:barChart>
      <c:catAx>
        <c:axId val="-13709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55712"/>
        <c:crosses val="autoZero"/>
        <c:auto val="1"/>
        <c:lblAlgn val="ctr"/>
        <c:lblOffset val="100"/>
        <c:noMultiLvlLbl val="0"/>
      </c:catAx>
      <c:valAx>
        <c:axId val="-137095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4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dirty="0"/>
              <a:t>Overweight </a:t>
            </a:r>
            <a:r>
              <a:rPr lang="en-US" dirty="0" smtClean="0"/>
              <a:t>by living</a:t>
            </a:r>
            <a:r>
              <a:rPr lang="en-US" baseline="0" dirty="0" smtClean="0"/>
              <a:t> areas</a:t>
            </a:r>
            <a:endParaRPr lang="en-US" dirty="0"/>
          </a:p>
        </c:rich>
      </c:tx>
      <c:layout/>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'[Copy of Preliminary analysis_GEO lela.xlsx]Sheet2'!$D$98</c:f>
              <c:strCache>
                <c:ptCount val="1"/>
                <c:pt idx="0">
                  <c:v>Overweight - WHO definition</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'[Copy of Preliminary analysis_GEO lela.xlsx]Sheet2'!$B$99:$C$104</c:f>
              <c:multiLvlStrCache>
                <c:ptCount val="6"/>
                <c:lvl>
                  <c:pt idx="0">
                    <c:v>Boy</c:v>
                  </c:pt>
                  <c:pt idx="1">
                    <c:v>Girl</c:v>
                  </c:pt>
                  <c:pt idx="2">
                    <c:v>Total</c:v>
                  </c:pt>
                  <c:pt idx="3">
                    <c:v>Boy</c:v>
                  </c:pt>
                  <c:pt idx="4">
                    <c:v>Girl</c:v>
                  </c:pt>
                  <c:pt idx="5">
                    <c:v>Total</c:v>
                  </c:pt>
                </c:lvl>
                <c:lvl>
                  <c:pt idx="0">
                    <c:v>Urban or semi urban</c:v>
                  </c:pt>
                  <c:pt idx="3">
                    <c:v>Rural</c:v>
                  </c:pt>
                </c:lvl>
              </c:multiLvlStrCache>
            </c:multiLvlStrRef>
          </c:cat>
          <c:val>
            <c:numRef>
              <c:f>'[Copy of Preliminary analysis_GEO lela.xlsx]Sheet2'!$D$99:$D$104</c:f>
              <c:numCache>
                <c:formatCode>###0.0%</c:formatCode>
                <c:ptCount val="6"/>
                <c:pt idx="0">
                  <c:v>0.27100000000000002</c:v>
                </c:pt>
                <c:pt idx="1">
                  <c:v>0.24399999999999999</c:v>
                </c:pt>
                <c:pt idx="2">
                  <c:v>0.25700000000000001</c:v>
                </c:pt>
                <c:pt idx="3">
                  <c:v>0.22700000000000001</c:v>
                </c:pt>
                <c:pt idx="4">
                  <c:v>0.183</c:v>
                </c:pt>
                <c:pt idx="5">
                  <c:v>0.20599999999999999</c:v>
                </c:pt>
              </c:numCache>
            </c:numRef>
          </c:val>
        </c:ser>
        <c:dLbls>
          <c:showLegendKey val="0"/>
          <c:showVal val="0"/>
          <c:showCatName val="0"/>
          <c:showSerName val="0"/>
          <c:showPercent val="0"/>
          <c:showBubbleSize val="0"/>
        </c:dLbls>
        <c:gapWidth val="227"/>
        <c:overlap val="-48"/>
        <c:axId val="-1371960576"/>
        <c:axId val="-1371966016"/>
      </c:barChart>
      <c:catAx>
        <c:axId val="-137196057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371966016"/>
        <c:crosses val="autoZero"/>
        <c:auto val="1"/>
        <c:lblAlgn val="ctr"/>
        <c:lblOffset val="100"/>
        <c:noMultiLvlLbl val="0"/>
      </c:catAx>
      <c:valAx>
        <c:axId val="-1371966016"/>
        <c:scaling>
          <c:orientation val="minMax"/>
        </c:scaling>
        <c:delete val="0"/>
        <c:axPos val="b"/>
        <c:numFmt formatCode="###0.0%"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37196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Distance </a:t>
            </a:r>
            <a:r>
              <a:rPr lang="en-US" b="1" baseline="0" dirty="0" smtClean="0"/>
              <a:t>from </a:t>
            </a:r>
            <a:r>
              <a:rPr lang="en-US" b="1" baseline="0" dirty="0" smtClean="0"/>
              <a:t>home to school</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distance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Less than 1 kilometre</c:v>
                </c:pt>
                <c:pt idx="1">
                  <c:v>1-2 kilometres</c:v>
                </c:pt>
                <c:pt idx="2">
                  <c:v>3-4 kilometres</c:v>
                </c:pt>
                <c:pt idx="3">
                  <c:v>5-6 kilometres</c:v>
                </c:pt>
                <c:pt idx="4">
                  <c:v>More than 6 kilometres</c:v>
                </c:pt>
              </c:strCache>
            </c:strRef>
          </c:cat>
          <c:val>
            <c:numRef>
              <c:f>Sheet1!$B$2:$B$6</c:f>
              <c:numCache>
                <c:formatCode>0.00%</c:formatCode>
                <c:ptCount val="5"/>
                <c:pt idx="0">
                  <c:v>0.503</c:v>
                </c:pt>
                <c:pt idx="1">
                  <c:v>0.27300000000000002</c:v>
                </c:pt>
                <c:pt idx="2" formatCode="0%">
                  <c:v>0.12</c:v>
                </c:pt>
                <c:pt idx="3">
                  <c:v>5.0999999999999997E-2</c:v>
                </c:pt>
                <c:pt idx="4">
                  <c:v>5.1999999999999998E-2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Transport</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transport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Walking/ Cycling</c:v>
                </c:pt>
                <c:pt idx="1">
                  <c:v>Motorised vehicles Combination of walking/cycling  </c:v>
                </c:pt>
                <c:pt idx="2">
                  <c:v>motorised vehicles</c:v>
                </c:pt>
              </c:strCache>
            </c:strRef>
          </c:cat>
          <c:val>
            <c:numRef>
              <c:f>Sheet1!$B$2:$B$4</c:f>
              <c:numCache>
                <c:formatCode>0.00%</c:formatCode>
                <c:ptCount val="3"/>
                <c:pt idx="0">
                  <c:v>0.48299999999999998</c:v>
                </c:pt>
                <c:pt idx="1">
                  <c:v>0.39400000000000002</c:v>
                </c:pt>
                <c:pt idx="2">
                  <c:v>0.123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800" dirty="0">
                <a:latin typeface="Sylfaen" panose="010A0502050306030303" pitchFamily="18" charset="0"/>
              </a:rPr>
              <a:t>Sport clubs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sport clubs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fld id="{C018A434-F8CF-4E48-AA13-2306E4E462DF}" type="CATEGORYNAME">
                      <a:rPr lang="en-US" smtClean="0"/>
                      <a:pPr/>
                      <a:t>[CATEGORY NAME]</a:t>
                    </a:fld>
                    <a:r>
                      <a:rPr lang="en-US" baseline="0" smtClean="0"/>
                      <a:t> </a:t>
                    </a:r>
                    <a:fld id="{C5B9D25A-4129-4018-BB66-BA751BFD22D9}" type="PERCENTAGE">
                      <a:rPr lang="en-US" baseline="0"/>
                      <a:pPr/>
                      <a:t>[PERCENTAGE]</a:t>
                    </a:fld>
                    <a:endParaRPr lang="en-US" baseline="0" smtClean="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054561D3-DDB5-4643-B9C6-DFA840982705}" type="CATEGORYNAME">
                      <a:rPr lang="en-US" smtClean="0"/>
                      <a:pPr/>
                      <a:t>[CATEGORY NAME]</a:t>
                    </a:fld>
                    <a:r>
                      <a:rPr lang="en-US" baseline="0" smtClean="0"/>
                      <a:t> </a:t>
                    </a:r>
                    <a:fld id="{94FFA269-44DF-458D-B2EB-7A88B8DBD714}" type="PERCENTAGE">
                      <a:rPr lang="en-US" baseline="0"/>
                      <a:pPr/>
                      <a:t>[PERCENTAGE]</a:t>
                    </a:fld>
                    <a:endParaRPr lang="en-US" baseline="0" smtClean="0"/>
                  </a:p>
                </c:rich>
              </c:tx>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0.49399999999999999</c:v>
                </c:pt>
                <c:pt idx="1">
                  <c:v>0.50600000000000001</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latin typeface="Sylfaen" panose="010A0502050306030303" pitchFamily="18" charset="0"/>
              </a:rPr>
              <a:t>Playing </a:t>
            </a:r>
            <a:r>
              <a:rPr lang="en-US" b="1" dirty="0">
                <a:latin typeface="Sylfaen" panose="010A0502050306030303" pitchFamily="18" charset="0"/>
              </a:rPr>
              <a:t>outside weekdays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playing outside weekdays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Never at all</c:v>
                </c:pt>
                <c:pt idx="1">
                  <c:v>Less then 1 hour per day</c:v>
                </c:pt>
                <c:pt idx="2">
                  <c:v>About 1 hour per day</c:v>
                </c:pt>
                <c:pt idx="3">
                  <c:v>About 2 hours per day</c:v>
                </c:pt>
                <c:pt idx="4">
                  <c:v>About 3 or more hours per day</c:v>
                </c:pt>
              </c:strCache>
            </c:strRef>
          </c:cat>
          <c:val>
            <c:numRef>
              <c:f>Sheet1!$B$2:$B$6</c:f>
              <c:numCache>
                <c:formatCode>0.00%</c:formatCode>
                <c:ptCount val="5"/>
                <c:pt idx="0">
                  <c:v>1.7000000000000001E-2</c:v>
                </c:pt>
                <c:pt idx="1">
                  <c:v>0.112</c:v>
                </c:pt>
                <c:pt idx="2">
                  <c:v>0.24299999999999999</c:v>
                </c:pt>
                <c:pt idx="3">
                  <c:v>0.42199999999999999</c:v>
                </c:pt>
                <c:pt idx="4">
                  <c:v>0.20699999999999999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baseline="0">
                <a:solidFill>
                  <a:schemeClr val="tx1">
                    <a:lumMod val="50000"/>
                  </a:schemeClr>
                </a:solidFill>
                <a:latin typeface="Sylfaen" panose="010A0502050306030303" pitchFamily="18" charset="0"/>
                <a:ea typeface="+mn-ea"/>
                <a:cs typeface="+mn-cs"/>
              </a:defRPr>
            </a:pPr>
            <a:r>
              <a:rPr lang="en-US" b="1">
                <a:latin typeface="Sylfaen" panose="010A0502050306030303" pitchFamily="18" charset="0"/>
              </a:rPr>
              <a:t>Weight status - Mother</a:t>
            </a:r>
          </a:p>
        </c:rich>
      </c:tx>
      <c:layout>
        <c:manualLayout>
          <c:xMode val="edge"/>
          <c:yMode val="edge"/>
          <c:x val="0.12775582215242692"/>
          <c:y val="4.0135258983029422E-2"/>
        </c:manualLayout>
      </c:layout>
      <c:overlay val="0"/>
      <c:spPr>
        <a:noFill/>
        <a:ln>
          <a:noFill/>
        </a:ln>
        <a:effectLst/>
      </c:spPr>
      <c:txPr>
        <a:bodyPr rot="0" spcFirstLastPara="1" vertOverflow="ellipsis" vert="horz" wrap="square" anchor="ctr" anchorCtr="1"/>
        <a:lstStyle/>
        <a:p>
          <a:pPr>
            <a:defRPr sz="1600" b="1" i="0" u="none" strike="noStrike" kern="1200" cap="none" spc="50" baseline="0">
              <a:solidFill>
                <a:schemeClr val="tx1">
                  <a:lumMod val="50000"/>
                </a:schemeClr>
              </a:solidFill>
              <a:latin typeface="Sylfaen" panose="010A0502050306030303" pitchFamily="18" charset="0"/>
              <a:ea typeface="+mn-ea"/>
              <a:cs typeface="+mn-cs"/>
            </a:defRPr>
          </a:pPr>
          <a:endParaRPr lang="en-US"/>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Sheet1!$G$63</c:f>
              <c:strCache>
                <c:ptCount val="1"/>
                <c:pt idx="0">
                  <c:v>Normal weight</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Sheet1!$H$62:$I$62</c:f>
              <c:strCache>
                <c:ptCount val="2"/>
                <c:pt idx="0">
                  <c:v>Urban or semi urban</c:v>
                </c:pt>
                <c:pt idx="1">
                  <c:v>Rural</c:v>
                </c:pt>
              </c:strCache>
            </c:strRef>
          </c:cat>
          <c:val>
            <c:numRef>
              <c:f>Sheet1!$H$63:$I$63</c:f>
              <c:numCache>
                <c:formatCode>###0.0%</c:formatCode>
                <c:ptCount val="2"/>
                <c:pt idx="0">
                  <c:v>0.67579593726528875</c:v>
                </c:pt>
                <c:pt idx="1">
                  <c:v>0.63092893612091072</c:v>
                </c:pt>
              </c:numCache>
            </c:numRef>
          </c:val>
        </c:ser>
        <c:ser>
          <c:idx val="1"/>
          <c:order val="1"/>
          <c:tx>
            <c:strRef>
              <c:f>Sheet1!$G$64</c:f>
              <c:strCache>
                <c:ptCount val="1"/>
                <c:pt idx="0">
                  <c:v>Pre-obese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Sheet1!$H$62:$I$62</c:f>
              <c:strCache>
                <c:ptCount val="2"/>
                <c:pt idx="0">
                  <c:v>Urban or semi urban</c:v>
                </c:pt>
                <c:pt idx="1">
                  <c:v>Rural</c:v>
                </c:pt>
              </c:strCache>
            </c:strRef>
          </c:cat>
          <c:val>
            <c:numRef>
              <c:f>Sheet1!$H$64:$I$64</c:f>
              <c:numCache>
                <c:formatCode>###0.0%</c:formatCode>
                <c:ptCount val="2"/>
                <c:pt idx="0">
                  <c:v>0.2310114431960458</c:v>
                </c:pt>
                <c:pt idx="1">
                  <c:v>0.25568306847724154</c:v>
                </c:pt>
              </c:numCache>
            </c:numRef>
          </c:val>
        </c:ser>
        <c:ser>
          <c:idx val="2"/>
          <c:order val="2"/>
          <c:tx>
            <c:strRef>
              <c:f>Sheet1!$G$65</c:f>
              <c:strCache>
                <c:ptCount val="1"/>
                <c:pt idx="0">
                  <c:v>Obese</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Sheet1!$H$62:$I$62</c:f>
              <c:strCache>
                <c:ptCount val="2"/>
                <c:pt idx="0">
                  <c:v>Urban or semi urban</c:v>
                </c:pt>
                <c:pt idx="1">
                  <c:v>Rural</c:v>
                </c:pt>
              </c:strCache>
            </c:strRef>
          </c:cat>
          <c:val>
            <c:numRef>
              <c:f>Sheet1!$H$65:$I$65</c:f>
              <c:numCache>
                <c:formatCode>###0.0%</c:formatCode>
                <c:ptCount val="2"/>
                <c:pt idx="0">
                  <c:v>9.3192619538669627E-2</c:v>
                </c:pt>
                <c:pt idx="1">
                  <c:v>0.11338799540184988</c:v>
                </c:pt>
              </c:numCache>
            </c:numRef>
          </c:val>
        </c:ser>
        <c:dLbls>
          <c:showLegendKey val="0"/>
          <c:showVal val="0"/>
          <c:showCatName val="0"/>
          <c:showSerName val="0"/>
          <c:showPercent val="0"/>
          <c:showBubbleSize val="0"/>
        </c:dLbls>
        <c:gapWidth val="150"/>
        <c:shape val="box"/>
        <c:axId val="-1610221376"/>
        <c:axId val="-1610207776"/>
        <c:axId val="0"/>
      </c:bar3DChart>
      <c:catAx>
        <c:axId val="-1610221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610207776"/>
        <c:crosses val="autoZero"/>
        <c:auto val="1"/>
        <c:lblAlgn val="ctr"/>
        <c:lblOffset val="100"/>
        <c:noMultiLvlLbl val="0"/>
      </c:catAx>
      <c:valAx>
        <c:axId val="-1610207776"/>
        <c:scaling>
          <c:orientation val="minMax"/>
        </c:scaling>
        <c:delete val="0"/>
        <c:axPos val="b"/>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610221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baseline="0">
                <a:solidFill>
                  <a:schemeClr val="tx1">
                    <a:lumMod val="50000"/>
                  </a:schemeClr>
                </a:solidFill>
                <a:latin typeface="Sylfaen" panose="010A0502050306030303" pitchFamily="18" charset="0"/>
                <a:ea typeface="+mn-ea"/>
                <a:cs typeface="+mn-cs"/>
              </a:defRPr>
            </a:pPr>
            <a:r>
              <a:rPr lang="en-US" sz="1600" b="1" dirty="0"/>
              <a:t>Weight status - Father</a:t>
            </a:r>
          </a:p>
        </c:rich>
      </c:tx>
      <c:layout>
        <c:manualLayout>
          <c:xMode val="edge"/>
          <c:yMode val="edge"/>
          <c:x val="0.13077479783839785"/>
          <c:y val="1.874342525753956E-2"/>
        </c:manualLayout>
      </c:layout>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50000"/>
                </a:schemeClr>
              </a:solidFill>
              <a:latin typeface="Sylfaen" panose="010A0502050306030303" pitchFamily="18" charset="0"/>
              <a:ea typeface="+mn-ea"/>
              <a:cs typeface="+mn-cs"/>
            </a:defRPr>
          </a:pPr>
          <a:endParaRPr lang="en-US"/>
        </a:p>
      </c:txPr>
    </c:title>
    <c:autoTitleDeleted val="0"/>
    <c:plotArea>
      <c:layout/>
      <c:barChart>
        <c:barDir val="bar"/>
        <c:grouping val="clustered"/>
        <c:varyColors val="0"/>
        <c:ser>
          <c:idx val="0"/>
          <c:order val="0"/>
          <c:tx>
            <c:strRef>
              <c:f>Sheet1!$H$62</c:f>
              <c:strCache>
                <c:ptCount val="1"/>
                <c:pt idx="0">
                  <c:v>Urban or semi urban</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Sheet1!$G$66:$G$68</c:f>
              <c:strCache>
                <c:ptCount val="3"/>
                <c:pt idx="0">
                  <c:v>Normal weight</c:v>
                </c:pt>
                <c:pt idx="1">
                  <c:v>Pre-obese</c:v>
                </c:pt>
                <c:pt idx="2">
                  <c:v>Obese</c:v>
                </c:pt>
              </c:strCache>
            </c:strRef>
          </c:cat>
          <c:val>
            <c:numRef>
              <c:f>Sheet1!$H$66:$H$68</c:f>
              <c:numCache>
                <c:formatCode>###0.0%</c:formatCode>
                <c:ptCount val="3"/>
                <c:pt idx="0">
                  <c:v>0.3202454995728275</c:v>
                </c:pt>
                <c:pt idx="1">
                  <c:v>0.44427553170329775</c:v>
                </c:pt>
                <c:pt idx="2">
                  <c:v>0.23547896872387514</c:v>
                </c:pt>
              </c:numCache>
            </c:numRef>
          </c:val>
        </c:ser>
        <c:ser>
          <c:idx val="1"/>
          <c:order val="1"/>
          <c:tx>
            <c:strRef>
              <c:f>Sheet1!$I$62</c:f>
              <c:strCache>
                <c:ptCount val="1"/>
                <c:pt idx="0">
                  <c:v>Rural</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Sheet1!$G$66:$G$68</c:f>
              <c:strCache>
                <c:ptCount val="3"/>
                <c:pt idx="0">
                  <c:v>Normal weight</c:v>
                </c:pt>
                <c:pt idx="1">
                  <c:v>Pre-obese</c:v>
                </c:pt>
                <c:pt idx="2">
                  <c:v>Obese</c:v>
                </c:pt>
              </c:strCache>
            </c:strRef>
          </c:cat>
          <c:val>
            <c:numRef>
              <c:f>Sheet1!$I$66:$I$68</c:f>
              <c:numCache>
                <c:formatCode>###0.0%</c:formatCode>
                <c:ptCount val="3"/>
                <c:pt idx="0">
                  <c:v>0.41363234383865932</c:v>
                </c:pt>
                <c:pt idx="1">
                  <c:v>0.39285922561983755</c:v>
                </c:pt>
                <c:pt idx="2">
                  <c:v>0.19350843054150466</c:v>
                </c:pt>
              </c:numCache>
            </c:numRef>
          </c:val>
        </c:ser>
        <c:dLbls>
          <c:showLegendKey val="0"/>
          <c:showVal val="0"/>
          <c:showCatName val="0"/>
          <c:showSerName val="0"/>
          <c:showPercent val="0"/>
          <c:showBubbleSize val="0"/>
        </c:dLbls>
        <c:gapWidth val="227"/>
        <c:overlap val="-48"/>
        <c:axId val="-1610217024"/>
        <c:axId val="-1884614192"/>
      </c:barChart>
      <c:catAx>
        <c:axId val="-16102170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crossAx val="-1884614192"/>
        <c:crosses val="autoZero"/>
        <c:auto val="1"/>
        <c:lblAlgn val="ctr"/>
        <c:lblOffset val="100"/>
        <c:noMultiLvlLbl val="0"/>
      </c:catAx>
      <c:valAx>
        <c:axId val="-1884614192"/>
        <c:scaling>
          <c:orientation val="minMax"/>
        </c:scaling>
        <c:delete val="0"/>
        <c:axPos val="b"/>
        <c:numFmt formatCode="###0.0%"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crossAx val="-1610217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latin typeface="Sylfaen" panose="010A0502050306030303"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Sylfaen" panose="010A0502050306030303" pitchFamily="18" charset="0"/>
                <a:ea typeface="+mn-ea"/>
                <a:cs typeface="+mn-cs"/>
              </a:defRPr>
            </a:pPr>
            <a:r>
              <a:rPr lang="en-US" b="1"/>
              <a:t>Household blood pressure</a:t>
            </a:r>
          </a:p>
        </c:rich>
      </c:tx>
      <c:layout>
        <c:manualLayout>
          <c:xMode val="edge"/>
          <c:yMode val="edge"/>
          <c:x val="0.20468027210884351"/>
          <c:y val="2.28353948620361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Sylfaen" panose="010A0502050306030303" pitchFamily="18" charset="0"/>
              <a:ea typeface="+mn-ea"/>
              <a:cs typeface="+mn-cs"/>
            </a:defRPr>
          </a:pPr>
          <a:endParaRPr lang="en-US"/>
        </a:p>
      </c:txPr>
    </c:title>
    <c:autoTitleDeleted val="0"/>
    <c:plotArea>
      <c:layout/>
      <c:pieChart>
        <c:varyColors val="1"/>
        <c:ser>
          <c:idx val="0"/>
          <c:order val="0"/>
          <c:tx>
            <c:strRef>
              <c:f>Sheet1!$B$1</c:f>
              <c:strCache>
                <c:ptCount val="1"/>
                <c:pt idx="0">
                  <c:v>househould blood pressure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yes</c:v>
                </c:pt>
                <c:pt idx="1">
                  <c:v>no</c:v>
                </c:pt>
                <c:pt idx="2">
                  <c:v>don't know</c:v>
                </c:pt>
              </c:strCache>
            </c:strRef>
          </c:cat>
          <c:val>
            <c:numRef>
              <c:f>Sheet1!$B$2:$B$4</c:f>
              <c:numCache>
                <c:formatCode>0.00%</c:formatCode>
                <c:ptCount val="3"/>
                <c:pt idx="0">
                  <c:v>0.23599999999999999</c:v>
                </c:pt>
                <c:pt idx="1">
                  <c:v>0.71899999999999997</c:v>
                </c:pt>
                <c:pt idx="2">
                  <c:v>4.4999999999999998E-2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Sylfaen" panose="010A0502050306030303" pitchFamily="18"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latin typeface="Sylfaen" panose="010A0502050306030303"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150" baseline="0">
                <a:solidFill>
                  <a:schemeClr val="tx1"/>
                </a:solidFill>
                <a:latin typeface="+mj-lt"/>
                <a:ea typeface="+mn-ea"/>
                <a:cs typeface="+mn-cs"/>
              </a:defRPr>
            </a:pPr>
            <a:r>
              <a:rPr lang="en-US" b="1" cap="none" baseline="0" dirty="0" smtClean="0">
                <a:solidFill>
                  <a:schemeClr val="tx1"/>
                </a:solidFill>
                <a:latin typeface="Sylfaen" panose="010A0502050306030303" pitchFamily="18" charset="0"/>
              </a:rPr>
              <a:t>School playground</a:t>
            </a:r>
            <a:r>
              <a:rPr lang="en-US" b="1" cap="none" baseline="0" dirty="0" smtClean="0">
                <a:solidFill>
                  <a:schemeClr val="tx1"/>
                </a:solidFill>
                <a:latin typeface="+mn-lt"/>
              </a:rPr>
              <a:t> </a:t>
            </a:r>
            <a:endParaRPr lang="en-US" b="1" cap="none" baseline="0" dirty="0">
              <a:solidFill>
                <a:schemeClr val="tx1"/>
              </a:solidFill>
              <a:latin typeface="+mn-lt"/>
            </a:endParaRPr>
          </a:p>
        </c:rich>
      </c:tx>
      <c:layout/>
      <c:overlay val="0"/>
      <c:spPr>
        <a:noFill/>
        <a:ln>
          <a:noFill/>
        </a:ln>
        <a:effectLst/>
      </c:spPr>
      <c:txPr>
        <a:bodyPr rot="0" spcFirstLastPara="1" vertOverflow="ellipsis" vert="horz" wrap="square" anchor="ctr" anchorCtr="1"/>
        <a:lstStyle/>
        <a:p>
          <a:pPr>
            <a:defRPr sz="1800" b="1" i="0" u="none" strike="noStrike" kern="1200" cap="none" spc="15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6.9444444444444024E-3"/>
                  <c:y val="-1.1964129483814524E-2"/>
                </c:manualLayout>
              </c:layout>
              <c:tx>
                <c:rich>
                  <a:bodyPr/>
                  <a:lstStyle/>
                  <a:p>
                    <a:fld id="{BEFDB97E-6BDD-4508-A68C-0B1AB7D93BD8}"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Valid Percent</c:v>
                </c:pt>
              </c:strCache>
            </c:strRef>
          </c:cat>
          <c:val>
            <c:numRef>
              <c:f>Sheet1!$B$2</c:f>
              <c:numCache>
                <c:formatCode>General</c:formatCode>
                <c:ptCount val="1"/>
                <c:pt idx="0">
                  <c:v>82.6</c:v>
                </c:pt>
              </c:numCache>
            </c:numRef>
          </c:val>
        </c:ser>
        <c:ser>
          <c:idx val="1"/>
          <c:order val="1"/>
          <c:tx>
            <c:strRef>
              <c:f>Sheet1!$C$1</c:f>
              <c:strCache>
                <c:ptCount val="1"/>
                <c:pt idx="0">
                  <c:v>no</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2.0833333333333419E-2"/>
                  <c:y val="-4.3710161229846271E-2"/>
                </c:manualLayout>
              </c:layout>
              <c:tx>
                <c:rich>
                  <a:bodyPr/>
                  <a:lstStyle/>
                  <a:p>
                    <a:fld id="{FB4F2184-6468-4E52-B327-A0BD47A81682}" type="VALUE">
                      <a:rPr lang="en-US"/>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Valid Percent</c:v>
                </c:pt>
              </c:strCache>
            </c:strRef>
          </c:cat>
          <c:val>
            <c:numRef>
              <c:f>Sheet1!$C$2</c:f>
              <c:numCache>
                <c:formatCode>General</c:formatCode>
                <c:ptCount val="1"/>
                <c:pt idx="0">
                  <c:v>17.399999999999999</c:v>
                </c:pt>
              </c:numCache>
            </c:numRef>
          </c:val>
        </c:ser>
        <c:dLbls>
          <c:dLblPos val="inEnd"/>
          <c:showLegendKey val="0"/>
          <c:showVal val="1"/>
          <c:showCatName val="0"/>
          <c:showSerName val="0"/>
          <c:showPercent val="0"/>
          <c:showBubbleSize val="0"/>
        </c:dLbls>
        <c:gapWidth val="164"/>
        <c:overlap val="-22"/>
        <c:axId val="-1370969312"/>
        <c:axId val="-1370946464"/>
      </c:barChart>
      <c:catAx>
        <c:axId val="-1370969312"/>
        <c:scaling>
          <c:orientation val="minMax"/>
        </c:scaling>
        <c:delete val="1"/>
        <c:axPos val="b"/>
        <c:numFmt formatCode="General" sourceLinked="1"/>
        <c:majorTickMark val="none"/>
        <c:minorTickMark val="none"/>
        <c:tickLblPos val="nextTo"/>
        <c:crossAx val="-1370946464"/>
        <c:crosses val="autoZero"/>
        <c:auto val="1"/>
        <c:lblAlgn val="ctr"/>
        <c:lblOffset val="100"/>
        <c:noMultiLvlLbl val="0"/>
      </c:catAx>
      <c:valAx>
        <c:axId val="-1370946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9693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dirty="0" smtClean="0">
                <a:latin typeface="Sylfaen" panose="010A0502050306030303" pitchFamily="18" charset="0"/>
              </a:rPr>
              <a:t>School indoor gym</a:t>
            </a:r>
            <a:endParaRPr lang="en-US" b="1" dirty="0">
              <a:latin typeface="Sylfaen" panose="010A0502050306030303" pitchFamily="18" charset="0"/>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yes</c:v>
                </c:pt>
              </c:strCache>
            </c:strRef>
          </c:tx>
          <c:spPr>
            <a:solidFill>
              <a:schemeClr val="accent2">
                <a:alpha val="70000"/>
              </a:schemeClr>
            </a:solidFill>
            <a:ln>
              <a:noFill/>
            </a:ln>
            <a:effectLst/>
          </c:spPr>
          <c:invertIfNegative val="0"/>
          <c:dLbls>
            <c:dLbl>
              <c:idx val="0"/>
              <c:layout/>
              <c:tx>
                <c:rich>
                  <a:bodyPr/>
                  <a:lstStyle/>
                  <a:p>
                    <a:fld id="{B69F9F41-5E8C-41A7-AE3C-131E74EAA0A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2</c:v>
                </c:pt>
              </c:strCache>
            </c:strRef>
          </c:cat>
          <c:val>
            <c:numRef>
              <c:f>Sheet1!$B$2</c:f>
              <c:numCache>
                <c:formatCode>General</c:formatCode>
                <c:ptCount val="1"/>
                <c:pt idx="0">
                  <c:v>76.400000000000006</c:v>
                </c:pt>
              </c:numCache>
            </c:numRef>
          </c:val>
        </c:ser>
        <c:ser>
          <c:idx val="1"/>
          <c:order val="1"/>
          <c:tx>
            <c:strRef>
              <c:f>Sheet1!$C$1</c:f>
              <c:strCache>
                <c:ptCount val="1"/>
                <c:pt idx="0">
                  <c:v>no</c:v>
                </c:pt>
              </c:strCache>
            </c:strRef>
          </c:tx>
          <c:spPr>
            <a:solidFill>
              <a:schemeClr val="accent4">
                <a:alpha val="70000"/>
              </a:schemeClr>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4E5DFE9D-72E3-43AE-87CF-FC5042EDBF63}" type="VALUE">
                      <a:rPr lang="en-US" smtClean="0"/>
                      <a:pPr>
                        <a:defRPr sz="900" b="1" i="0" u="none" strike="noStrike" kern="1200" baseline="0">
                          <a:solidFill>
                            <a:schemeClr val="tx1">
                              <a:lumMod val="75000"/>
                              <a:lumOff val="25000"/>
                            </a:schemeClr>
                          </a:solidFill>
                          <a:latin typeface="+mn-lt"/>
                          <a:ea typeface="+mn-ea"/>
                          <a:cs typeface="+mn-cs"/>
                        </a:defRPr>
                      </a:pPr>
                      <a:t>[VALUE]</a:t>
                    </a:fld>
                    <a:r>
                      <a:rPr lang="en-US" dirty="0" smtClean="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2</c:v>
                </c:pt>
              </c:strCache>
            </c:strRef>
          </c:cat>
          <c:val>
            <c:numRef>
              <c:f>Sheet1!$C$2</c:f>
              <c:numCache>
                <c:formatCode>General</c:formatCode>
                <c:ptCount val="1"/>
                <c:pt idx="0">
                  <c:v>23.6</c:v>
                </c:pt>
              </c:numCache>
            </c:numRef>
          </c:val>
        </c:ser>
        <c:dLbls>
          <c:showLegendKey val="0"/>
          <c:showVal val="0"/>
          <c:showCatName val="0"/>
          <c:showSerName val="0"/>
          <c:showPercent val="0"/>
          <c:showBubbleSize val="0"/>
        </c:dLbls>
        <c:gapWidth val="80"/>
        <c:overlap val="25"/>
        <c:axId val="-1370943744"/>
        <c:axId val="-1370968224"/>
      </c:barChart>
      <c:catAx>
        <c:axId val="-1370943744"/>
        <c:scaling>
          <c:orientation val="minMax"/>
        </c:scaling>
        <c:delete val="1"/>
        <c:axPos val="b"/>
        <c:numFmt formatCode="General" sourceLinked="1"/>
        <c:majorTickMark val="none"/>
        <c:minorTickMark val="none"/>
        <c:tickLblPos val="nextTo"/>
        <c:crossAx val="-1370968224"/>
        <c:crosses val="autoZero"/>
        <c:auto val="1"/>
        <c:lblAlgn val="ctr"/>
        <c:lblOffset val="100"/>
        <c:noMultiLvlLbl val="0"/>
      </c:catAx>
      <c:valAx>
        <c:axId val="-13709682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370943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50" baseline="0">
                <a:solidFill>
                  <a:schemeClr val="tx1">
                    <a:lumMod val="65000"/>
                    <a:lumOff val="35000"/>
                  </a:schemeClr>
                </a:solidFill>
                <a:latin typeface="+mn-lt"/>
                <a:ea typeface="+mn-ea"/>
                <a:cs typeface="+mn-cs"/>
              </a:defRPr>
            </a:pPr>
            <a:r>
              <a:rPr lang="en-US" sz="1200" b="1" dirty="0" smtClean="0">
                <a:latin typeface="Sylfaen" panose="010A0502050306030303" pitchFamily="18" charset="0"/>
              </a:rPr>
              <a:t>Playground used in the School</a:t>
            </a:r>
            <a:endParaRPr lang="en-US" sz="1200" b="1" dirty="0">
              <a:latin typeface="Sylfaen" panose="010A0502050306030303"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noFill/>
            <a:ln w="25400" cap="flat" cmpd="sng" algn="ctr">
              <a:solidFill>
                <a:schemeClr val="accent1"/>
              </a:solidFill>
              <a:miter lim="800000"/>
            </a:ln>
            <a:effectLst/>
          </c:spPr>
          <c:invertIfNegative val="0"/>
          <c:dLbls>
            <c:dLbl>
              <c:idx val="0"/>
              <c:layout/>
              <c:tx>
                <c:rich>
                  <a:bodyPr/>
                  <a:lstStyle/>
                  <a:p>
                    <a:fld id="{F7C30735-53BA-4CA7-ABEC-CA939A243D8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2</c:v>
                </c:pt>
              </c:strCache>
            </c:strRef>
          </c:cat>
          <c:val>
            <c:numRef>
              <c:f>Sheet1!$B$2</c:f>
              <c:numCache>
                <c:formatCode>General</c:formatCode>
                <c:ptCount val="1"/>
                <c:pt idx="0">
                  <c:v>75.400000000000006</c:v>
                </c:pt>
              </c:numCache>
            </c:numRef>
          </c:val>
        </c:ser>
        <c:ser>
          <c:idx val="1"/>
          <c:order val="1"/>
          <c:tx>
            <c:strRef>
              <c:f>Sheet1!$C$1</c:f>
              <c:strCache>
                <c:ptCount val="1"/>
                <c:pt idx="0">
                  <c:v>no</c:v>
                </c:pt>
              </c:strCache>
            </c:strRef>
          </c:tx>
          <c:spPr>
            <a:noFill/>
            <a:ln w="25400" cap="flat" cmpd="sng" algn="ctr">
              <a:solidFill>
                <a:schemeClr val="accent2"/>
              </a:solidFill>
              <a:miter lim="800000"/>
            </a:ln>
            <a:effectLst/>
          </c:spPr>
          <c:invertIfNegative val="0"/>
          <c:dLbls>
            <c:dLbl>
              <c:idx val="0"/>
              <c:layout/>
              <c:tx>
                <c:rich>
                  <a:bodyPr/>
                  <a:lstStyle/>
                  <a:p>
                    <a:fld id="{437D921B-B681-4F5E-9E25-5DC11BD9F577}"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2</c:v>
                </c:pt>
              </c:strCache>
            </c:strRef>
          </c:cat>
          <c:val>
            <c:numRef>
              <c:f>Sheet1!$C$2</c:f>
              <c:numCache>
                <c:formatCode>General</c:formatCode>
                <c:ptCount val="1"/>
                <c:pt idx="0">
                  <c:v>23.8</c:v>
                </c:pt>
              </c:numCache>
            </c:numRef>
          </c:val>
        </c:ser>
        <c:dLbls>
          <c:showLegendKey val="0"/>
          <c:showVal val="0"/>
          <c:showCatName val="0"/>
          <c:showSerName val="0"/>
          <c:showPercent val="0"/>
          <c:showBubbleSize val="0"/>
        </c:dLbls>
        <c:gapWidth val="164"/>
        <c:overlap val="-35"/>
        <c:axId val="-1370955168"/>
        <c:axId val="-1370944832"/>
      </c:barChart>
      <c:catAx>
        <c:axId val="-1370955168"/>
        <c:scaling>
          <c:orientation val="minMax"/>
        </c:scaling>
        <c:delete val="1"/>
        <c:axPos val="b"/>
        <c:numFmt formatCode="General" sourceLinked="1"/>
        <c:majorTickMark val="none"/>
        <c:minorTickMark val="none"/>
        <c:tickLblPos val="nextTo"/>
        <c:crossAx val="-1370944832"/>
        <c:crosses val="autoZero"/>
        <c:auto val="1"/>
        <c:lblAlgn val="ctr"/>
        <c:lblOffset val="100"/>
        <c:noMultiLvlLbl val="0"/>
      </c:catAx>
      <c:valAx>
        <c:axId val="-1370944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709551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1800" b="1" i="1" dirty="0" smtClean="0">
                <a:latin typeface="Sylfaen" panose="010A0502050306030303" pitchFamily="18" charset="0"/>
              </a:rPr>
              <a:t>Obesity</a:t>
            </a: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'[Copy of Preliminary analysis_GEO lela.xlsx]Sheet2'!$K$71</c:f>
              <c:strCache>
                <c:ptCount val="1"/>
                <c:pt idx="0">
                  <c:v>Obesity - WHO definition</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dPt>
          <c:dPt>
            <c:idx val="1"/>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'[Copy of Preliminary analysis_GEO lela.xlsx]Sheet2'!$J$72:$J$73</c:f>
              <c:strCache>
                <c:ptCount val="2"/>
                <c:pt idx="0">
                  <c:v>boy</c:v>
                </c:pt>
                <c:pt idx="1">
                  <c:v>girl</c:v>
                </c:pt>
              </c:strCache>
            </c:strRef>
          </c:cat>
          <c:val>
            <c:numRef>
              <c:f>'[Copy of Preliminary analysis_GEO lela.xlsx]Sheet2'!$K$72:$K$73</c:f>
              <c:numCache>
                <c:formatCode>###0.0%</c:formatCode>
                <c:ptCount val="2"/>
                <c:pt idx="0">
                  <c:v>0.10299999999999999</c:v>
                </c:pt>
                <c:pt idx="1">
                  <c:v>7.1999999999999995E-2</c:v>
                </c:pt>
              </c:numCache>
            </c:numRef>
          </c:val>
        </c:ser>
        <c:dLbls>
          <c:showLegendKey val="0"/>
          <c:showVal val="0"/>
          <c:showCatName val="0"/>
          <c:showSerName val="0"/>
          <c:showPercent val="0"/>
          <c:showBubbleSize val="0"/>
        </c:dLbls>
        <c:gapWidth val="164"/>
        <c:overlap val="-22"/>
        <c:axId val="-1371970912"/>
        <c:axId val="-1371961664"/>
      </c:barChart>
      <c:catAx>
        <c:axId val="-13719709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961664"/>
        <c:crosses val="autoZero"/>
        <c:auto val="1"/>
        <c:lblAlgn val="ctr"/>
        <c:lblOffset val="100"/>
        <c:noMultiLvlLbl val="0"/>
      </c:catAx>
      <c:valAx>
        <c:axId val="-13719616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9709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latin typeface="Sylfaen" panose="010A0502050306030303" pitchFamily="18" charset="0"/>
              </a:rPr>
              <a:t>Transportation to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transport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Walking/ Cycling</c:v>
                </c:pt>
                <c:pt idx="1">
                  <c:v>Motorised vehicles Combination of walking/cycling  </c:v>
                </c:pt>
                <c:pt idx="2">
                  <c:v>motorised vehicles</c:v>
                </c:pt>
              </c:strCache>
            </c:strRef>
          </c:cat>
          <c:val>
            <c:numRef>
              <c:f>Sheet1!$B$2:$B$4</c:f>
              <c:numCache>
                <c:formatCode>0.00%</c:formatCode>
                <c:ptCount val="3"/>
                <c:pt idx="0">
                  <c:v>0.48299999999999998</c:v>
                </c:pt>
                <c:pt idx="1">
                  <c:v>0.39400000000000002</c:v>
                </c:pt>
                <c:pt idx="2">
                  <c:v>0.123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08137885493591E-2"/>
          <c:y val="5.2629120291257159E-2"/>
          <c:w val="0.94124209665191405"/>
          <c:h val="0.74321660744477902"/>
        </c:manualLayout>
      </c:layout>
      <c:barChart>
        <c:barDir val="col"/>
        <c:grouping val="clustered"/>
        <c:varyColors val="0"/>
        <c:ser>
          <c:idx val="0"/>
          <c:order val="0"/>
          <c:tx>
            <c:strRef>
              <c:f>Sheet1!$B$1</c:f>
              <c:strCache>
                <c:ptCount val="1"/>
                <c:pt idx="0">
                  <c:v>Series 2</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to all pupils</c:v>
                </c:pt>
                <c:pt idx="1">
                  <c:v>Only to some grade levels</c:v>
                </c:pt>
                <c:pt idx="2">
                  <c:v>Only to pupils from rural areas</c:v>
                </c:pt>
                <c:pt idx="3">
                  <c:v>Only to pupils living far away</c:v>
                </c:pt>
                <c:pt idx="4">
                  <c:v>No</c:v>
                </c:pt>
                <c:pt idx="5">
                  <c:v>Missing</c:v>
                </c:pt>
              </c:strCache>
            </c:strRef>
          </c:cat>
          <c:val>
            <c:numRef>
              <c:f>Sheet1!$B$2:$B$7</c:f>
              <c:numCache>
                <c:formatCode>0.0%</c:formatCode>
                <c:ptCount val="6"/>
                <c:pt idx="0">
                  <c:v>0.11600000000000001</c:v>
                </c:pt>
                <c:pt idx="1">
                  <c:v>1.7000000000000001E-2</c:v>
                </c:pt>
                <c:pt idx="2">
                  <c:v>4.1000000000000002E-2</c:v>
                </c:pt>
                <c:pt idx="3">
                  <c:v>0.26600000000000001</c:v>
                </c:pt>
                <c:pt idx="4">
                  <c:v>0.53900000000000003</c:v>
                </c:pt>
                <c:pt idx="5">
                  <c:v>2.1000000000000001E-2</c:v>
                </c:pt>
              </c:numCache>
            </c:numRef>
          </c:val>
        </c:ser>
        <c:dLbls>
          <c:showLegendKey val="0"/>
          <c:showVal val="0"/>
          <c:showCatName val="0"/>
          <c:showSerName val="0"/>
          <c:showPercent val="0"/>
          <c:showBubbleSize val="0"/>
        </c:dLbls>
        <c:gapWidth val="164"/>
        <c:overlap val="-35"/>
        <c:axId val="-1370954624"/>
        <c:axId val="-1370967136"/>
      </c:barChart>
      <c:catAx>
        <c:axId val="-137095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70967136"/>
        <c:crosses val="autoZero"/>
        <c:auto val="1"/>
        <c:lblAlgn val="ctr"/>
        <c:lblOffset val="100"/>
        <c:noMultiLvlLbl val="0"/>
      </c:catAx>
      <c:valAx>
        <c:axId val="-1370967136"/>
        <c:scaling>
          <c:orientation val="minMax"/>
        </c:scaling>
        <c:delete val="1"/>
        <c:axPos val="l"/>
        <c:numFmt formatCode="0.0%" sourceLinked="1"/>
        <c:majorTickMark val="none"/>
        <c:minorTickMark val="none"/>
        <c:tickLblPos val="nextTo"/>
        <c:crossAx val="-137095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Sylfaen" panose="010A0502050306030303" pitchFamily="18" charset="0"/>
                <a:ea typeface="+mn-ea"/>
                <a:cs typeface="+mn-cs"/>
              </a:defRPr>
            </a:pPr>
            <a:r>
              <a:rPr lang="en-US" i="1" dirty="0">
                <a:latin typeface="Sylfaen" panose="010A0502050306030303" pitchFamily="18" charset="0"/>
              </a:rPr>
              <a:t>Obesity by living places</a:t>
            </a:r>
          </a:p>
        </c:rich>
      </c:tx>
      <c:layout>
        <c:manualLayout>
          <c:xMode val="edge"/>
          <c:yMode val="edge"/>
          <c:x val="0.30760260633491826"/>
          <c:y val="2.7777777777777776E-2"/>
        </c:manualLayout>
      </c:layout>
      <c:overlay val="0"/>
      <c:spPr>
        <a:noFill/>
        <a:ln>
          <a:solidFill>
            <a:schemeClr val="accent1"/>
          </a:solid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Sylfaen" panose="010A0502050306030303" pitchFamily="18" charset="0"/>
              <a:ea typeface="+mn-ea"/>
              <a:cs typeface="+mn-cs"/>
            </a:defRPr>
          </a:pPr>
          <a:endParaRPr lang="en-US"/>
        </a:p>
      </c:txPr>
    </c:title>
    <c:autoTitleDeleted val="0"/>
    <c:plotArea>
      <c:layout/>
      <c:barChart>
        <c:barDir val="bar"/>
        <c:grouping val="clustered"/>
        <c:varyColors val="0"/>
        <c:ser>
          <c:idx val="0"/>
          <c:order val="0"/>
          <c:tx>
            <c:strRef>
              <c:f>'[Copy of Preliminary analysis_GEO lela.xlsx]Sheet2'!$V$95</c:f>
              <c:strCache>
                <c:ptCount val="1"/>
                <c:pt idx="0">
                  <c:v>Obesity - WHO definition</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'[Copy of Preliminary analysis_GEO lela.xlsx]Sheet2'!$T$96:$U$101</c:f>
              <c:multiLvlStrCache>
                <c:ptCount val="6"/>
                <c:lvl>
                  <c:pt idx="0">
                    <c:v>Boy</c:v>
                  </c:pt>
                  <c:pt idx="1">
                    <c:v>Girl</c:v>
                  </c:pt>
                  <c:pt idx="2">
                    <c:v>Total</c:v>
                  </c:pt>
                  <c:pt idx="3">
                    <c:v>Boy</c:v>
                  </c:pt>
                  <c:pt idx="4">
                    <c:v>Girl</c:v>
                  </c:pt>
                  <c:pt idx="5">
                    <c:v>Total</c:v>
                  </c:pt>
                </c:lvl>
                <c:lvl>
                  <c:pt idx="0">
                    <c:v>Urban or semi urban</c:v>
                  </c:pt>
                  <c:pt idx="3">
                    <c:v>Rural</c:v>
                  </c:pt>
                </c:lvl>
              </c:multiLvlStrCache>
            </c:multiLvlStrRef>
          </c:cat>
          <c:val>
            <c:numRef>
              <c:f>'[Copy of Preliminary analysis_GEO lela.xlsx]Sheet2'!$V$96:$V$101</c:f>
              <c:numCache>
                <c:formatCode>###0.0%</c:formatCode>
                <c:ptCount val="6"/>
                <c:pt idx="0">
                  <c:v>0.107</c:v>
                </c:pt>
                <c:pt idx="1">
                  <c:v>7.8E-2</c:v>
                </c:pt>
                <c:pt idx="2">
                  <c:v>9.2999999999999999E-2</c:v>
                </c:pt>
                <c:pt idx="3">
                  <c:v>0.08</c:v>
                </c:pt>
                <c:pt idx="4">
                  <c:v>0.06</c:v>
                </c:pt>
                <c:pt idx="5">
                  <c:v>7.0000000000000007E-2</c:v>
                </c:pt>
              </c:numCache>
            </c:numRef>
          </c:val>
        </c:ser>
        <c:dLbls>
          <c:showLegendKey val="0"/>
          <c:showVal val="0"/>
          <c:showCatName val="0"/>
          <c:showSerName val="0"/>
          <c:showPercent val="0"/>
          <c:showBubbleSize val="0"/>
        </c:dLbls>
        <c:gapWidth val="227"/>
        <c:overlap val="-48"/>
        <c:axId val="-1371968192"/>
        <c:axId val="-1371967104"/>
      </c:barChart>
      <c:catAx>
        <c:axId val="-137196819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967104"/>
        <c:crosses val="autoZero"/>
        <c:auto val="1"/>
        <c:lblAlgn val="ctr"/>
        <c:lblOffset val="100"/>
        <c:noMultiLvlLbl val="0"/>
      </c:catAx>
      <c:valAx>
        <c:axId val="-137196710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96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Sheet2!$B$2</c:f>
              <c:strCache>
                <c:ptCount val="1"/>
                <c:pt idx="0">
                  <c:v>Underweight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Sheet2!$A$3:$A$4</c:f>
              <c:strCache>
                <c:ptCount val="2"/>
                <c:pt idx="0">
                  <c:v>Boy</c:v>
                </c:pt>
                <c:pt idx="1">
                  <c:v>Girl</c:v>
                </c:pt>
              </c:strCache>
            </c:strRef>
          </c:cat>
          <c:val>
            <c:numRef>
              <c:f>Sheet2!$B$3:$B$4</c:f>
              <c:numCache>
                <c:formatCode>###0.0%</c:formatCode>
                <c:ptCount val="2"/>
                <c:pt idx="0">
                  <c:v>1.5566806532863959E-2</c:v>
                </c:pt>
                <c:pt idx="1">
                  <c:v>1.8554518188073493E-2</c:v>
                </c:pt>
              </c:numCache>
            </c:numRef>
          </c:val>
        </c:ser>
        <c:dLbls>
          <c:showLegendKey val="0"/>
          <c:showVal val="0"/>
          <c:showCatName val="0"/>
          <c:showSerName val="0"/>
          <c:showPercent val="0"/>
          <c:showBubbleSize val="0"/>
        </c:dLbls>
        <c:gapWidth val="100"/>
        <c:overlap val="-24"/>
        <c:axId val="-1518714784"/>
        <c:axId val="-1518708256"/>
      </c:barChart>
      <c:catAx>
        <c:axId val="-151871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8708256"/>
        <c:crosses val="autoZero"/>
        <c:auto val="1"/>
        <c:lblAlgn val="ctr"/>
        <c:lblOffset val="100"/>
        <c:noMultiLvlLbl val="0"/>
      </c:catAx>
      <c:valAx>
        <c:axId val="-1518708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871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dirty="0" smtClean="0"/>
              <a:t>Underweight</a:t>
            </a:r>
            <a:endParaRPr lang="en-US" dirty="0"/>
          </a:p>
        </c:rich>
      </c:tx>
      <c:layout>
        <c:manualLayout>
          <c:xMode val="edge"/>
          <c:yMode val="edge"/>
          <c:x val="0.17125347803643598"/>
          <c:y val="0"/>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570863965387416E-2"/>
          <c:y val="2.9529675726018119E-2"/>
          <c:w val="0.90342913603461261"/>
          <c:h val="0.80387790679553506"/>
        </c:manualLayout>
      </c:layout>
      <c:bar3DChart>
        <c:barDir val="col"/>
        <c:grouping val="stacked"/>
        <c:varyColors val="0"/>
        <c:ser>
          <c:idx val="0"/>
          <c:order val="0"/>
          <c:tx>
            <c:strRef>
              <c:f>Sheet2!$C$21</c:f>
              <c:strCache>
                <c:ptCount val="1"/>
                <c:pt idx="0">
                  <c:v>Underweight WHO definition </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Sheet2!$A$22:$B$25</c:f>
              <c:multiLvlStrCache>
                <c:ptCount val="4"/>
                <c:lvl>
                  <c:pt idx="0">
                    <c:v>Boy</c:v>
                  </c:pt>
                  <c:pt idx="1">
                    <c:v>Girl</c:v>
                  </c:pt>
                  <c:pt idx="2">
                    <c:v>Boy</c:v>
                  </c:pt>
                  <c:pt idx="3">
                    <c:v>Girl</c:v>
                  </c:pt>
                </c:lvl>
                <c:lvl>
                  <c:pt idx="0">
                    <c:v>Urban or semi urban</c:v>
                  </c:pt>
                  <c:pt idx="2">
                    <c:v>Rural</c:v>
                  </c:pt>
                </c:lvl>
              </c:multiLvlStrCache>
            </c:multiLvlStrRef>
          </c:cat>
          <c:val>
            <c:numRef>
              <c:f>Sheet2!$C$22:$C$25</c:f>
              <c:numCache>
                <c:formatCode>###0.0%</c:formatCode>
                <c:ptCount val="4"/>
                <c:pt idx="0">
                  <c:v>1.7268522329941593E-2</c:v>
                </c:pt>
                <c:pt idx="1">
                  <c:v>1.8481634166880711E-2</c:v>
                </c:pt>
                <c:pt idx="2">
                  <c:v>1.9983144184514013E-2</c:v>
                </c:pt>
                <c:pt idx="3">
                  <c:v>2.8037370745136209E-2</c:v>
                </c:pt>
              </c:numCache>
            </c:numRef>
          </c:val>
        </c:ser>
        <c:dLbls>
          <c:showLegendKey val="0"/>
          <c:showVal val="0"/>
          <c:showCatName val="0"/>
          <c:showSerName val="0"/>
          <c:showPercent val="0"/>
          <c:showBubbleSize val="0"/>
        </c:dLbls>
        <c:gapWidth val="150"/>
        <c:shape val="box"/>
        <c:axId val="-1518718048"/>
        <c:axId val="-1518705536"/>
        <c:axId val="0"/>
      </c:bar3DChart>
      <c:catAx>
        <c:axId val="-15187180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705536"/>
        <c:crosses val="autoZero"/>
        <c:auto val="1"/>
        <c:lblAlgn val="ctr"/>
        <c:lblOffset val="100"/>
        <c:noMultiLvlLbl val="0"/>
      </c:catAx>
      <c:valAx>
        <c:axId val="-1518705536"/>
        <c:scaling>
          <c:orientation val="minMax"/>
        </c:scaling>
        <c:delete val="0"/>
        <c:axPos val="l"/>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71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Stunting</a:t>
            </a:r>
            <a:endParaRPr lang="en-US" dirty="0"/>
          </a:p>
        </c:rich>
      </c:tx>
      <c:layout>
        <c:manualLayout>
          <c:xMode val="edge"/>
          <c:yMode val="edge"/>
          <c:x val="0.20396406993806707"/>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Sheet2!$C$121</c:f>
              <c:strCache>
                <c:ptCount val="1"/>
                <c:pt idx="0">
                  <c:v>Stunting - WHO definition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Sheet2!$B$122:$B$123</c:f>
              <c:strCache>
                <c:ptCount val="2"/>
                <c:pt idx="0">
                  <c:v>boy</c:v>
                </c:pt>
                <c:pt idx="1">
                  <c:v>girl</c:v>
                </c:pt>
              </c:strCache>
            </c:strRef>
          </c:cat>
          <c:val>
            <c:numRef>
              <c:f>Sheet2!$C$122:$C$123</c:f>
              <c:numCache>
                <c:formatCode>###0.0%</c:formatCode>
                <c:ptCount val="2"/>
                <c:pt idx="0">
                  <c:v>1.6E-2</c:v>
                </c:pt>
                <c:pt idx="1">
                  <c:v>1.2E-2</c:v>
                </c:pt>
              </c:numCache>
            </c:numRef>
          </c:val>
        </c:ser>
        <c:dLbls>
          <c:showLegendKey val="0"/>
          <c:showVal val="0"/>
          <c:showCatName val="0"/>
          <c:showSerName val="0"/>
          <c:showPercent val="0"/>
          <c:showBubbleSize val="0"/>
        </c:dLbls>
        <c:gapWidth val="100"/>
        <c:overlap val="-24"/>
        <c:axId val="-1518711520"/>
        <c:axId val="-1615169568"/>
      </c:barChart>
      <c:catAx>
        <c:axId val="-151871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5169568"/>
        <c:crosses val="autoZero"/>
        <c:auto val="1"/>
        <c:lblAlgn val="ctr"/>
        <c:lblOffset val="100"/>
        <c:noMultiLvlLbl val="0"/>
      </c:catAx>
      <c:valAx>
        <c:axId val="-1615169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871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Sheet2!$D$43</c:f>
              <c:strCache>
                <c:ptCount val="1"/>
                <c:pt idx="0">
                  <c:v>Stunting</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multiLvlStrRef>
              <c:f>Sheet2!$B$44:$C$49</c:f>
              <c:multiLvlStrCache>
                <c:ptCount val="6"/>
                <c:lvl>
                  <c:pt idx="0">
                    <c:v>Boy</c:v>
                  </c:pt>
                  <c:pt idx="1">
                    <c:v>Girl</c:v>
                  </c:pt>
                  <c:pt idx="2">
                    <c:v>Total</c:v>
                  </c:pt>
                  <c:pt idx="3">
                    <c:v>Boy</c:v>
                  </c:pt>
                  <c:pt idx="4">
                    <c:v>Girl</c:v>
                  </c:pt>
                  <c:pt idx="5">
                    <c:v>Total</c:v>
                  </c:pt>
                </c:lvl>
                <c:lvl>
                  <c:pt idx="0">
                    <c:v>Urban or semi urban</c:v>
                  </c:pt>
                  <c:pt idx="3">
                    <c:v>Rural</c:v>
                  </c:pt>
                </c:lvl>
              </c:multiLvlStrCache>
            </c:multiLvlStrRef>
          </c:cat>
          <c:val>
            <c:numRef>
              <c:f>Sheet2!$D$44:$D$49</c:f>
              <c:numCache>
                <c:formatCode>###0.0%</c:formatCode>
                <c:ptCount val="6"/>
                <c:pt idx="0">
                  <c:v>1.7906328462663865E-2</c:v>
                </c:pt>
                <c:pt idx="1">
                  <c:v>1.472108781668666E-2</c:v>
                </c:pt>
                <c:pt idx="2">
                  <c:v>1.6336598381093307E-2</c:v>
                </c:pt>
                <c:pt idx="3">
                  <c:v>2.9237542888177943E-2</c:v>
                </c:pt>
                <c:pt idx="4">
                  <c:v>2.8466648340022167E-2</c:v>
                </c:pt>
                <c:pt idx="5">
                  <c:v>2.8874590665710118E-2</c:v>
                </c:pt>
              </c:numCache>
            </c:numRef>
          </c:val>
        </c:ser>
        <c:dLbls>
          <c:showLegendKey val="0"/>
          <c:showVal val="0"/>
          <c:showCatName val="0"/>
          <c:showSerName val="0"/>
          <c:showPercent val="0"/>
          <c:showBubbleSize val="0"/>
        </c:dLbls>
        <c:gapWidth val="100"/>
        <c:axId val="-1615173376"/>
        <c:axId val="-1615169024"/>
      </c:barChart>
      <c:catAx>
        <c:axId val="-16151733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5169024"/>
        <c:crosses val="autoZero"/>
        <c:auto val="1"/>
        <c:lblAlgn val="ctr"/>
        <c:lblOffset val="100"/>
        <c:noMultiLvlLbl val="0"/>
      </c:catAx>
      <c:valAx>
        <c:axId val="-1615169024"/>
        <c:scaling>
          <c:orientation val="minMax"/>
        </c:scaling>
        <c:delete val="0"/>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517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i="0" u="none" strike="noStrike" baseline="0" dirty="0" smtClean="0"/>
              <a:t>Regularly eating</a:t>
            </a:r>
          </a:p>
          <a:p>
            <a:pPr>
              <a:defRPr b="1"/>
            </a:pPr>
            <a:r>
              <a:rPr lang="en-US" sz="1800" b="1" i="0" u="none" strike="noStrike" baseline="0" dirty="0" smtClean="0"/>
              <a:t>breakfast</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breakfast</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no</c:v>
                </c:pt>
                <c:pt idx="1">
                  <c:v>yes</c:v>
                </c:pt>
                <c:pt idx="2">
                  <c:v>missing</c:v>
                </c:pt>
              </c:strCache>
            </c:strRef>
          </c:cat>
          <c:val>
            <c:numRef>
              <c:f>Sheet1!$B$2:$B$4</c:f>
              <c:numCache>
                <c:formatCode>0.00%</c:formatCode>
                <c:ptCount val="3"/>
                <c:pt idx="0">
                  <c:v>0.156</c:v>
                </c:pt>
                <c:pt idx="1">
                  <c:v>0.84099999999999997</c:v>
                </c:pt>
                <c:pt idx="2">
                  <c:v>3.0000000000000001E-3</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2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latin typeface="Arial Regular"/>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8B8EB65-FCB1-492D-96F1-1EEFDB36395A}" type="datetimeFigureOut">
              <a:rPr lang="en-US" smtClean="0">
                <a:latin typeface="Arial Regular"/>
              </a:rPr>
              <a:t>06/04/20</a:t>
            </a:fld>
            <a:endParaRPr lang="en-US" dirty="0">
              <a:latin typeface="Arial Regular"/>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latin typeface="Arial Regular"/>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28B7C37-3688-416D-8869-513F3AB67DF6}"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b="0" i="0">
                <a:latin typeface="Arial Regular"/>
              </a:defRPr>
            </a:lvl1pPr>
          </a:lstStyle>
          <a:p>
            <a:fld id="{8272A57C-5FAA-4E66-BDD9-A79C3D547D7C}" type="datetimeFigureOut">
              <a:rPr lang="en-US" smtClean="0"/>
              <a:pPr/>
              <a:t>06/04/20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b="0" i="0">
                <a:latin typeface="Arial Regular"/>
              </a:defRPr>
            </a:lvl1pPr>
          </a:lstStyle>
          <a:p>
            <a:fld id="{F19303DE-3E45-4DD3-9505-92EF4803EF97}" type="slidenum">
              <a:rPr lang="en-US" smtClean="0"/>
              <a:pPr/>
              <a:t>‹#›</a:t>
            </a:fld>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b="0" i="0" kern="1200">
        <a:solidFill>
          <a:schemeClr val="tx1"/>
        </a:solidFill>
        <a:latin typeface="Arial Regular"/>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b="0" i="0" kern="1200">
        <a:solidFill>
          <a:schemeClr val="tx1"/>
        </a:solidFill>
        <a:latin typeface="Arial Regular"/>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9303DE-3E45-4DD3-9505-92EF4803EF97}" type="slidenum">
              <a:rPr lang="en-US" smtClean="0"/>
              <a:pPr/>
              <a:t>2</a:t>
            </a:fld>
            <a:endParaRPr lang="en-US" dirty="0"/>
          </a:p>
        </p:txBody>
      </p:sp>
    </p:spTree>
    <p:extLst>
      <p:ext uri="{BB962C8B-B14F-4D97-AF65-F5344CB8AC3E}">
        <p14:creationId xmlns:p14="http://schemas.microsoft.com/office/powerpoint/2010/main" val="138150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9303DE-3E45-4DD3-9505-92EF4803EF97}" type="slidenum">
              <a:rPr lang="en-US" smtClean="0"/>
              <a:pPr/>
              <a:t>40</a:t>
            </a:fld>
            <a:endParaRPr lang="en-US" dirty="0"/>
          </a:p>
        </p:txBody>
      </p:sp>
    </p:spTree>
    <p:extLst>
      <p:ext uri="{BB962C8B-B14F-4D97-AF65-F5344CB8AC3E}">
        <p14:creationId xmlns:p14="http://schemas.microsoft.com/office/powerpoint/2010/main" val="313969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6"/>
            <a:ext cx="5052144" cy="2742289"/>
          </a:xfrm>
        </p:spPr>
        <p:txBody>
          <a:bodyPr/>
          <a:lstStyle>
            <a:lvl1pPr>
              <a:lnSpc>
                <a:spcPct val="90000"/>
              </a:lnSpc>
              <a:defRPr sz="6600" kern="100" cap="all" spc="-200" baseline="0">
                <a:solidFill>
                  <a:schemeClr val="bg1"/>
                </a:solidFill>
              </a:defRPr>
            </a:lvl1pPr>
          </a:lstStyle>
          <a:p>
            <a:r>
              <a:rPr lang="en-US" dirty="0"/>
              <a:t>add REPORT TITLE</a:t>
            </a:r>
          </a:p>
        </p:txBody>
      </p:sp>
      <p:sp>
        <p:nvSpPr>
          <p:cNvPr id="60" name="Text Placeholder 59"/>
          <p:cNvSpPr>
            <a:spLocks noGrp="1"/>
          </p:cNvSpPr>
          <p:nvPr>
            <p:ph type="body" sz="quarter" idx="10"/>
          </p:nvPr>
        </p:nvSpPr>
        <p:spPr>
          <a:xfrm>
            <a:off x="457201" y="3496727"/>
            <a:ext cx="1497013" cy="2512484"/>
          </a:xfrm>
        </p:spPr>
        <p:txBody>
          <a:bodyPr anchor="b"/>
          <a:lstStyle>
            <a:lvl1pPr>
              <a:lnSpc>
                <a:spcPct val="100000"/>
              </a:lnSpc>
              <a:defRPr sz="1300">
                <a:solidFill>
                  <a:schemeClr val="tx2"/>
                </a:solidFill>
              </a:defRPr>
            </a:lvl1pPr>
            <a:lvl2pPr>
              <a:defRPr b="1" i="0">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5" y="5181600"/>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8" y="5181600"/>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with callout and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F4B23F-7AB7-4D46-B0F1-2E98F99C73E2}"/>
              </a:ext>
            </a:extLst>
          </p:cNvPr>
          <p:cNvSpPr>
            <a:spLocks noGrp="1"/>
          </p:cNvSpPr>
          <p:nvPr>
            <p:ph type="title"/>
          </p:nvPr>
        </p:nvSpPr>
        <p:spPr/>
        <p:txBody>
          <a:bodyPr/>
          <a:lstStyle/>
          <a:p>
            <a:r>
              <a:rPr lang="en-US"/>
              <a:t>Click to edit Master title style</a:t>
            </a:r>
          </a:p>
        </p:txBody>
      </p:sp>
      <p:graphicFrame>
        <p:nvGraphicFramePr>
          <p:cNvPr id="3" name="Table 2">
            <a:extLst>
              <a:ext uri="{FF2B5EF4-FFF2-40B4-BE49-F238E27FC236}">
                <a16:creationId xmlns="" xmlns:a16="http://schemas.microsoft.com/office/drawing/2014/main" id="{FED7AE7C-1BD6-6D43-9149-CB7D5B2D77F8}"/>
              </a:ext>
            </a:extLst>
          </p:cNvPr>
          <p:cNvGraphicFramePr>
            <a:graphicFrameLocks noGrp="1"/>
          </p:cNvGraphicFramePr>
          <p:nvPr userDrawn="1">
            <p:extLst>
              <p:ext uri="{D42A27DB-BD31-4B8C-83A1-F6EECF244321}">
                <p14:modId xmlns:p14="http://schemas.microsoft.com/office/powerpoint/2010/main" val="2113216981"/>
              </p:ext>
            </p:extLst>
          </p:nvPr>
        </p:nvGraphicFramePr>
        <p:xfrm>
          <a:off x="1301262" y="2536807"/>
          <a:ext cx="2303418" cy="2183217"/>
        </p:xfrm>
        <a:graphic>
          <a:graphicData uri="http://schemas.openxmlformats.org/drawingml/2006/table">
            <a:tbl>
              <a:tblPr>
                <a:tableStyleId>{5C22544A-7EE6-4342-B048-85BDC9FD1C3A}</a:tableStyleId>
              </a:tblPr>
              <a:tblGrid>
                <a:gridCol w="648000">
                  <a:extLst>
                    <a:ext uri="{9D8B030D-6E8A-4147-A177-3AD203B41FA5}">
                      <a16:colId xmlns="" xmlns:a16="http://schemas.microsoft.com/office/drawing/2014/main" val="20000"/>
                    </a:ext>
                  </a:extLst>
                </a:gridCol>
                <a:gridCol w="1655418">
                  <a:extLst>
                    <a:ext uri="{9D8B030D-6E8A-4147-A177-3AD203B41FA5}">
                      <a16:colId xmlns="" xmlns:a16="http://schemas.microsoft.com/office/drawing/2014/main" val="493235867"/>
                    </a:ext>
                  </a:extLst>
                </a:gridCol>
              </a:tblGrid>
              <a:tr h="0">
                <a:tc>
                  <a:txBody>
                    <a:bodyPr/>
                    <a:lstStyle/>
                    <a:p>
                      <a:pPr marL="0" algn="l" defTabSz="914400" rtl="0" eaLnBrk="1" latinLnBrk="0" hangingPunct="1">
                        <a:lnSpc>
                          <a:spcPct val="110000"/>
                        </a:lnSpc>
                        <a:spcBef>
                          <a:spcPts val="600"/>
                        </a:spcBef>
                        <a:spcAft>
                          <a:spcPts val="600"/>
                        </a:spcAft>
                      </a:pPr>
                      <a:r>
                        <a:rPr lang="en-US" sz="2800" b="1" i="0" kern="100" spc="-50" baseline="0" dirty="0">
                          <a:solidFill>
                            <a:schemeClr val="accent1"/>
                          </a:solidFill>
                          <a:latin typeface="+mj-lt"/>
                          <a:ea typeface="+mn-ea"/>
                          <a:cs typeface="+mn-cs"/>
                        </a:rPr>
                        <a:t>##</a:t>
                      </a:r>
                      <a:r>
                        <a:rPr lang="en-US" sz="1800" b="1" i="0" kern="100" spc="-50" baseline="0" dirty="0">
                          <a:solidFill>
                            <a:schemeClr val="accent1"/>
                          </a:solidFill>
                          <a:latin typeface="+mj-lt"/>
                          <a:ea typeface="+mn-ea"/>
                          <a:cs typeface="+mn-cs"/>
                        </a:rPr>
                        <a:t>%</a:t>
                      </a:r>
                      <a:endParaRPr lang="en-US" sz="1300" b="1" i="0" kern="100" spc="-50" baseline="0" dirty="0">
                        <a:solidFill>
                          <a:schemeClr val="accent1"/>
                        </a:solidFill>
                        <a:latin typeface="+mj-lt"/>
                        <a:ea typeface="+mn-ea"/>
                        <a:cs typeface="+mn-cs"/>
                      </a:endParaRPr>
                    </a:p>
                  </a:txBody>
                  <a:tcPr marL="0" marR="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300" b="0" i="0" kern="100" spc="-50" baseline="0" dirty="0">
                          <a:solidFill>
                            <a:schemeClr val="accent1"/>
                          </a:solidFill>
                          <a:latin typeface="Arial Regular"/>
                          <a:ea typeface="+mn-ea"/>
                          <a:cs typeface="+mn-cs"/>
                        </a:rPr>
                        <a:t>Lorem ipsum dolor sit amet, consectetuer adipiscing elit.</a:t>
                      </a:r>
                    </a:p>
                  </a:txBody>
                  <a:tcPr marL="0" marR="0" marT="108000" marB="108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gridSpan="2">
                  <a:txBody>
                    <a:bodyPr/>
                    <a:lstStyle/>
                    <a:p>
                      <a:pPr marL="0" marR="0" lvl="3" indent="0" algn="l" defTabSz="914400" rtl="0" eaLnBrk="1" fontAlgn="auto" latinLnBrk="0" hangingPunct="1">
                        <a:lnSpc>
                          <a:spcPct val="114000"/>
                        </a:lnSpc>
                        <a:spcBef>
                          <a:spcPts val="18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Lorem ipsum dolor sit amet, consectetuer adipiscing elit. Aenean commodo ligula eget dolor. Aenean massa. Cum sociis natoque penatibus et magnis dis parturient montes, nascetur ridiculus mus.</a:t>
                      </a:r>
                    </a:p>
                  </a:txBody>
                  <a:tcPr marL="0" marR="0" marT="10800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2825785029"/>
                  </a:ext>
                </a:extLst>
              </a:tr>
            </a:tbl>
          </a:graphicData>
        </a:graphic>
      </p:graphicFrame>
      <p:sp>
        <p:nvSpPr>
          <p:cNvPr id="6" name="Chart Placeholder 5">
            <a:extLst>
              <a:ext uri="{FF2B5EF4-FFF2-40B4-BE49-F238E27FC236}">
                <a16:creationId xmlns="" xmlns:a16="http://schemas.microsoft.com/office/drawing/2014/main" id="{AB9679C8-B799-8049-BC5A-1F7341A6A521}"/>
              </a:ext>
            </a:extLst>
          </p:cNvPr>
          <p:cNvSpPr>
            <a:spLocks noGrp="1"/>
          </p:cNvSpPr>
          <p:nvPr>
            <p:ph type="chart" sz="quarter" idx="10"/>
          </p:nvPr>
        </p:nvSpPr>
        <p:spPr>
          <a:xfrm>
            <a:off x="3829078" y="685802"/>
            <a:ext cx="4850689" cy="5360159"/>
          </a:xfrm>
        </p:spPr>
        <p:txBody>
          <a:bodyPr/>
          <a:lstStyle/>
          <a:p>
            <a:endParaRPr lang="en-US" dirty="0"/>
          </a:p>
        </p:txBody>
      </p:sp>
      <p:sp>
        <p:nvSpPr>
          <p:cNvPr id="8" name="Text Placeholder 9">
            <a:extLst>
              <a:ext uri="{FF2B5EF4-FFF2-40B4-BE49-F238E27FC236}">
                <a16:creationId xmlns="" xmlns:a16="http://schemas.microsoft.com/office/drawing/2014/main" id="{13CC363D-F4CD-AC40-BF6F-0DCA97D3B169}"/>
              </a:ext>
            </a:extLst>
          </p:cNvPr>
          <p:cNvSpPr>
            <a:spLocks noGrp="1"/>
          </p:cNvSpPr>
          <p:nvPr>
            <p:ph type="body" sz="quarter" idx="11"/>
          </p:nvPr>
        </p:nvSpPr>
        <p:spPr>
          <a:xfrm>
            <a:off x="1301263" y="6407150"/>
            <a:ext cx="6738787" cy="450850"/>
          </a:xfrm>
        </p:spPr>
        <p:txBody>
          <a:bodyPr/>
          <a:lstStyle>
            <a:lvl1pPr>
              <a:defRPr sz="800">
                <a:solidFill>
                  <a:schemeClr val="bg2"/>
                </a:solidFill>
              </a:defRPr>
            </a:lvl1pPr>
          </a:lstStyle>
          <a:p>
            <a:r>
              <a:rPr lang="en-US" dirty="0"/>
              <a:t>Source: Provide a source or citation for your data</a:t>
            </a:r>
          </a:p>
        </p:txBody>
      </p:sp>
    </p:spTree>
    <p:extLst>
      <p:ext uri="{BB962C8B-B14F-4D97-AF65-F5344CB8AC3E}">
        <p14:creationId xmlns:p14="http://schemas.microsoft.com/office/powerpoint/2010/main" val="799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2"/>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g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01814"/>
          </a:xfrm>
          <a:prstGeom prst="rect">
            <a:avLst/>
          </a:prstGeom>
          <a:noFill/>
        </p:spPr>
        <p:txBody>
          <a:bodyPr wrap="none" lIns="0" tIns="0" rIns="0" bIns="0" rtlCol="0">
            <a:spAutoFit/>
          </a:bodyPr>
          <a:lstStyle/>
          <a:p>
            <a:pPr>
              <a:lnSpc>
                <a:spcPct val="120000"/>
              </a:lnSpc>
            </a:pPr>
            <a:endParaRPr lang="en-US" sz="1800" dirty="0">
              <a:solidFill>
                <a:schemeClr val="tx2"/>
              </a:solidFill>
            </a:endParaRPr>
          </a:p>
        </p:txBody>
      </p:sp>
      <p:sp>
        <p:nvSpPr>
          <p:cNvPr id="37" name="Text Placeholder 31"/>
          <p:cNvSpPr>
            <a:spLocks noGrp="1"/>
          </p:cNvSpPr>
          <p:nvPr>
            <p:ph type="body" sz="quarter" idx="10"/>
          </p:nvPr>
        </p:nvSpPr>
        <p:spPr>
          <a:xfrm>
            <a:off x="6167763" y="2904236"/>
            <a:ext cx="2301535" cy="2746756"/>
          </a:xfrm>
        </p:spPr>
        <p:txBody>
          <a:bodyPr/>
          <a:lstStyle>
            <a:lvl1pPr marL="0" indent="0">
              <a:spcBef>
                <a:spcPts val="0"/>
              </a:spcBef>
              <a:spcAft>
                <a:spcPts val="0"/>
              </a:spcAft>
              <a:defRPr lang="en-US" sz="1700" dirty="0" smtClean="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0"/>
              </a:spcAft>
              <a:buFont typeface="Arial" panose="020B0604020202020204" pitchFamily="34" charset="0"/>
              <a:buChar char="​"/>
              <a:defRPr sz="1500" i="0">
                <a:solidFill>
                  <a:schemeClr val="bg1"/>
                </a:solidFill>
              </a:defRPr>
            </a:lvl2pPr>
            <a:lvl3pPr marL="0" indent="0">
              <a:lnSpc>
                <a:spcPct val="110000"/>
              </a:lnSpc>
              <a:spcBef>
                <a:spcPts val="0"/>
              </a:spcBef>
              <a:spcAft>
                <a:spcPts val="0"/>
              </a:spcAft>
              <a:buFont typeface="Arial" panose="020B0604020202020204" pitchFamily="34" charset="0"/>
              <a:buChar char="​"/>
              <a:defRPr sz="1500">
                <a:solidFill>
                  <a:schemeClr val="bg1"/>
                </a:solidFill>
              </a:defRPr>
            </a:lvl3pPr>
            <a:lvl4pPr marL="0" indent="0">
              <a:lnSpc>
                <a:spcPct val="110000"/>
              </a:lnSpc>
              <a:spcBef>
                <a:spcPts val="0"/>
              </a:spcBef>
              <a:spcAft>
                <a:spcPts val="0"/>
              </a:spcAft>
              <a:buFont typeface="Arial" panose="020B0604020202020204" pitchFamily="34" charset="0"/>
              <a:buChar char="​"/>
              <a:defRPr sz="1500">
                <a:solidFill>
                  <a:schemeClr val="bg1"/>
                </a:solidFill>
              </a:defRPr>
            </a:lvl4pPr>
            <a:lvl5pPr marL="0" indent="0">
              <a:lnSpc>
                <a:spcPct val="110000"/>
              </a:lnSpc>
              <a:spcBef>
                <a:spcPts val="0"/>
              </a:spcBef>
              <a:spcAft>
                <a:spcPts val="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676656" y="2940814"/>
            <a:ext cx="4587802" cy="2946231"/>
          </a:xfrm>
        </p:spPr>
        <p:txBody>
          <a:bodyPr/>
          <a:lstStyle>
            <a:lvl1pPr marL="0" algn="r" defTabSz="914400" rtl="0" eaLnBrk="1" latinLnBrk="0" hangingPunct="1">
              <a:lnSpc>
                <a:spcPct val="70000"/>
              </a:lnSpc>
              <a:buNone/>
              <a:defRPr lang="en-US" sz="5400" b="1" i="0" kern="1200" dirty="0" smtClean="0">
                <a:solidFill>
                  <a:schemeClr val="bg1"/>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spTree>
    <p:extLst>
      <p:ext uri="{BB962C8B-B14F-4D97-AF65-F5344CB8AC3E}">
        <p14:creationId xmlns:p14="http://schemas.microsoft.com/office/powerpoint/2010/main" val="121387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b="0" i="0">
                <a:solidFill>
                  <a:schemeClr val="accent1"/>
                </a:solidFill>
                <a:latin typeface="Arial Regular"/>
              </a:defRPr>
            </a:lvl1pPr>
            <a:lvl2pPr marL="0" indent="0">
              <a:lnSpc>
                <a:spcPct val="95000"/>
              </a:lnSpc>
              <a:spcBef>
                <a:spcPts val="0"/>
              </a:spcBef>
              <a:spcAft>
                <a:spcPts val="200"/>
              </a:spcAft>
              <a:buFont typeface="Arial" panose="020B0604020202020204" pitchFamily="34" charset="0"/>
              <a:buChar char="​"/>
              <a:defRPr sz="1500" i="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53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1"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3"/>
          <p:cNvSpPr>
            <a:spLocks noGrp="1"/>
          </p:cNvSpPr>
          <p:nvPr>
            <p:ph type="body" sz="quarter" idx="12" hasCustomPrompt="1"/>
          </p:nvPr>
        </p:nvSpPr>
        <p:spPr>
          <a:xfrm>
            <a:off x="2140348"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5"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2"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8"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1" y="2228136"/>
            <a:ext cx="1497013" cy="295466"/>
          </a:xfrm>
        </p:spPr>
        <p:txBody>
          <a:bodyPr anchor="b">
            <a:noAutofit/>
          </a:bodyPr>
          <a:lstStyle>
            <a:lvl1pPr>
              <a:buNone/>
              <a:defRPr sz="1600" b="0" i="1" spc="0">
                <a:solidFill>
                  <a:schemeClr val="bg2"/>
                </a:solidFill>
                <a:latin typeface="Arial" panose="020B0604020202020204" pitchFamily="34" charset="0"/>
                <a:cs typeface="Arial" panose="020B0604020202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8" y="2228136"/>
            <a:ext cx="1497013" cy="295466"/>
          </a:xfrm>
        </p:spPr>
        <p:txBody>
          <a:bodyPr anchor="b">
            <a:noAutofit/>
          </a:bodyPr>
          <a:lstStyle>
            <a:lvl1pPr>
              <a:buNone/>
              <a:defRPr sz="1600" b="0" i="1" spc="0">
                <a:solidFill>
                  <a:schemeClr val="bg2"/>
                </a:solidFill>
                <a:latin typeface="Arial" panose="020B0604020202020204" pitchFamily="34" charset="0"/>
                <a:cs typeface="Arial" panose="020B0604020202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5"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2"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8"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1"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8"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5"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2"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8"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1"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8"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5"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2"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8"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3"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6" y="3429000"/>
            <a:ext cx="485921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6" y="685800"/>
            <a:ext cx="2321755" cy="5492750"/>
          </a:xfrm>
        </p:spPr>
        <p:txBody>
          <a:bodyPr/>
          <a:lstStyle>
            <a:lvl1pPr>
              <a:defRPr i="0"/>
            </a:lvl1pPr>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lvl1pPr>
              <a:defRPr i="0"/>
            </a:lvl1pPr>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7374922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6"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6"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3"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1"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5" y="6397717"/>
            <a:ext cx="125035"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28682" y="6397717"/>
            <a:ext cx="27252" cy="123111"/>
          </a:xfrm>
          <a:prstGeom prst="rect">
            <a:avLst/>
          </a:prstGeom>
          <a:noFill/>
        </p:spPr>
        <p:txBody>
          <a:bodyPr wrap="none" lIns="0" tIns="0" rIns="0" bIns="0" rtlCol="0">
            <a:spAutoFit/>
          </a:bodyPr>
          <a:lstStyle/>
          <a:p>
            <a:pPr algn="r"/>
            <a:r>
              <a:rPr lang="en-US" sz="800" dirty="0">
                <a:solidFill>
                  <a:schemeClr val="bg2"/>
                </a:solidFill>
              </a:rP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6" r:id="rId10"/>
    <p:sldLayoutId id="2147483660" r:id="rId11"/>
    <p:sldLayoutId id="2147483655" r:id="rId12"/>
    <p:sldLayoutId id="2147483667" r:id="rId13"/>
    <p:sldLayoutId id="2147483665" r:id="rId14"/>
  </p:sldLayoutIdLst>
  <p:hf hdr="0" ftr="0" dt="0"/>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5" Type="http://schemas.openxmlformats.org/officeDocument/2006/relationships/chart" Target="../charts/chart19.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7.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57199" y="358926"/>
            <a:ext cx="7070036" cy="3541212"/>
          </a:xfrm>
        </p:spPr>
        <p:txBody>
          <a:bodyPr/>
          <a:lstStyle/>
          <a:p>
            <a:r>
              <a:rPr lang="en-US" sz="5400" dirty="0" smtClean="0">
                <a:latin typeface="Sylfaen" panose="010A0502050306030303" pitchFamily="18" charset="0"/>
              </a:rPr>
              <a:t>Childhood </a:t>
            </a:r>
            <a:r>
              <a:rPr lang="en-US" sz="5400" dirty="0">
                <a:latin typeface="Sylfaen" panose="010A0502050306030303" pitchFamily="18" charset="0"/>
              </a:rPr>
              <a:t>Obesity Surveillance </a:t>
            </a:r>
            <a:r>
              <a:rPr lang="en-US" sz="5400" dirty="0" smtClean="0">
                <a:latin typeface="Sylfaen" panose="010A0502050306030303" pitchFamily="18" charset="0"/>
              </a:rPr>
              <a:t>Initiative </a:t>
            </a:r>
            <a:r>
              <a:rPr lang="en-US" sz="5400" dirty="0">
                <a:latin typeface="Sylfaen" panose="010A0502050306030303" pitchFamily="18" charset="0"/>
              </a:rPr>
              <a:t>(</a:t>
            </a:r>
            <a:r>
              <a:rPr lang="en-US" sz="5400" dirty="0" smtClean="0">
                <a:latin typeface="Sylfaen" panose="010A0502050306030303" pitchFamily="18" charset="0"/>
              </a:rPr>
              <a:t>COSI)</a:t>
            </a:r>
            <a:br>
              <a:rPr lang="en-US" sz="5400" dirty="0" smtClean="0">
                <a:latin typeface="Sylfaen" panose="010A0502050306030303" pitchFamily="18" charset="0"/>
              </a:rPr>
            </a:br>
            <a:r>
              <a:rPr lang="en-US" sz="5400" dirty="0">
                <a:latin typeface="Sylfaen" panose="010A0502050306030303" pitchFamily="18" charset="0"/>
              </a:rPr>
              <a:t/>
            </a:r>
            <a:br>
              <a:rPr lang="en-US" sz="5400" dirty="0">
                <a:latin typeface="Sylfaen" panose="010A0502050306030303" pitchFamily="18" charset="0"/>
              </a:rPr>
            </a:br>
            <a:r>
              <a:rPr lang="en-US" sz="5400" dirty="0" smtClean="0">
                <a:latin typeface="Sylfaen" panose="010A0502050306030303" pitchFamily="18" charset="0"/>
              </a:rPr>
              <a:t>Georgia 2017</a:t>
            </a:r>
            <a:br>
              <a:rPr lang="en-US" sz="5400" dirty="0" smtClean="0">
                <a:latin typeface="Sylfaen" panose="010A0502050306030303" pitchFamily="18" charset="0"/>
              </a:rPr>
            </a:br>
            <a:r>
              <a:rPr lang="en-US" sz="5400" dirty="0">
                <a:latin typeface="Sylfaen" panose="010A0502050306030303" pitchFamily="18" charset="0"/>
              </a:rPr>
              <a:t/>
            </a:r>
            <a:br>
              <a:rPr lang="en-US" sz="5400" dirty="0">
                <a:latin typeface="Sylfaen" panose="010A0502050306030303" pitchFamily="18" charset="0"/>
              </a:rPr>
            </a:br>
            <a:endParaRPr lang="en-US" sz="5400" spc="-100" dirty="0">
              <a:latin typeface="Sylfaen" panose="010A0502050306030303" pitchFamily="18" charset="0"/>
            </a:endParaRPr>
          </a:p>
        </p:txBody>
      </p:sp>
      <p:sp>
        <p:nvSpPr>
          <p:cNvPr id="6" name="Text Placeholder 5"/>
          <p:cNvSpPr>
            <a:spLocks noGrp="1"/>
          </p:cNvSpPr>
          <p:nvPr>
            <p:ph type="body" sz="quarter" idx="12"/>
          </p:nvPr>
        </p:nvSpPr>
        <p:spPr>
          <a:xfrm>
            <a:off x="7164389" y="6227805"/>
            <a:ext cx="1287633" cy="210965"/>
          </a:xfrm>
        </p:spPr>
        <p:txBody>
          <a:bodyPr/>
          <a:lstStyle/>
          <a:p>
            <a:r>
              <a:rPr lang="en-US" b="0" spc="-50" dirty="0" smtClean="0"/>
              <a:t>NCDC</a:t>
            </a:r>
            <a:endParaRPr lang="en-US" b="0" spc="-50" dirty="0"/>
          </a:p>
        </p:txBody>
      </p:sp>
      <p:pic>
        <p:nvPicPr>
          <p:cNvPr id="7"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13" y="2224216"/>
            <a:ext cx="2841467" cy="3921032"/>
          </a:xfrm>
          <a:prstGeom prst="rect">
            <a:avLst/>
          </a:prstGeom>
        </p:spPr>
      </p:pic>
    </p:spTree>
    <p:extLst>
      <p:ext uri="{BB962C8B-B14F-4D97-AF65-F5344CB8AC3E}">
        <p14:creationId xmlns:p14="http://schemas.microsoft.com/office/powerpoint/2010/main" val="190708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307859" cy="805249"/>
          </a:xfrm>
        </p:spPr>
        <p:txBody>
          <a:bodyPr/>
          <a:lstStyle/>
          <a:p>
            <a:r>
              <a:rPr lang="en-US" sz="2400" b="0" dirty="0">
                <a:latin typeface="Sylfaen" panose="010A0502050306030303" pitchFamily="18" charset="0"/>
              </a:rPr>
              <a:t>World Health organization cut-off points for underweight, overweight and obesity according to body mass index (BMI) for </a:t>
            </a:r>
            <a:r>
              <a:rPr lang="en-US" sz="2400" b="0" dirty="0" smtClean="0">
                <a:latin typeface="Sylfaen" panose="010A0502050306030303" pitchFamily="18" charset="0"/>
              </a:rPr>
              <a:t>Boys</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907" y="1425147"/>
            <a:ext cx="4236989" cy="4947244"/>
          </a:xfrm>
        </p:spPr>
      </p:pic>
      <p:sp>
        <p:nvSpPr>
          <p:cNvPr id="4" name="Content Placeholder 3"/>
          <p:cNvSpPr>
            <a:spLocks noGrp="1"/>
          </p:cNvSpPr>
          <p:nvPr>
            <p:ph idx="10"/>
          </p:nvPr>
        </p:nvSpPr>
        <p:spPr>
          <a:xfrm>
            <a:off x="5807676" y="2054225"/>
            <a:ext cx="2574324" cy="2749550"/>
          </a:xfrm>
        </p:spPr>
        <p:txBody>
          <a:bodyPr/>
          <a:lstStyle/>
          <a:p>
            <a:pPr lvl="0"/>
            <a:r>
              <a:rPr lang="en-US" dirty="0"/>
              <a:t>The percentile cut-off points </a:t>
            </a:r>
            <a:r>
              <a:rPr lang="en-US" dirty="0" smtClean="0"/>
              <a:t>for boys at </a:t>
            </a:r>
            <a:r>
              <a:rPr lang="en-US" dirty="0"/>
              <a:t>age </a:t>
            </a:r>
            <a:r>
              <a:rPr lang="ka-GE" dirty="0" smtClean="0"/>
              <a:t>5:1-7:6 </a:t>
            </a:r>
            <a:r>
              <a:rPr lang="en-US" dirty="0" smtClean="0"/>
              <a:t>years </a:t>
            </a:r>
            <a:r>
              <a:rPr lang="en-US" dirty="0"/>
              <a:t>corresponding to BMI cut-off points for underweight, normal weight, overweight and obesity are used to calculate percentiles and z-scores for children at different ages and </a:t>
            </a:r>
            <a:r>
              <a:rPr lang="en-US" dirty="0" smtClean="0"/>
              <a:t>sex.</a:t>
            </a:r>
            <a:endParaRPr lang="en-US" dirty="0"/>
          </a:p>
          <a:p>
            <a:endParaRPr lang="en-US" dirty="0"/>
          </a:p>
        </p:txBody>
      </p:sp>
    </p:spTree>
    <p:extLst>
      <p:ext uri="{BB962C8B-B14F-4D97-AF65-F5344CB8AC3E}">
        <p14:creationId xmlns:p14="http://schemas.microsoft.com/office/powerpoint/2010/main" val="4004418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29448" cy="1228028"/>
          </a:xfrm>
        </p:spPr>
        <p:txBody>
          <a:bodyPr/>
          <a:lstStyle/>
          <a:p>
            <a:r>
              <a:rPr lang="en-US" sz="2400" b="0" dirty="0" smtClean="0">
                <a:latin typeface="Sylfaen" panose="010A0502050306030303" pitchFamily="18" charset="0"/>
              </a:rPr>
              <a:t>World Health organization cut-off </a:t>
            </a:r>
            <a:r>
              <a:rPr lang="en-US" sz="2400" b="0" dirty="0">
                <a:latin typeface="Sylfaen" panose="010A0502050306030303" pitchFamily="18" charset="0"/>
              </a:rPr>
              <a:t>points for underweight, overweight and </a:t>
            </a:r>
            <a:r>
              <a:rPr lang="en-US" sz="2400" b="0" dirty="0" smtClean="0">
                <a:latin typeface="Sylfaen" panose="010A0502050306030303" pitchFamily="18" charset="0"/>
              </a:rPr>
              <a:t>obesity according </a:t>
            </a:r>
            <a:r>
              <a:rPr lang="en-US" sz="2400" b="0" dirty="0">
                <a:latin typeface="Sylfaen" panose="010A0502050306030303" pitchFamily="18" charset="0"/>
              </a:rPr>
              <a:t>to body mass index (BMI</a:t>
            </a:r>
            <a:r>
              <a:rPr lang="en-US" sz="2400" b="0" dirty="0" smtClean="0">
                <a:latin typeface="Sylfaen" panose="010A0502050306030303" pitchFamily="18" charset="0"/>
              </a:rPr>
              <a:t>) for Boys </a:t>
            </a:r>
            <a:endParaRPr lang="en-US" sz="2400" dirty="0">
              <a:latin typeface="Sylfaen" panose="010A0502050306030303" pitchFamily="18" charset="0"/>
            </a:endParaRPr>
          </a:p>
        </p:txBody>
      </p:sp>
      <p:sp>
        <p:nvSpPr>
          <p:cNvPr id="4" name="Content Placeholder 3"/>
          <p:cNvSpPr>
            <a:spLocks noGrp="1"/>
          </p:cNvSpPr>
          <p:nvPr>
            <p:ph idx="10"/>
          </p:nvPr>
        </p:nvSpPr>
        <p:spPr>
          <a:xfrm>
            <a:off x="5896343" y="1913827"/>
            <a:ext cx="2680098" cy="4329317"/>
          </a:xfrm>
        </p:spPr>
        <p:txBody>
          <a:bodyPr/>
          <a:lstStyle/>
          <a:p>
            <a:pPr lvl="0" algn="just"/>
            <a:r>
              <a:rPr lang="en-US" dirty="0" smtClean="0"/>
              <a:t>The </a:t>
            </a:r>
            <a:r>
              <a:rPr lang="en-US" dirty="0"/>
              <a:t>percentile cut-off points </a:t>
            </a:r>
            <a:r>
              <a:rPr lang="en-US" dirty="0" smtClean="0"/>
              <a:t>for boys at </a:t>
            </a:r>
            <a:r>
              <a:rPr lang="en-US" dirty="0"/>
              <a:t>age </a:t>
            </a:r>
            <a:r>
              <a:rPr lang="ka-GE" dirty="0" smtClean="0"/>
              <a:t>7:7-10:0</a:t>
            </a:r>
            <a:r>
              <a:rPr lang="en-US" dirty="0" smtClean="0"/>
              <a:t> </a:t>
            </a:r>
            <a:r>
              <a:rPr lang="en-US" dirty="0"/>
              <a:t>years corresponding to BMI cut-off points for </a:t>
            </a:r>
            <a:r>
              <a:rPr lang="en-US" dirty="0" smtClean="0"/>
              <a:t>underweight, normal </a:t>
            </a:r>
            <a:r>
              <a:rPr lang="en-US" dirty="0"/>
              <a:t>weight, overweight and obesity </a:t>
            </a:r>
            <a:r>
              <a:rPr lang="en-US" dirty="0" smtClean="0"/>
              <a:t>are </a:t>
            </a:r>
            <a:r>
              <a:rPr lang="en-US" dirty="0"/>
              <a:t>used to calculate percentiles and z-scores </a:t>
            </a:r>
            <a:r>
              <a:rPr lang="en-US" dirty="0" smtClean="0"/>
              <a:t>for children </a:t>
            </a:r>
            <a:r>
              <a:rPr lang="en-US" dirty="0"/>
              <a:t>at different ages and </a:t>
            </a:r>
            <a:r>
              <a:rPr lang="en-US" dirty="0" smtClean="0"/>
              <a:t>sex.</a:t>
            </a:r>
            <a:endParaRPr lang="en-US" dirty="0"/>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9670"/>
            <a:ext cx="4493741" cy="4453474"/>
          </a:xfrm>
        </p:spPr>
      </p:pic>
    </p:spTree>
    <p:extLst>
      <p:ext uri="{BB962C8B-B14F-4D97-AF65-F5344CB8AC3E}">
        <p14:creationId xmlns:p14="http://schemas.microsoft.com/office/powerpoint/2010/main" val="221104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52486" cy="764059"/>
          </a:xfrm>
        </p:spPr>
        <p:txBody>
          <a:bodyPr/>
          <a:lstStyle/>
          <a:p>
            <a:r>
              <a:rPr lang="en-US" sz="2400" b="0" dirty="0">
                <a:latin typeface="Sylfaen" panose="010A0502050306030303" pitchFamily="18" charset="0"/>
              </a:rPr>
              <a:t>World Health organization cut-off points for underweight, overweight and obesity according to body mass index (BMI) </a:t>
            </a:r>
            <a:r>
              <a:rPr lang="en-US" sz="2400" b="0" dirty="0" smtClean="0">
                <a:latin typeface="Sylfaen" panose="010A0502050306030303" pitchFamily="18" charset="0"/>
              </a:rPr>
              <a:t>for Girl</a:t>
            </a:r>
            <a:endParaRPr lang="en-US" sz="2400" dirty="0"/>
          </a:p>
        </p:txBody>
      </p:sp>
      <p:sp>
        <p:nvSpPr>
          <p:cNvPr id="3" name="Content Placeholder 2"/>
          <p:cNvSpPr>
            <a:spLocks noGrp="1"/>
          </p:cNvSpPr>
          <p:nvPr>
            <p:ph idx="1"/>
          </p:nvPr>
        </p:nvSpPr>
        <p:spPr>
          <a:xfrm>
            <a:off x="5376299" y="2343748"/>
            <a:ext cx="2321755" cy="2749550"/>
          </a:xfrm>
        </p:spPr>
        <p:txBody>
          <a:bodyPr/>
          <a:lstStyle/>
          <a:p>
            <a:pPr lvl="0"/>
            <a:r>
              <a:rPr lang="en-US" dirty="0"/>
              <a:t>The percentile cut-off points </a:t>
            </a:r>
            <a:r>
              <a:rPr lang="en-US" dirty="0" smtClean="0"/>
              <a:t>for girls at </a:t>
            </a:r>
            <a:r>
              <a:rPr lang="en-US" dirty="0"/>
              <a:t>age </a:t>
            </a:r>
            <a:r>
              <a:rPr lang="en-US" dirty="0" smtClean="0"/>
              <a:t>5:1</a:t>
            </a:r>
            <a:r>
              <a:rPr lang="ka-GE" dirty="0" smtClean="0"/>
              <a:t>-</a:t>
            </a:r>
            <a:r>
              <a:rPr lang="en-US" dirty="0" smtClean="0"/>
              <a:t>7:6 </a:t>
            </a:r>
            <a:r>
              <a:rPr lang="en-US" dirty="0"/>
              <a:t>years corresponding to BMI cut-off points for underweight, normal weight, overweight and obesity are used to calculate percentiles and z-scores for children at different ages and </a:t>
            </a:r>
            <a:r>
              <a:rPr lang="en-US" dirty="0" smtClean="0"/>
              <a:t>sex.</a:t>
            </a:r>
            <a:endParaRPr lang="en-US" dirty="0"/>
          </a:p>
          <a:p>
            <a:endParaRPr lang="en-US" dirty="0"/>
          </a:p>
        </p:txBody>
      </p:sp>
      <p:pic>
        <p:nvPicPr>
          <p:cNvPr id="6" name="Picture 5"/>
          <p:cNvPicPr>
            <a:picLocks noChangeAspect="1"/>
          </p:cNvPicPr>
          <p:nvPr/>
        </p:nvPicPr>
        <p:blipFill>
          <a:blip r:embed="rId2"/>
          <a:stretch>
            <a:fillRect/>
          </a:stretch>
        </p:blipFill>
        <p:spPr>
          <a:xfrm>
            <a:off x="357129" y="1573427"/>
            <a:ext cx="3868881" cy="4916269"/>
          </a:xfrm>
          <a:prstGeom prst="rect">
            <a:avLst/>
          </a:prstGeom>
        </p:spPr>
      </p:pic>
    </p:spTree>
    <p:extLst>
      <p:ext uri="{BB962C8B-B14F-4D97-AF65-F5344CB8AC3E}">
        <p14:creationId xmlns:p14="http://schemas.microsoft.com/office/powerpoint/2010/main" val="370629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65524" cy="615778"/>
          </a:xfrm>
        </p:spPr>
        <p:txBody>
          <a:bodyPr/>
          <a:lstStyle/>
          <a:p>
            <a:r>
              <a:rPr lang="en-US" sz="2400" b="0" dirty="0">
                <a:latin typeface="Sylfaen" panose="010A0502050306030303" pitchFamily="18" charset="0"/>
              </a:rPr>
              <a:t>World Health organization cut-off points for underweight, overweight and obesity according to body mass index (BMI) for Girl</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719" y="1913828"/>
            <a:ext cx="3992854" cy="4251673"/>
          </a:xfrm>
        </p:spPr>
      </p:pic>
      <p:sp>
        <p:nvSpPr>
          <p:cNvPr id="4" name="Content Placeholder 3"/>
          <p:cNvSpPr>
            <a:spLocks noGrp="1"/>
          </p:cNvSpPr>
          <p:nvPr>
            <p:ph idx="10"/>
          </p:nvPr>
        </p:nvSpPr>
        <p:spPr>
          <a:xfrm>
            <a:off x="5439508" y="2479589"/>
            <a:ext cx="2332892" cy="2749550"/>
          </a:xfrm>
        </p:spPr>
        <p:txBody>
          <a:bodyPr/>
          <a:lstStyle/>
          <a:p>
            <a:pPr lvl="0"/>
            <a:r>
              <a:rPr lang="en-US" dirty="0"/>
              <a:t>The percentile cut-off points for girls at age </a:t>
            </a:r>
            <a:r>
              <a:rPr lang="en-US" dirty="0" smtClean="0"/>
              <a:t>7:7</a:t>
            </a:r>
            <a:r>
              <a:rPr lang="ka-GE" dirty="0" smtClean="0"/>
              <a:t>-</a:t>
            </a:r>
            <a:r>
              <a:rPr lang="en-US" dirty="0" smtClean="0"/>
              <a:t>10:0 years </a:t>
            </a:r>
            <a:r>
              <a:rPr lang="en-US" dirty="0"/>
              <a:t>corresponding to BMI cut-off points for underweight, normal weight, overweight and obesity are used to calculate percentiles and z-scores for children at different ages and </a:t>
            </a:r>
            <a:r>
              <a:rPr lang="en-US" dirty="0" smtClean="0"/>
              <a:t>sex.</a:t>
            </a:r>
            <a:endParaRPr lang="en-US" dirty="0"/>
          </a:p>
          <a:p>
            <a:endParaRPr lang="en-US" dirty="0"/>
          </a:p>
        </p:txBody>
      </p:sp>
    </p:spTree>
    <p:extLst>
      <p:ext uri="{BB962C8B-B14F-4D97-AF65-F5344CB8AC3E}">
        <p14:creationId xmlns:p14="http://schemas.microsoft.com/office/powerpoint/2010/main" val="125463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06729" y="2358828"/>
            <a:ext cx="4229100" cy="847924"/>
          </a:xfrm>
        </p:spPr>
        <p:txBody>
          <a:bodyPr/>
          <a:lstStyle/>
          <a:p>
            <a:r>
              <a:rPr lang="en-US" dirty="0" smtClean="0"/>
              <a:t>Results</a:t>
            </a:r>
            <a:endParaRPr lang="en-US" dirty="0"/>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2338227807"/>
              </p:ext>
            </p:extLst>
          </p:nvPr>
        </p:nvGraphicFramePr>
        <p:xfrm>
          <a:off x="4803495" y="3131997"/>
          <a:ext cx="3935392" cy="2377440"/>
        </p:xfrm>
        <a:graphic>
          <a:graphicData uri="http://schemas.openxmlformats.org/drawingml/2006/table">
            <a:tbl>
              <a:tblPr>
                <a:tableStyleId>{5C22544A-7EE6-4342-B048-85BDC9FD1C3A}</a:tableStyleId>
              </a:tblPr>
              <a:tblGrid>
                <a:gridCol w="3935392">
                  <a:extLst>
                    <a:ext uri="{9D8B030D-6E8A-4147-A177-3AD203B41FA5}">
                      <a16:colId xmlns="" xmlns:a16="http://schemas.microsoft.com/office/drawing/2014/main" val="20000"/>
                    </a:ext>
                  </a:extLst>
                </a:gridCol>
              </a:tblGrid>
              <a:tr h="368828">
                <a:tc>
                  <a:txBody>
                    <a:bodyPr/>
                    <a:lstStyle/>
                    <a:p>
                      <a:r>
                        <a:rPr lang="en-US" sz="1800" b="1" i="0" u="none" strike="noStrike" kern="1200" baseline="0" dirty="0" smtClean="0">
                          <a:solidFill>
                            <a:schemeClr val="bg1"/>
                          </a:solidFill>
                          <a:latin typeface="Sylfaen" panose="010A0502050306030303" pitchFamily="18" charset="0"/>
                          <a:ea typeface="+mn-ea"/>
                          <a:cs typeface="+mn-cs"/>
                        </a:rPr>
                        <a:t>Overweight among children aged 7 years</a:t>
                      </a:r>
                      <a:endParaRPr lang="en-US" sz="18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8828">
                <a:tc>
                  <a:txBody>
                    <a:bodyPr/>
                    <a:lstStyle/>
                    <a:p>
                      <a:r>
                        <a:rPr lang="en-US" sz="1800" b="1" i="0" u="none" strike="noStrike" kern="1200" baseline="0" dirty="0" smtClean="0">
                          <a:solidFill>
                            <a:schemeClr val="bg1"/>
                          </a:solidFill>
                          <a:latin typeface="Sylfaen" panose="010A0502050306030303" pitchFamily="18" charset="0"/>
                          <a:ea typeface="+mn-ea"/>
                          <a:cs typeface="+mn-cs"/>
                        </a:rPr>
                        <a:t>Obesity among children aged 7 years</a:t>
                      </a:r>
                      <a:endParaRPr lang="en-US" sz="18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53460">
                <a:tc>
                  <a:txBody>
                    <a:bodyPr/>
                    <a:lstStyle/>
                    <a:p>
                      <a:r>
                        <a:rPr lang="en-US" sz="1800" b="1" dirty="0" smtClean="0">
                          <a:solidFill>
                            <a:schemeClr val="bg1"/>
                          </a:solidFill>
                          <a:latin typeface="Sylfaen" panose="010A0502050306030303" pitchFamily="18" charset="0"/>
                        </a:rPr>
                        <a:t>Underweight</a:t>
                      </a:r>
                      <a:r>
                        <a:rPr lang="en-US" sz="1800" dirty="0" smtClean="0">
                          <a:solidFill>
                            <a:schemeClr val="tx1"/>
                          </a:solidFill>
                          <a:latin typeface="Sylfaen" panose="010A0502050306030303" pitchFamily="18" charset="0"/>
                        </a:rPr>
                        <a:t> </a:t>
                      </a:r>
                      <a:r>
                        <a:rPr lang="en-US" sz="1800" b="1" i="0" u="none" strike="noStrike" kern="1200" baseline="0" dirty="0" smtClean="0">
                          <a:solidFill>
                            <a:schemeClr val="bg1"/>
                          </a:solidFill>
                          <a:latin typeface="Sylfaen" panose="010A0502050306030303" pitchFamily="18" charset="0"/>
                          <a:ea typeface="+mn-ea"/>
                          <a:cs typeface="+mn-cs"/>
                        </a:rPr>
                        <a:t>among children aged 7 years</a:t>
                      </a:r>
                      <a:endParaRPr lang="en-US" sz="18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22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Sylfaen" panose="010A0502050306030303" pitchFamily="18" charset="0"/>
                        </a:rPr>
                        <a:t>Stunting </a:t>
                      </a:r>
                      <a:r>
                        <a:rPr lang="en-US" sz="1800" b="1" i="0" u="none" strike="noStrike" kern="1200" baseline="0" dirty="0" smtClean="0">
                          <a:solidFill>
                            <a:schemeClr val="bg1"/>
                          </a:solidFill>
                          <a:latin typeface="Sylfaen" panose="010A0502050306030303" pitchFamily="18" charset="0"/>
                          <a:ea typeface="+mn-ea"/>
                          <a:cs typeface="+mn-cs"/>
                        </a:rPr>
                        <a:t>among children aged 7 years</a:t>
                      </a:r>
                      <a:endParaRPr lang="en-US" sz="1800" i="0" kern="100" spc="0" baseline="0" dirty="0" smtClean="0">
                        <a:solidFill>
                          <a:schemeClr val="bg1"/>
                        </a:solidFill>
                        <a:latin typeface="Arial" panose="020B0604020202020204" pitchFamily="34" charset="0"/>
                        <a:cs typeface="Arial" panose="020B0604020202020204" pitchFamily="34" charset="0"/>
                      </a:endParaRPr>
                    </a:p>
                    <a:p>
                      <a:endParaRPr lang="en-US" sz="18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5"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141" y="127321"/>
            <a:ext cx="3610066" cy="2768871"/>
          </a:xfrm>
          <a:prstGeom prst="rect">
            <a:avLst/>
          </a:prstGeom>
        </p:spPr>
      </p:pic>
      <p:pic>
        <p:nvPicPr>
          <p:cNvPr id="7"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448" y="4092173"/>
            <a:ext cx="1675818" cy="2096062"/>
          </a:xfrm>
          <a:prstGeom prst="rect">
            <a:avLst/>
          </a:prstGeom>
        </p:spPr>
      </p:pic>
    </p:spTree>
    <p:extLst>
      <p:ext uri="{BB962C8B-B14F-4D97-AF65-F5344CB8AC3E}">
        <p14:creationId xmlns:p14="http://schemas.microsoft.com/office/powerpoint/2010/main" val="372035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76593" cy="1228028"/>
          </a:xfrm>
        </p:spPr>
        <p:txBody>
          <a:bodyPr/>
          <a:lstStyle/>
          <a:p>
            <a:r>
              <a:rPr lang="en-US" dirty="0">
                <a:solidFill>
                  <a:schemeClr val="tx1"/>
                </a:solidFill>
                <a:latin typeface="Sylfaen" panose="010A0502050306030303" pitchFamily="18" charset="0"/>
              </a:rPr>
              <a:t>Prevalence of Overweight </a:t>
            </a:r>
            <a:r>
              <a:rPr lang="en-US" dirty="0" smtClean="0">
                <a:solidFill>
                  <a:schemeClr val="tx1"/>
                </a:solidFill>
                <a:latin typeface="Sylfaen" panose="010A0502050306030303" pitchFamily="18" charset="0"/>
              </a:rPr>
              <a:t>Based </a:t>
            </a:r>
            <a:r>
              <a:rPr lang="en-US" dirty="0">
                <a:solidFill>
                  <a:schemeClr val="tx1"/>
                </a:solidFill>
                <a:latin typeface="Sylfaen" panose="010A0502050306030303" pitchFamily="18" charset="0"/>
              </a:rPr>
              <a:t>on WHO Growth Curves among children aged 7 years</a:t>
            </a:r>
            <a:r>
              <a:rPr lang="en-US" kern="100" spc="0" dirty="0">
                <a:solidFill>
                  <a:schemeClr val="bg1"/>
                </a:solidFill>
                <a:latin typeface="Sylfaen" panose="010A0502050306030303" pitchFamily="18" charset="0"/>
                <a:cs typeface="Arial" panose="020B0604020202020204" pitchFamily="34" charset="0"/>
              </a:rPr>
              <a:t/>
            </a:r>
            <a:br>
              <a:rPr lang="en-US" kern="100" spc="0" dirty="0">
                <a:solidFill>
                  <a:schemeClr val="bg1"/>
                </a:solidFill>
                <a:latin typeface="Sylfaen" panose="010A0502050306030303" pitchFamily="18" charset="0"/>
                <a:cs typeface="Arial" panose="020B0604020202020204" pitchFamily="34" charset="0"/>
              </a:rPr>
            </a:b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37459751"/>
              </p:ext>
            </p:extLst>
          </p:nvPr>
        </p:nvGraphicFramePr>
        <p:xfrm>
          <a:off x="590550" y="2305050"/>
          <a:ext cx="2320925" cy="274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idx="10"/>
            <p:extLst>
              <p:ext uri="{D42A27DB-BD31-4B8C-83A1-F6EECF244321}">
                <p14:modId xmlns:p14="http://schemas.microsoft.com/office/powerpoint/2010/main" val="3313696827"/>
              </p:ext>
            </p:extLst>
          </p:nvPr>
        </p:nvGraphicFramePr>
        <p:xfrm>
          <a:off x="3562350" y="2092325"/>
          <a:ext cx="5124450" cy="408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276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28028"/>
          </a:xfrm>
        </p:spPr>
        <p:txBody>
          <a:bodyPr/>
          <a:lstStyle/>
          <a:p>
            <a:r>
              <a:rPr lang="en-US" dirty="0">
                <a:solidFill>
                  <a:schemeClr val="tx1"/>
                </a:solidFill>
                <a:latin typeface="Sylfaen" panose="010A0502050306030303" pitchFamily="18" charset="0"/>
              </a:rPr>
              <a:t>Prevalence of O</a:t>
            </a:r>
            <a:r>
              <a:rPr lang="en-US" dirty="0" smtClean="0">
                <a:solidFill>
                  <a:schemeClr val="tx1"/>
                </a:solidFill>
                <a:latin typeface="Sylfaen" panose="010A0502050306030303" pitchFamily="18" charset="0"/>
              </a:rPr>
              <a:t>besity </a:t>
            </a:r>
            <a:r>
              <a:rPr lang="en-US" dirty="0">
                <a:solidFill>
                  <a:schemeClr val="tx1"/>
                </a:solidFill>
                <a:latin typeface="Sylfaen" panose="010A0502050306030303" pitchFamily="18" charset="0"/>
              </a:rPr>
              <a:t>Based on WHO Growth Curves among children aged 7 years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02831527"/>
              </p:ext>
            </p:extLst>
          </p:nvPr>
        </p:nvGraphicFramePr>
        <p:xfrm>
          <a:off x="704851" y="2305050"/>
          <a:ext cx="2879178" cy="274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idx="10"/>
            <p:extLst>
              <p:ext uri="{D42A27DB-BD31-4B8C-83A1-F6EECF244321}">
                <p14:modId xmlns:p14="http://schemas.microsoft.com/office/powerpoint/2010/main" val="2861028360"/>
              </p:ext>
            </p:extLst>
          </p:nvPr>
        </p:nvGraphicFramePr>
        <p:xfrm>
          <a:off x="4098925" y="1808163"/>
          <a:ext cx="488742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3042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7499131" cy="1228028"/>
          </a:xfrm>
        </p:spPr>
        <p:txBody>
          <a:bodyPr/>
          <a:lstStyle/>
          <a:p>
            <a:r>
              <a:rPr lang="en-US" dirty="0" smtClean="0">
                <a:solidFill>
                  <a:schemeClr val="tx1"/>
                </a:solidFill>
                <a:latin typeface="Sylfaen" panose="010A0502050306030303" pitchFamily="18" charset="0"/>
              </a:rPr>
              <a:t>Prevalence of Underweight Based on WHO Growth Curves among children </a:t>
            </a:r>
            <a:r>
              <a:rPr lang="en-US" dirty="0">
                <a:solidFill>
                  <a:schemeClr val="tx1"/>
                </a:solidFill>
                <a:latin typeface="Sylfaen" panose="010A0502050306030303" pitchFamily="18" charset="0"/>
              </a:rPr>
              <a:t>aged </a:t>
            </a:r>
            <a:r>
              <a:rPr lang="en-US" dirty="0" smtClean="0">
                <a:solidFill>
                  <a:schemeClr val="tx1"/>
                </a:solidFill>
                <a:latin typeface="Sylfaen" panose="010A0502050306030303" pitchFamily="18" charset="0"/>
              </a:rPr>
              <a:t>7 years</a:t>
            </a:r>
            <a:r>
              <a:rPr lang="en-US" kern="100" spc="0" dirty="0">
                <a:solidFill>
                  <a:schemeClr val="bg1"/>
                </a:solidFill>
                <a:latin typeface="Sylfaen" panose="010A0502050306030303" pitchFamily="18" charset="0"/>
                <a:cs typeface="Arial" panose="020B0604020202020204" pitchFamily="34" charset="0"/>
              </a:rPr>
              <a:t/>
            </a:r>
            <a:br>
              <a:rPr lang="en-US" kern="100" spc="0" dirty="0">
                <a:solidFill>
                  <a:schemeClr val="bg1"/>
                </a:solidFill>
                <a:latin typeface="Sylfaen" panose="010A0502050306030303" pitchFamily="18"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4264139"/>
              </p:ext>
            </p:extLst>
          </p:nvPr>
        </p:nvGraphicFramePr>
        <p:xfrm>
          <a:off x="618091" y="1913828"/>
          <a:ext cx="2322512" cy="274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idx="10"/>
            <p:extLst>
              <p:ext uri="{D42A27DB-BD31-4B8C-83A1-F6EECF244321}">
                <p14:modId xmlns:p14="http://schemas.microsoft.com/office/powerpoint/2010/main" val="2346737242"/>
              </p:ext>
            </p:extLst>
          </p:nvPr>
        </p:nvGraphicFramePr>
        <p:xfrm>
          <a:off x="3831842" y="1797269"/>
          <a:ext cx="4765620" cy="4267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809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13531" cy="1228028"/>
          </a:xfrm>
        </p:spPr>
        <p:txBody>
          <a:bodyPr/>
          <a:lstStyle/>
          <a:p>
            <a:r>
              <a:rPr lang="en-US" dirty="0">
                <a:solidFill>
                  <a:schemeClr val="tx1"/>
                </a:solidFill>
                <a:latin typeface="Sylfaen" panose="010A0502050306030303" pitchFamily="18" charset="0"/>
              </a:rPr>
              <a:t>Prevalence of </a:t>
            </a:r>
            <a:r>
              <a:rPr lang="en-US" dirty="0" smtClean="0">
                <a:solidFill>
                  <a:schemeClr val="tx1"/>
                </a:solidFill>
                <a:latin typeface="Sylfaen" panose="010A0502050306030303" pitchFamily="18" charset="0"/>
              </a:rPr>
              <a:t> Stunting Based </a:t>
            </a:r>
            <a:r>
              <a:rPr lang="en-US" dirty="0">
                <a:solidFill>
                  <a:schemeClr val="tx1"/>
                </a:solidFill>
                <a:latin typeface="Sylfaen" panose="010A0502050306030303" pitchFamily="18" charset="0"/>
              </a:rPr>
              <a:t>on WHO Growth Curves among children aged 7 years</a:t>
            </a:r>
            <a:r>
              <a:rPr lang="en-US" kern="100" spc="0" dirty="0">
                <a:solidFill>
                  <a:schemeClr val="bg1"/>
                </a:solidFill>
                <a:latin typeface="Sylfaen" panose="010A0502050306030303" pitchFamily="18" charset="0"/>
                <a:cs typeface="Arial" panose="020B0604020202020204" pitchFamily="34" charset="0"/>
              </a:rPr>
              <a:t/>
            </a:r>
            <a:br>
              <a:rPr lang="en-US" kern="100" spc="0" dirty="0">
                <a:solidFill>
                  <a:schemeClr val="bg1"/>
                </a:solidFill>
                <a:latin typeface="Sylfaen" panose="010A0502050306030303" pitchFamily="18"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3119997"/>
              </p:ext>
            </p:extLst>
          </p:nvPr>
        </p:nvGraphicFramePr>
        <p:xfrm>
          <a:off x="747932" y="2054225"/>
          <a:ext cx="2322512" cy="274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3582075788"/>
              </p:ext>
            </p:extLst>
          </p:nvPr>
        </p:nvGraphicFramePr>
        <p:xfrm>
          <a:off x="3962455" y="1491758"/>
          <a:ext cx="4335462" cy="3919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047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738" y="3604635"/>
            <a:ext cx="4229100" cy="1052596"/>
          </a:xfrm>
        </p:spPr>
        <p:txBody>
          <a:bodyPr/>
          <a:lstStyle/>
          <a:p>
            <a:r>
              <a:rPr lang="en-US" sz="3600" kern="1200" dirty="0"/>
              <a:t>Children's Eating Habits</a:t>
            </a:r>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209803147"/>
              </p:ext>
            </p:extLst>
          </p:nvPr>
        </p:nvGraphicFramePr>
        <p:xfrm>
          <a:off x="5150068" y="3967736"/>
          <a:ext cx="2148655" cy="2438400"/>
        </p:xfrm>
        <a:graphic>
          <a:graphicData uri="http://schemas.openxmlformats.org/drawingml/2006/table">
            <a:tbl>
              <a:tblPr>
                <a:tableStyleId>{5C22544A-7EE6-4342-B048-85BDC9FD1C3A}</a:tableStyleId>
              </a:tblPr>
              <a:tblGrid>
                <a:gridCol w="2148655">
                  <a:extLst>
                    <a:ext uri="{9D8B030D-6E8A-4147-A177-3AD203B41FA5}">
                      <a16:colId xmlns="" xmlns:a16="http://schemas.microsoft.com/office/drawing/2014/main" val="20000"/>
                    </a:ext>
                  </a:extLst>
                </a:gridCol>
              </a:tblGrid>
              <a:tr h="380629">
                <a:tc>
                  <a:txBody>
                    <a:bodyPr/>
                    <a:lstStyle/>
                    <a:p>
                      <a:r>
                        <a:rPr lang="en-US" sz="2000" b="1" kern="1200" dirty="0" smtClean="0">
                          <a:solidFill>
                            <a:schemeClr val="bg1"/>
                          </a:solidFill>
                          <a:effectLst/>
                          <a:latin typeface="Sylfaen" panose="010A0502050306030303" pitchFamily="18" charset="0"/>
                          <a:ea typeface="+mn-ea"/>
                          <a:cs typeface="+mn-cs"/>
                        </a:rPr>
                        <a:t>Breakfast</a:t>
                      </a:r>
                      <a:r>
                        <a:rPr lang="en-US" sz="2000" b="1" kern="1200" baseline="0" dirty="0" smtClean="0">
                          <a:solidFill>
                            <a:schemeClr val="bg1"/>
                          </a:solidFill>
                          <a:effectLst/>
                          <a:latin typeface="Sylfaen" panose="010A0502050306030303" pitchFamily="18" charset="0"/>
                          <a:ea typeface="+mn-ea"/>
                          <a:cs typeface="+mn-cs"/>
                        </a:rPr>
                        <a:t> </a:t>
                      </a:r>
                      <a:endParaRPr lang="en-US" sz="2000" b="1" kern="1200" dirty="0">
                        <a:solidFill>
                          <a:schemeClr val="bg1"/>
                        </a:solidFill>
                        <a:effectLst/>
                        <a:latin typeface="Sylfaen" panose="010A0502050306030303" pitchFamily="18" charset="0"/>
                        <a:ea typeface="+mn-ea"/>
                        <a:cs typeface="+mn-cs"/>
                      </a:endParaRPr>
                    </a:p>
                  </a:txBody>
                  <a:tcPr marL="0" marR="0" marT="91440" marB="91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0629">
                <a:tc>
                  <a:txBody>
                    <a:bodyPr/>
                    <a:lstStyle/>
                    <a:p>
                      <a:r>
                        <a:rPr lang="en-US" sz="2000" b="1" i="0" u="none" kern="100" spc="0" baseline="0" dirty="0" smtClean="0">
                          <a:solidFill>
                            <a:schemeClr val="bg1"/>
                          </a:solidFill>
                          <a:latin typeface="Sylfaen" panose="010A0502050306030303" pitchFamily="18" charset="0"/>
                          <a:cs typeface="Arial" panose="020B0604020202020204" pitchFamily="34" charset="0"/>
                        </a:rPr>
                        <a:t> Fruits</a:t>
                      </a:r>
                      <a:endParaRPr lang="en-US" sz="2000" b="1" i="0" u="none"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80629">
                <a:tc>
                  <a:txBody>
                    <a:bodyPr/>
                    <a:lstStyle/>
                    <a:p>
                      <a:r>
                        <a:rPr lang="en-US" sz="2000" b="1" kern="1200" dirty="0" smtClean="0">
                          <a:solidFill>
                            <a:schemeClr val="bg1"/>
                          </a:solidFill>
                          <a:effectLst/>
                          <a:latin typeface="Sylfaen" panose="010A0502050306030303" pitchFamily="18" charset="0"/>
                          <a:ea typeface="+mn-ea"/>
                          <a:cs typeface="+mn-cs"/>
                        </a:rPr>
                        <a:t>Vegetables</a:t>
                      </a:r>
                      <a:endParaRPr lang="en-US" sz="2000" b="1" kern="1200" dirty="0">
                        <a:solidFill>
                          <a:schemeClr val="bg1"/>
                        </a:solidFill>
                        <a:effectLst/>
                        <a:latin typeface="Sylfaen" panose="010A0502050306030303" pitchFamily="18" charset="0"/>
                        <a:ea typeface="+mn-ea"/>
                        <a:cs typeface="+mn-cs"/>
                      </a:endParaRPr>
                    </a:p>
                  </a:txBody>
                  <a:tcPr marL="0" marR="0" marT="91440" marB="91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0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smtClean="0">
                          <a:solidFill>
                            <a:schemeClr val="bg1"/>
                          </a:solidFill>
                          <a:effectLst/>
                          <a:latin typeface="Sylfaen" panose="010A0502050306030303" pitchFamily="18" charset="0"/>
                          <a:ea typeface="+mn-ea"/>
                          <a:cs typeface="+mn-cs"/>
                        </a:rPr>
                        <a:t>Savoury</a:t>
                      </a:r>
                      <a:r>
                        <a:rPr lang="en-US" sz="2000" b="1" kern="1200" dirty="0" smtClean="0">
                          <a:solidFill>
                            <a:schemeClr val="bg1"/>
                          </a:solidFill>
                          <a:effectLst/>
                          <a:latin typeface="Sylfaen" panose="010A0502050306030303" pitchFamily="18" charset="0"/>
                          <a:ea typeface="+mn-ea"/>
                          <a:cs typeface="+mn-cs"/>
                        </a:rPr>
                        <a:t>  Snacks</a:t>
                      </a:r>
                    </a:p>
                  </a:txBody>
                  <a:tcPr marL="0" marR="0" marT="91440" marB="91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2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effectLst/>
                          <a:latin typeface="Sylfaen" panose="010A0502050306030303" pitchFamily="18" charset="0"/>
                          <a:ea typeface="+mn-ea"/>
                          <a:cs typeface="+mn-cs"/>
                        </a:rPr>
                        <a:t>Soft Drinks</a:t>
                      </a:r>
                      <a:endParaRPr lang="en-US" sz="2000" i="0" kern="100" spc="0" baseline="0" dirty="0" smtClean="0">
                        <a:solidFill>
                          <a:schemeClr val="bg1"/>
                        </a:solidFill>
                        <a:latin typeface="Sylfaen" panose="010A0502050306030303" pitchFamily="18" charset="0"/>
                        <a:cs typeface="Arial" panose="020B0604020202020204" pitchFamily="34" charset="0"/>
                      </a:endParaRPr>
                    </a:p>
                  </a:txBody>
                  <a:tcPr marL="0" marR="0" marT="91440" marB="9144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186582"/>
            <a:ext cx="4325328" cy="3249376"/>
          </a:xfrm>
          <a:prstGeom prst="rect">
            <a:avLst/>
          </a:prstGeom>
        </p:spPr>
      </p:pic>
    </p:spTree>
    <p:extLst>
      <p:ext uri="{BB962C8B-B14F-4D97-AF65-F5344CB8AC3E}">
        <p14:creationId xmlns:p14="http://schemas.microsoft.com/office/powerpoint/2010/main" val="4079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Text Placeholder 2"/>
          <p:cNvSpPr>
            <a:spLocks noGrp="1"/>
          </p:cNvSpPr>
          <p:nvPr>
            <p:ph type="body" sz="quarter" idx="10"/>
          </p:nvPr>
        </p:nvSpPr>
        <p:spPr/>
        <p:txBody>
          <a:bodyPr/>
          <a:lstStyle/>
          <a:p>
            <a:r>
              <a:rPr lang="en-US" dirty="0" smtClean="0">
                <a:solidFill>
                  <a:srgbClr val="E11156"/>
                </a:solidFill>
              </a:rPr>
              <a:t>3</a:t>
            </a:r>
            <a:endParaRPr lang="en-US" dirty="0">
              <a:solidFill>
                <a:srgbClr val="E11156"/>
              </a:solidFill>
            </a:endParaRPr>
          </a:p>
        </p:txBody>
      </p:sp>
      <p:sp>
        <p:nvSpPr>
          <p:cNvPr id="9" name="Text Placeholder 8"/>
          <p:cNvSpPr>
            <a:spLocks noGrp="1"/>
          </p:cNvSpPr>
          <p:nvPr>
            <p:ph type="body" sz="quarter" idx="12"/>
          </p:nvPr>
        </p:nvSpPr>
        <p:spPr/>
        <p:txBody>
          <a:bodyPr/>
          <a:lstStyle/>
          <a:p>
            <a:r>
              <a:rPr lang="en-US" dirty="0" smtClean="0">
                <a:solidFill>
                  <a:schemeClr val="accent4"/>
                </a:solidFill>
              </a:rPr>
              <a:t>14</a:t>
            </a:r>
            <a:endParaRPr lang="en-US" dirty="0">
              <a:solidFill>
                <a:schemeClr val="accent4"/>
              </a:solidFill>
            </a:endParaRPr>
          </a:p>
        </p:txBody>
      </p:sp>
      <p:sp>
        <p:nvSpPr>
          <p:cNvPr id="10" name="Text Placeholder 9"/>
          <p:cNvSpPr>
            <a:spLocks noGrp="1"/>
          </p:cNvSpPr>
          <p:nvPr>
            <p:ph type="body" sz="quarter" idx="13"/>
          </p:nvPr>
        </p:nvSpPr>
        <p:spPr/>
        <p:txBody>
          <a:bodyPr/>
          <a:lstStyle/>
          <a:p>
            <a:r>
              <a:rPr lang="en-US" dirty="0" smtClean="0">
                <a:solidFill>
                  <a:schemeClr val="accent5"/>
                </a:solidFill>
              </a:rPr>
              <a:t>19</a:t>
            </a:r>
            <a:endParaRPr lang="en-US" dirty="0">
              <a:solidFill>
                <a:schemeClr val="accent5"/>
              </a:solidFill>
            </a:endParaRPr>
          </a:p>
        </p:txBody>
      </p:sp>
      <p:sp>
        <p:nvSpPr>
          <p:cNvPr id="11" name="Text Placeholder 10"/>
          <p:cNvSpPr>
            <a:spLocks noGrp="1"/>
          </p:cNvSpPr>
          <p:nvPr>
            <p:ph type="body" sz="quarter" idx="14"/>
          </p:nvPr>
        </p:nvSpPr>
        <p:spPr/>
        <p:txBody>
          <a:bodyPr/>
          <a:lstStyle/>
          <a:p>
            <a:r>
              <a:rPr lang="en-US" dirty="0" smtClean="0"/>
              <a:t>25</a:t>
            </a:r>
            <a:endParaRPr lang="en-US" dirty="0"/>
          </a:p>
        </p:txBody>
      </p:sp>
      <p:sp>
        <p:nvSpPr>
          <p:cNvPr id="12" name="Text Placeholder 11"/>
          <p:cNvSpPr>
            <a:spLocks noGrp="1"/>
          </p:cNvSpPr>
          <p:nvPr>
            <p:ph type="body" sz="quarter" idx="15"/>
          </p:nvPr>
        </p:nvSpPr>
        <p:spPr/>
        <p:txBody>
          <a:bodyPr/>
          <a:lstStyle/>
          <a:p>
            <a:r>
              <a:rPr lang="en-US" dirty="0" smtClean="0">
                <a:solidFill>
                  <a:schemeClr val="accent6"/>
                </a:solidFill>
              </a:rPr>
              <a:t>39</a:t>
            </a:r>
            <a:endParaRPr lang="en-US" dirty="0">
              <a:solidFill>
                <a:schemeClr val="accent6"/>
              </a:solidFill>
            </a:endParaRPr>
          </a:p>
        </p:txBody>
      </p:sp>
      <p:sp>
        <p:nvSpPr>
          <p:cNvPr id="72" name="Text Placeholder 71"/>
          <p:cNvSpPr>
            <a:spLocks noGrp="1"/>
          </p:cNvSpPr>
          <p:nvPr>
            <p:ph type="body" sz="quarter" idx="21"/>
          </p:nvPr>
        </p:nvSpPr>
        <p:spPr/>
        <p:txBody>
          <a:bodyPr/>
          <a:lstStyle/>
          <a:p>
            <a:r>
              <a:rPr lang="en-US" sz="1400" i="0" dirty="0"/>
              <a:t>page</a:t>
            </a:r>
          </a:p>
        </p:txBody>
      </p:sp>
      <p:sp>
        <p:nvSpPr>
          <p:cNvPr id="95" name="Text Placeholder 94"/>
          <p:cNvSpPr>
            <a:spLocks noGrp="1"/>
          </p:cNvSpPr>
          <p:nvPr>
            <p:ph type="body" sz="quarter" idx="22"/>
          </p:nvPr>
        </p:nvSpPr>
        <p:spPr/>
        <p:txBody>
          <a:bodyPr/>
          <a:lstStyle/>
          <a:p>
            <a:r>
              <a:rPr lang="en-US" sz="1200" i="0" dirty="0"/>
              <a:t>page</a:t>
            </a:r>
          </a:p>
        </p:txBody>
      </p:sp>
      <p:sp>
        <p:nvSpPr>
          <p:cNvPr id="96" name="Text Placeholder 95"/>
          <p:cNvSpPr>
            <a:spLocks noGrp="1"/>
          </p:cNvSpPr>
          <p:nvPr>
            <p:ph type="body" sz="quarter" idx="23"/>
          </p:nvPr>
        </p:nvSpPr>
        <p:spPr/>
        <p:txBody>
          <a:bodyPr/>
          <a:lstStyle/>
          <a:p>
            <a:r>
              <a:rPr lang="en-US" sz="1200" dirty="0"/>
              <a:t>page</a:t>
            </a:r>
            <a:endParaRPr lang="en-US" dirty="0"/>
          </a:p>
        </p:txBody>
      </p:sp>
      <p:sp>
        <p:nvSpPr>
          <p:cNvPr id="97" name="Text Placeholder 96"/>
          <p:cNvSpPr>
            <a:spLocks noGrp="1"/>
          </p:cNvSpPr>
          <p:nvPr>
            <p:ph type="body" sz="quarter" idx="24"/>
          </p:nvPr>
        </p:nvSpPr>
        <p:spPr/>
        <p:txBody>
          <a:bodyPr/>
          <a:lstStyle/>
          <a:p>
            <a:r>
              <a:rPr lang="en-US" sz="1200" dirty="0"/>
              <a:t>page</a:t>
            </a:r>
          </a:p>
        </p:txBody>
      </p:sp>
      <p:sp>
        <p:nvSpPr>
          <p:cNvPr id="98" name="Text Placeholder 97"/>
          <p:cNvSpPr>
            <a:spLocks noGrp="1"/>
          </p:cNvSpPr>
          <p:nvPr>
            <p:ph type="body" sz="quarter" idx="25"/>
          </p:nvPr>
        </p:nvSpPr>
        <p:spPr/>
        <p:txBody>
          <a:bodyPr/>
          <a:lstStyle/>
          <a:p>
            <a:r>
              <a:rPr lang="en-US" sz="1200" dirty="0"/>
              <a:t>page</a:t>
            </a:r>
          </a:p>
        </p:txBody>
      </p:sp>
      <p:sp>
        <p:nvSpPr>
          <p:cNvPr id="13" name="Text Placeholder 12"/>
          <p:cNvSpPr>
            <a:spLocks noGrp="1"/>
          </p:cNvSpPr>
          <p:nvPr>
            <p:ph type="body" sz="quarter" idx="31"/>
          </p:nvPr>
        </p:nvSpPr>
        <p:spPr/>
        <p:txBody>
          <a:bodyPr/>
          <a:lstStyle/>
          <a:p>
            <a:r>
              <a:rPr lang="en-US" dirty="0" smtClean="0">
                <a:solidFill>
                  <a:schemeClr val="accent3"/>
                </a:solidFill>
              </a:rPr>
              <a:t>39</a:t>
            </a:r>
            <a:endParaRPr lang="en-US" dirty="0">
              <a:solidFill>
                <a:schemeClr val="accent3"/>
              </a:solidFill>
            </a:endParaRPr>
          </a:p>
        </p:txBody>
      </p:sp>
      <p:sp>
        <p:nvSpPr>
          <p:cNvPr id="14" name="Text Placeholder 13"/>
          <p:cNvSpPr>
            <a:spLocks noGrp="1"/>
          </p:cNvSpPr>
          <p:nvPr>
            <p:ph type="body" sz="quarter" idx="32"/>
          </p:nvPr>
        </p:nvSpPr>
        <p:spPr/>
        <p:txBody>
          <a:bodyPr/>
          <a:lstStyle/>
          <a:p>
            <a:r>
              <a:rPr lang="en-US" dirty="0" smtClean="0">
                <a:solidFill>
                  <a:schemeClr val="tx2"/>
                </a:solidFill>
              </a:rPr>
              <a:t>40</a:t>
            </a:r>
            <a:endParaRPr lang="en-US" dirty="0">
              <a:solidFill>
                <a:schemeClr val="tx2"/>
              </a:solidFill>
            </a:endParaRPr>
          </a:p>
        </p:txBody>
      </p:sp>
      <p:sp>
        <p:nvSpPr>
          <p:cNvPr id="99" name="Text Placeholder 98"/>
          <p:cNvSpPr>
            <a:spLocks noGrp="1"/>
          </p:cNvSpPr>
          <p:nvPr>
            <p:ph type="body" sz="quarter" idx="36"/>
          </p:nvPr>
        </p:nvSpPr>
        <p:spPr/>
        <p:txBody>
          <a:bodyPr/>
          <a:lstStyle/>
          <a:p>
            <a:r>
              <a:rPr lang="en-US" sz="1400" dirty="0"/>
              <a:t>page</a:t>
            </a:r>
          </a:p>
        </p:txBody>
      </p:sp>
      <p:sp>
        <p:nvSpPr>
          <p:cNvPr id="100" name="Text Placeholder 99"/>
          <p:cNvSpPr>
            <a:spLocks noGrp="1"/>
          </p:cNvSpPr>
          <p:nvPr>
            <p:ph type="body" sz="quarter" idx="37"/>
          </p:nvPr>
        </p:nvSpPr>
        <p:spPr/>
        <p:txBody>
          <a:bodyPr/>
          <a:lstStyle/>
          <a:p>
            <a:r>
              <a:rPr lang="en-US" sz="1200" dirty="0"/>
              <a:t>page</a:t>
            </a:r>
          </a:p>
        </p:txBody>
      </p:sp>
      <p:graphicFrame>
        <p:nvGraphicFramePr>
          <p:cNvPr id="5" name="Table 4"/>
          <p:cNvGraphicFramePr>
            <a:graphicFrameLocks noGrp="1"/>
          </p:cNvGraphicFramePr>
          <p:nvPr>
            <p:extLst>
              <p:ext uri="{D42A27DB-BD31-4B8C-83A1-F6EECF244321}">
                <p14:modId xmlns:p14="http://schemas.microsoft.com/office/powerpoint/2010/main" val="2025613922"/>
              </p:ext>
            </p:extLst>
          </p:nvPr>
        </p:nvGraphicFramePr>
        <p:xfrm>
          <a:off x="457202"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dirty="0" smtClean="0"/>
                        <a:t>Introduction</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46976115"/>
              </p:ext>
            </p:extLst>
          </p:nvPr>
        </p:nvGraphicFramePr>
        <p:xfrm>
          <a:off x="2142241"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b="0" i="0" kern="100" spc="-50" baseline="0" dirty="0" smtClean="0">
                          <a:solidFill>
                            <a:schemeClr val="tx2"/>
                          </a:solidFill>
                          <a:latin typeface="Arial Regular"/>
                        </a:rPr>
                        <a:t>Results</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09587609"/>
              </p:ext>
            </p:extLst>
          </p:nvPr>
        </p:nvGraphicFramePr>
        <p:xfrm>
          <a:off x="3829052" y="3429000"/>
          <a:ext cx="1497013" cy="54864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kern="1200" dirty="0" smtClean="0"/>
                        <a:t>Children's Eating Habits</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958741914"/>
              </p:ext>
            </p:extLst>
          </p:nvPr>
        </p:nvGraphicFramePr>
        <p:xfrm>
          <a:off x="5511953"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dirty="0" smtClean="0"/>
                        <a:t>Physical activity</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383458825"/>
              </p:ext>
            </p:extLst>
          </p:nvPr>
        </p:nvGraphicFramePr>
        <p:xfrm>
          <a:off x="7198764"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b="0" i="0" kern="100" spc="-50" baseline="0" dirty="0" smtClean="0">
                          <a:solidFill>
                            <a:schemeClr val="tx2"/>
                          </a:solidFill>
                          <a:latin typeface="Arial Regular"/>
                        </a:rPr>
                        <a:t>School environment</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038441333"/>
              </p:ext>
            </p:extLst>
          </p:nvPr>
        </p:nvGraphicFramePr>
        <p:xfrm>
          <a:off x="457202" y="5545674"/>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b="0" i="0" kern="100" spc="-50" baseline="0" dirty="0" smtClean="0">
                          <a:solidFill>
                            <a:schemeClr val="tx2"/>
                          </a:solidFill>
                          <a:latin typeface="Arial Regular"/>
                        </a:rPr>
                        <a:t>Summary </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188113983"/>
              </p:ext>
            </p:extLst>
          </p:nvPr>
        </p:nvGraphicFramePr>
        <p:xfrm>
          <a:off x="2142241" y="5545674"/>
          <a:ext cx="1497013" cy="365760"/>
        </p:xfrm>
        <a:graphic>
          <a:graphicData uri="http://schemas.openxmlformats.org/drawingml/2006/table">
            <a:tbl>
              <a:tblPr>
                <a:tableStyleId>{5C22544A-7EE6-4342-B048-85BDC9FD1C3A}</a:tableStyleId>
              </a:tblPr>
              <a:tblGrid>
                <a:gridCol w="1497013">
                  <a:extLst>
                    <a:ext uri="{9D8B030D-6E8A-4147-A177-3AD203B41FA5}">
                      <a16:colId xmlns="" xmlns:a16="http://schemas.microsoft.com/office/drawing/2014/main" val="20000"/>
                    </a:ext>
                  </a:extLst>
                </a:gridCol>
              </a:tblGrid>
              <a:tr h="0">
                <a:tc>
                  <a:txBody>
                    <a:bodyPr/>
                    <a:lstStyle/>
                    <a:p>
                      <a:r>
                        <a:rPr lang="en-US" sz="1200" b="0" i="0" kern="100" spc="-50" baseline="0" dirty="0" smtClean="0">
                          <a:solidFill>
                            <a:schemeClr val="tx2"/>
                          </a:solidFill>
                          <a:latin typeface="Arial Regular"/>
                        </a:rPr>
                        <a:t>  Recommendations </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28"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035" y="4236334"/>
            <a:ext cx="3818679" cy="2139805"/>
          </a:xfrm>
          <a:prstGeom prst="rect">
            <a:avLst/>
          </a:prstGeom>
        </p:spPr>
      </p:pic>
    </p:spTree>
    <p:extLst>
      <p:ext uri="{BB962C8B-B14F-4D97-AF65-F5344CB8AC3E}">
        <p14:creationId xmlns:p14="http://schemas.microsoft.com/office/powerpoint/2010/main" val="3419838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a:extLst>
              <a:ext uri="{FF2B5EF4-FFF2-40B4-BE49-F238E27FC236}">
                <a16:creationId xmlns="" xmlns:a16="http://schemas.microsoft.com/office/drawing/2014/main" id="{0E116104-A4A7-4A3E-AD2D-38E69CE1C219}"/>
              </a:ext>
            </a:extLst>
          </p:cNvPr>
          <p:cNvSpPr txBox="1">
            <a:spLocks/>
          </p:cNvSpPr>
          <p:nvPr/>
        </p:nvSpPr>
        <p:spPr>
          <a:xfrm>
            <a:off x="457202" y="2215614"/>
            <a:ext cx="1885949" cy="203253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lvl="3"/>
            <a:endParaRPr lang="en-US" sz="1200" dirty="0">
              <a:solidFill>
                <a:schemeClr val="accent5"/>
              </a:solidFill>
            </a:endParaRPr>
          </a:p>
        </p:txBody>
      </p:sp>
      <p:cxnSp>
        <p:nvCxnSpPr>
          <p:cNvPr id="11" name="Straight Connector 10">
            <a:extLst>
              <a:ext uri="{FF2B5EF4-FFF2-40B4-BE49-F238E27FC236}">
                <a16:creationId xmlns="" xmlns:a16="http://schemas.microsoft.com/office/drawing/2014/main" id="{84169E30-F8FA-43B7-BC8F-4AE466DF3A6E}"/>
              </a:ext>
            </a:extLst>
          </p:cNvPr>
          <p:cNvCxnSpPr/>
          <p:nvPr/>
        </p:nvCxnSpPr>
        <p:spPr>
          <a:xfrm>
            <a:off x="457200" y="460057"/>
            <a:ext cx="3182052" cy="0"/>
          </a:xfrm>
          <a:prstGeom prst="line">
            <a:avLst/>
          </a:prstGeom>
          <a:ln w="12700">
            <a:solidFill>
              <a:schemeClr val="accent5"/>
            </a:solidFill>
            <a:beve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978FB7-9727-4FAA-ABF2-C36FB1C2F431}"/>
              </a:ext>
            </a:extLst>
          </p:cNvPr>
          <p:cNvCxnSpPr/>
          <p:nvPr/>
        </p:nvCxnSpPr>
        <p:spPr>
          <a:xfrm>
            <a:off x="3829078" y="460057"/>
            <a:ext cx="4857722" cy="0"/>
          </a:xfrm>
          <a:prstGeom prst="line">
            <a:avLst/>
          </a:prstGeom>
          <a:ln w="12700">
            <a:solidFill>
              <a:schemeClr val="accent5"/>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6B80C81-31A9-433A-AE30-620BC38DC524}"/>
              </a:ext>
            </a:extLst>
          </p:cNvPr>
          <p:cNvCxnSpPr>
            <a:cxnSpLocks/>
          </p:cNvCxnSpPr>
          <p:nvPr/>
        </p:nvCxnSpPr>
        <p:spPr>
          <a:xfrm>
            <a:off x="8540911" y="584100"/>
            <a:ext cx="0" cy="3343251"/>
          </a:xfrm>
          <a:prstGeom prst="line">
            <a:avLst/>
          </a:prstGeom>
          <a:ln w="9525">
            <a:solidFill>
              <a:srgbClr val="E4E4E5"/>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 xmlns:a16="http://schemas.microsoft.com/office/drawing/2014/main" id="{5804E9A2-BDDD-49B7-9E88-BF5B37B6A3F5}"/>
              </a:ext>
            </a:extLst>
          </p:cNvPr>
          <p:cNvGraphicFramePr>
            <a:graphicFrameLocks noGrp="1"/>
          </p:cNvGraphicFramePr>
          <p:nvPr>
            <p:extLst>
              <p:ext uri="{D42A27DB-BD31-4B8C-83A1-F6EECF244321}">
                <p14:modId xmlns:p14="http://schemas.microsoft.com/office/powerpoint/2010/main" val="1573668596"/>
              </p:ext>
            </p:extLst>
          </p:nvPr>
        </p:nvGraphicFramePr>
        <p:xfrm>
          <a:off x="260831" y="822993"/>
          <a:ext cx="2797680" cy="2785241"/>
        </p:xfrm>
        <a:graphic>
          <a:graphicData uri="http://schemas.openxmlformats.org/drawingml/2006/table">
            <a:tbl>
              <a:tblPr>
                <a:tableStyleId>{5C22544A-7EE6-4342-B048-85BDC9FD1C3A}</a:tableStyleId>
              </a:tblPr>
              <a:tblGrid>
                <a:gridCol w="2797680">
                  <a:extLst>
                    <a:ext uri="{9D8B030D-6E8A-4147-A177-3AD203B41FA5}">
                      <a16:colId xmlns="" xmlns:a16="http://schemas.microsoft.com/office/drawing/2014/main" val="20000"/>
                    </a:ext>
                  </a:extLst>
                </a:gridCol>
              </a:tblGrid>
              <a:tr h="2785241">
                <a:tc>
                  <a:txBody>
                    <a:bodyPr/>
                    <a:lstStyle/>
                    <a:p>
                      <a:r>
                        <a:rPr lang="en-US" sz="1600" b="0" i="0" u="none" strike="noStrike" kern="1200" baseline="0" dirty="0" smtClean="0">
                          <a:solidFill>
                            <a:schemeClr val="dk1"/>
                          </a:solidFill>
                          <a:latin typeface="Sylfaen" panose="010A0502050306030303" pitchFamily="18" charset="0"/>
                          <a:ea typeface="+mn-ea"/>
                          <a:cs typeface="+mn-cs"/>
                        </a:rPr>
                        <a:t>In addition to the physical measurements that are used</a:t>
                      </a:r>
                    </a:p>
                    <a:p>
                      <a:r>
                        <a:rPr lang="en-US" sz="1600" b="0" i="0" u="none" strike="noStrike" kern="1200" baseline="0" dirty="0" smtClean="0">
                          <a:solidFill>
                            <a:schemeClr val="dk1"/>
                          </a:solidFill>
                          <a:latin typeface="Sylfaen" panose="010A0502050306030303" pitchFamily="18" charset="0"/>
                          <a:ea typeface="+mn-ea"/>
                          <a:cs typeface="+mn-cs"/>
                        </a:rPr>
                        <a:t>to calculate levels of overweight and obesity, information</a:t>
                      </a:r>
                    </a:p>
                    <a:p>
                      <a:r>
                        <a:rPr lang="en-US" sz="1600" b="0" i="0" u="none" strike="noStrike" kern="1200" baseline="0" dirty="0" smtClean="0">
                          <a:solidFill>
                            <a:schemeClr val="dk1"/>
                          </a:solidFill>
                          <a:latin typeface="Sylfaen" panose="010A0502050306030303" pitchFamily="18" charset="0"/>
                          <a:ea typeface="+mn-ea"/>
                          <a:cs typeface="+mn-cs"/>
                        </a:rPr>
                        <a:t>on the obesity-related </a:t>
                      </a:r>
                      <a:r>
                        <a:rPr lang="en-US" sz="1600" b="0" i="0" u="none" strike="noStrike" kern="1200" baseline="0" dirty="0" err="1" smtClean="0">
                          <a:solidFill>
                            <a:schemeClr val="dk1"/>
                          </a:solidFill>
                          <a:latin typeface="Sylfaen" panose="010A0502050306030303" pitchFamily="18" charset="0"/>
                          <a:ea typeface="+mn-ea"/>
                          <a:cs typeface="+mn-cs"/>
                        </a:rPr>
                        <a:t>behaviours</a:t>
                      </a:r>
                      <a:r>
                        <a:rPr lang="en-US" sz="1600" b="0" i="0" u="none" strike="noStrike" kern="1200" baseline="0" dirty="0" smtClean="0">
                          <a:solidFill>
                            <a:schemeClr val="dk1"/>
                          </a:solidFill>
                          <a:latin typeface="Sylfaen" panose="010A0502050306030303" pitchFamily="18" charset="0"/>
                          <a:ea typeface="+mn-ea"/>
                          <a:cs typeface="+mn-cs"/>
                        </a:rPr>
                        <a:t> of study participants</a:t>
                      </a:r>
                    </a:p>
                    <a:p>
                      <a:r>
                        <a:rPr lang="en-US" sz="1600" b="0" i="0" u="none" strike="noStrike" kern="1200" baseline="0" dirty="0" smtClean="0">
                          <a:solidFill>
                            <a:schemeClr val="dk1"/>
                          </a:solidFill>
                          <a:latin typeface="Sylfaen" panose="010A0502050306030303" pitchFamily="18" charset="0"/>
                          <a:ea typeface="+mn-ea"/>
                          <a:cs typeface="+mn-cs"/>
                        </a:rPr>
                        <a:t>is collected through a questionnaire for the parents of</a:t>
                      </a:r>
                    </a:p>
                    <a:p>
                      <a:r>
                        <a:rPr lang="en-US" sz="1600" b="0" i="0" u="none" strike="noStrike" kern="1200" baseline="0" dirty="0" smtClean="0">
                          <a:solidFill>
                            <a:schemeClr val="dk1"/>
                          </a:solidFill>
                          <a:latin typeface="Sylfaen" panose="010A0502050306030303" pitchFamily="18" charset="0"/>
                          <a:ea typeface="+mn-ea"/>
                          <a:cs typeface="+mn-cs"/>
                        </a:rPr>
                        <a:t>study participants.</a:t>
                      </a:r>
                      <a:endParaRPr lang="en-US" sz="1600" dirty="0">
                        <a:latin typeface="Sylfaen" panose="010A0502050306030303" pitchFamily="18" charset="0"/>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3" name="Content Placeholder 5">
            <a:extLst>
              <a:ext uri="{FF2B5EF4-FFF2-40B4-BE49-F238E27FC236}">
                <a16:creationId xmlns="" xmlns:a16="http://schemas.microsoft.com/office/drawing/2014/main" id="{B73A4F21-9E7C-4E52-BA79-5C5D48E27E42}"/>
              </a:ext>
            </a:extLst>
          </p:cNvPr>
          <p:cNvSpPr>
            <a:spLocks noGrp="1"/>
          </p:cNvSpPr>
          <p:nvPr>
            <p:ph idx="1"/>
          </p:nvPr>
        </p:nvSpPr>
        <p:spPr>
          <a:xfrm>
            <a:off x="3237470" y="2084172"/>
            <a:ext cx="2619634" cy="4151527"/>
          </a:xfrm>
        </p:spPr>
        <p:txBody>
          <a:bodyPr/>
          <a:lstStyle/>
          <a:p>
            <a:r>
              <a:rPr lang="en-US" sz="1400" dirty="0">
                <a:solidFill>
                  <a:schemeClr val="tx1"/>
                </a:solidFill>
                <a:latin typeface="Sylfaen" panose="010A0502050306030303" pitchFamily="18" charset="0"/>
              </a:rPr>
              <a:t>Eating habits are an important factor in children </a:t>
            </a:r>
            <a:r>
              <a:rPr lang="en-US" sz="1400" dirty="0" smtClean="0">
                <a:solidFill>
                  <a:schemeClr val="tx1"/>
                </a:solidFill>
                <a:latin typeface="Sylfaen" panose="010A0502050306030303" pitchFamily="18" charset="0"/>
              </a:rPr>
              <a:t>becoming</a:t>
            </a:r>
            <a:r>
              <a:rPr lang="ka-GE" sz="1400" dirty="0" smtClean="0">
                <a:solidFill>
                  <a:schemeClr val="tx1"/>
                </a:solidFill>
                <a:latin typeface="Sylfaen" panose="010A0502050306030303" pitchFamily="18" charset="0"/>
              </a:rPr>
              <a:t> </a:t>
            </a:r>
            <a:r>
              <a:rPr lang="en-US" sz="1400" dirty="0" smtClean="0">
                <a:solidFill>
                  <a:schemeClr val="tx1"/>
                </a:solidFill>
                <a:latin typeface="Sylfaen" panose="010A0502050306030303" pitchFamily="18" charset="0"/>
              </a:rPr>
              <a:t>overweight </a:t>
            </a:r>
            <a:r>
              <a:rPr lang="en-US" sz="1400" dirty="0">
                <a:solidFill>
                  <a:schemeClr val="tx1"/>
                </a:solidFill>
                <a:latin typeface="Sylfaen" panose="010A0502050306030303" pitchFamily="18" charset="0"/>
              </a:rPr>
              <a:t>and obese. COSI collects some </a:t>
            </a:r>
            <a:r>
              <a:rPr lang="en-US" sz="1400" dirty="0" smtClean="0">
                <a:solidFill>
                  <a:schemeClr val="tx1"/>
                </a:solidFill>
                <a:latin typeface="Sylfaen" panose="010A0502050306030303" pitchFamily="18" charset="0"/>
              </a:rPr>
              <a:t>information</a:t>
            </a:r>
            <a:r>
              <a:rPr lang="ka-GE" sz="1400" dirty="0" smtClean="0">
                <a:solidFill>
                  <a:schemeClr val="tx1"/>
                </a:solidFill>
                <a:latin typeface="Sylfaen" panose="010A0502050306030303" pitchFamily="18" charset="0"/>
              </a:rPr>
              <a:t> </a:t>
            </a:r>
            <a:r>
              <a:rPr lang="en-US" sz="1400" dirty="0" smtClean="0">
                <a:solidFill>
                  <a:schemeClr val="tx1"/>
                </a:solidFill>
                <a:latin typeface="Sylfaen" panose="010A0502050306030303" pitchFamily="18" charset="0"/>
              </a:rPr>
              <a:t>on </a:t>
            </a:r>
            <a:r>
              <a:rPr lang="en-US" sz="1400" dirty="0">
                <a:solidFill>
                  <a:schemeClr val="tx1"/>
                </a:solidFill>
                <a:latin typeface="Sylfaen" panose="010A0502050306030303" pitchFamily="18" charset="0"/>
              </a:rPr>
              <a:t>health-related </a:t>
            </a:r>
            <a:r>
              <a:rPr lang="en-US" sz="1400" dirty="0" err="1">
                <a:solidFill>
                  <a:schemeClr val="tx1"/>
                </a:solidFill>
                <a:latin typeface="Sylfaen" panose="010A0502050306030303" pitchFamily="18" charset="0"/>
              </a:rPr>
              <a:t>behaviours</a:t>
            </a:r>
            <a:r>
              <a:rPr lang="en-US" sz="1400" dirty="0">
                <a:solidFill>
                  <a:schemeClr val="tx1"/>
                </a:solidFill>
                <a:latin typeface="Sylfaen" panose="010A0502050306030303" pitchFamily="18" charset="0"/>
              </a:rPr>
              <a:t> to provide the </a:t>
            </a:r>
            <a:r>
              <a:rPr lang="en-US" sz="1400" dirty="0" smtClean="0">
                <a:solidFill>
                  <a:schemeClr val="tx1"/>
                </a:solidFill>
                <a:latin typeface="Sylfaen" panose="010A0502050306030303" pitchFamily="18" charset="0"/>
              </a:rPr>
              <a:t>information</a:t>
            </a:r>
            <a:r>
              <a:rPr lang="ka-GE" sz="1400" dirty="0" smtClean="0">
                <a:solidFill>
                  <a:schemeClr val="tx1"/>
                </a:solidFill>
                <a:latin typeface="Sylfaen" panose="010A0502050306030303" pitchFamily="18" charset="0"/>
              </a:rPr>
              <a:t> </a:t>
            </a:r>
            <a:r>
              <a:rPr lang="en-US" sz="1400" dirty="0" smtClean="0">
                <a:solidFill>
                  <a:schemeClr val="tx1"/>
                </a:solidFill>
                <a:latin typeface="Sylfaen" panose="010A0502050306030303" pitchFamily="18" charset="0"/>
              </a:rPr>
              <a:t>necessary </a:t>
            </a:r>
            <a:r>
              <a:rPr lang="en-US" sz="1400" dirty="0">
                <a:solidFill>
                  <a:schemeClr val="tx1"/>
                </a:solidFill>
                <a:latin typeface="Sylfaen" panose="010A0502050306030303" pitchFamily="18" charset="0"/>
              </a:rPr>
              <a:t>for policy-makers to design, implement </a:t>
            </a:r>
            <a:r>
              <a:rPr lang="en-US" sz="1400" dirty="0" smtClean="0">
                <a:solidFill>
                  <a:schemeClr val="tx1"/>
                </a:solidFill>
                <a:latin typeface="Sylfaen" panose="010A0502050306030303" pitchFamily="18" charset="0"/>
              </a:rPr>
              <a:t>and</a:t>
            </a:r>
            <a:r>
              <a:rPr lang="ka-GE" sz="1400" dirty="0" smtClean="0">
                <a:solidFill>
                  <a:schemeClr val="tx1"/>
                </a:solidFill>
                <a:latin typeface="Sylfaen" panose="010A0502050306030303" pitchFamily="18" charset="0"/>
              </a:rPr>
              <a:t> </a:t>
            </a:r>
            <a:r>
              <a:rPr lang="en-US" sz="1400" dirty="0" smtClean="0">
                <a:solidFill>
                  <a:schemeClr val="tx1"/>
                </a:solidFill>
                <a:latin typeface="Sylfaen" panose="010A0502050306030303" pitchFamily="18" charset="0"/>
              </a:rPr>
              <a:t>evaluate </a:t>
            </a:r>
            <a:r>
              <a:rPr lang="en-US" sz="1400" dirty="0">
                <a:solidFill>
                  <a:schemeClr val="tx1"/>
                </a:solidFill>
                <a:latin typeface="Sylfaen" panose="010A0502050306030303" pitchFamily="18" charset="0"/>
              </a:rPr>
              <a:t>the effectiveness of policies and strategies </a:t>
            </a:r>
            <a:r>
              <a:rPr lang="en-US" sz="1400" dirty="0" smtClean="0">
                <a:solidFill>
                  <a:schemeClr val="tx1"/>
                </a:solidFill>
                <a:latin typeface="Sylfaen" panose="010A0502050306030303" pitchFamily="18" charset="0"/>
              </a:rPr>
              <a:t>aimed</a:t>
            </a:r>
            <a:r>
              <a:rPr lang="ka-GE" sz="1400" dirty="0" smtClean="0">
                <a:solidFill>
                  <a:schemeClr val="tx1"/>
                </a:solidFill>
                <a:latin typeface="Sylfaen" panose="010A0502050306030303" pitchFamily="18" charset="0"/>
              </a:rPr>
              <a:t> </a:t>
            </a:r>
            <a:r>
              <a:rPr lang="en-US" sz="1400" dirty="0" smtClean="0">
                <a:solidFill>
                  <a:schemeClr val="tx1"/>
                </a:solidFill>
                <a:latin typeface="Sylfaen" panose="010A0502050306030303" pitchFamily="18" charset="0"/>
              </a:rPr>
              <a:t>at </a:t>
            </a:r>
            <a:r>
              <a:rPr lang="en-US" sz="1400" dirty="0">
                <a:solidFill>
                  <a:schemeClr val="tx1"/>
                </a:solidFill>
                <a:latin typeface="Sylfaen" panose="010A0502050306030303" pitchFamily="18" charset="0"/>
              </a:rPr>
              <a:t>improving diets. </a:t>
            </a:r>
            <a:r>
              <a:rPr lang="en-US" sz="1400" dirty="0" smtClean="0">
                <a:solidFill>
                  <a:schemeClr val="tx1"/>
                </a:solidFill>
                <a:latin typeface="Sylfaen" panose="010A0502050306030303" pitchFamily="18" charset="0"/>
              </a:rPr>
              <a:t>reduce </a:t>
            </a:r>
            <a:r>
              <a:rPr lang="en-US" sz="1400" dirty="0">
                <a:solidFill>
                  <a:schemeClr val="tx1"/>
                </a:solidFill>
                <a:latin typeface="Sylfaen" panose="010A0502050306030303" pitchFamily="18" charset="0"/>
              </a:rPr>
              <a:t>the risk of becoming overweight or obese.</a:t>
            </a:r>
          </a:p>
        </p:txBody>
      </p:sp>
      <p:sp>
        <p:nvSpPr>
          <p:cNvPr id="24" name="Content Placeholder 15">
            <a:extLst>
              <a:ext uri="{FF2B5EF4-FFF2-40B4-BE49-F238E27FC236}">
                <a16:creationId xmlns="" xmlns:a16="http://schemas.microsoft.com/office/drawing/2014/main" id="{116AC0A1-3E44-44A3-B659-F6A863E3B247}"/>
              </a:ext>
            </a:extLst>
          </p:cNvPr>
          <p:cNvSpPr>
            <a:spLocks noGrp="1"/>
          </p:cNvSpPr>
          <p:nvPr>
            <p:ph idx="10"/>
          </p:nvPr>
        </p:nvSpPr>
        <p:spPr>
          <a:xfrm>
            <a:off x="6030097" y="2084172"/>
            <a:ext cx="2656703" cy="4151528"/>
          </a:xfrm>
        </p:spPr>
        <p:txBody>
          <a:bodyPr/>
          <a:lstStyle/>
          <a:p>
            <a:pPr lvl="3" algn="just"/>
            <a:r>
              <a:rPr lang="en-US" sz="1400" dirty="0">
                <a:solidFill>
                  <a:schemeClr val="tx1"/>
                </a:solidFill>
                <a:latin typeface="Sylfaen" panose="010A0502050306030303" pitchFamily="18" charset="0"/>
              </a:rPr>
              <a:t>Greater availability and affordability</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of energy-dense, nutrient-poor foods and drinks has</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contributed to an environment that encourages weight gain</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and in which many children now grow up. Regularly eating</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breakfast, daily consumption of fruits and vegetables and</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limited consumption of foods such as </a:t>
            </a:r>
            <a:r>
              <a:rPr lang="en-US" sz="1400" dirty="0" err="1">
                <a:solidFill>
                  <a:schemeClr val="tx1"/>
                </a:solidFill>
                <a:latin typeface="Sylfaen" panose="010A0502050306030303" pitchFamily="18" charset="0"/>
              </a:rPr>
              <a:t>savoury</a:t>
            </a:r>
            <a:r>
              <a:rPr lang="en-US" sz="1400" dirty="0">
                <a:solidFill>
                  <a:schemeClr val="tx1"/>
                </a:solidFill>
                <a:latin typeface="Sylfaen" panose="010A0502050306030303" pitchFamily="18" charset="0"/>
              </a:rPr>
              <a:t> snacks, fast</a:t>
            </a:r>
            <a:r>
              <a:rPr lang="ka-GE" sz="1400" dirty="0">
                <a:solidFill>
                  <a:schemeClr val="tx1"/>
                </a:solidFill>
                <a:latin typeface="Sylfaen" panose="010A0502050306030303" pitchFamily="18" charset="0"/>
              </a:rPr>
              <a:t> </a:t>
            </a:r>
            <a:r>
              <a:rPr lang="en-US" sz="1400" dirty="0">
                <a:solidFill>
                  <a:schemeClr val="tx1"/>
                </a:solidFill>
                <a:latin typeface="Sylfaen" panose="010A0502050306030303" pitchFamily="18" charset="0"/>
              </a:rPr>
              <a:t>foods, processed meat products and sugary soft drinks</a:t>
            </a:r>
          </a:p>
          <a:p>
            <a:pPr lvl="3"/>
            <a:endParaRPr lang="en-US" dirty="0"/>
          </a:p>
        </p:txBody>
      </p:sp>
    </p:spTree>
    <p:extLst>
      <p:ext uri="{BB962C8B-B14F-4D97-AF65-F5344CB8AC3E}">
        <p14:creationId xmlns:p14="http://schemas.microsoft.com/office/powerpoint/2010/main" val="290904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Majority of children have breakfast every morning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8225762"/>
              </p:ext>
            </p:extLst>
          </p:nvPr>
        </p:nvGraphicFramePr>
        <p:xfrm>
          <a:off x="666574" y="2427111"/>
          <a:ext cx="2972678" cy="333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1532331825"/>
              </p:ext>
            </p:extLst>
          </p:nvPr>
        </p:nvGraphicFramePr>
        <p:xfrm>
          <a:off x="4603397" y="1228724"/>
          <a:ext cx="3795536" cy="4122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28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27157" cy="1228028"/>
          </a:xfrm>
        </p:spPr>
        <p:txBody>
          <a:bodyPr/>
          <a:lstStyle/>
          <a:p>
            <a:r>
              <a:rPr lang="en-US" dirty="0" smtClean="0">
                <a:latin typeface="Sylfaen" panose="010A0502050306030303" pitchFamily="18" charset="0"/>
              </a:rPr>
              <a:t>On the question: Over </a:t>
            </a:r>
            <a:r>
              <a:rPr lang="en-US" dirty="0">
                <a:latin typeface="Sylfaen" panose="010A0502050306030303" pitchFamily="18" charset="0"/>
              </a:rPr>
              <a:t>a typical or usual week, how often does your child have breakfast</a:t>
            </a:r>
            <a:r>
              <a:rPr lang="en-US" dirty="0" smtClean="0">
                <a:latin typeface="Sylfaen" panose="010A0502050306030303" pitchFamily="18" charset="0"/>
              </a:rPr>
              <a:t>?</a:t>
            </a:r>
            <a:br>
              <a:rPr lang="en-US" dirty="0" smtClean="0">
                <a:latin typeface="Sylfaen" panose="010A0502050306030303" pitchFamily="18" charset="0"/>
              </a:rPr>
            </a:br>
            <a:r>
              <a:rPr lang="en-US" dirty="0" smtClean="0">
                <a:latin typeface="Sylfaen" panose="010A0502050306030303" pitchFamily="18" charset="0"/>
              </a:rPr>
              <a:t>Parents answer was following: </a:t>
            </a:r>
            <a:endParaRPr lang="en-US" dirty="0">
              <a:latin typeface="Sylfaen" panose="010A0502050306030303" pitchFamily="18" charset="0"/>
            </a:endParaRPr>
          </a:p>
        </p:txBody>
      </p:sp>
      <p:graphicFrame>
        <p:nvGraphicFramePr>
          <p:cNvPr id="8" name="Content Placeholder 7"/>
          <p:cNvGraphicFramePr>
            <a:graphicFrameLocks noGrp="1"/>
          </p:cNvGraphicFramePr>
          <p:nvPr>
            <p:ph idx="10"/>
            <p:extLst>
              <p:ext uri="{D42A27DB-BD31-4B8C-83A1-F6EECF244321}">
                <p14:modId xmlns:p14="http://schemas.microsoft.com/office/powerpoint/2010/main" val="2876859644"/>
              </p:ext>
            </p:extLst>
          </p:nvPr>
        </p:nvGraphicFramePr>
        <p:xfrm>
          <a:off x="248356" y="2198688"/>
          <a:ext cx="7902222" cy="3559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2275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Children's Eating Habits</a:t>
            </a:r>
            <a:endParaRPr lang="en-US" dirty="0">
              <a:solidFill>
                <a:srgbClr val="44546A"/>
              </a:solidFill>
            </a:endParaRPr>
          </a:p>
        </p:txBody>
      </p:sp>
      <p:cxnSp>
        <p:nvCxnSpPr>
          <p:cNvPr id="7" name="Straight Connector 6">
            <a:extLst>
              <a:ext uri="{FF2B5EF4-FFF2-40B4-BE49-F238E27FC236}">
                <a16:creationId xmlns="" xmlns:a16="http://schemas.microsoft.com/office/drawing/2014/main" id="{37BADDB5-1F04-407F-958B-63DEF85B717C}"/>
              </a:ext>
            </a:extLst>
          </p:cNvPr>
          <p:cNvCxnSpPr/>
          <p:nvPr/>
        </p:nvCxnSpPr>
        <p:spPr>
          <a:xfrm>
            <a:off x="457200" y="460057"/>
            <a:ext cx="3182052" cy="0"/>
          </a:xfrm>
          <a:prstGeom prst="line">
            <a:avLst/>
          </a:prstGeom>
          <a:ln w="12700">
            <a:solidFill>
              <a:schemeClr val="accent4"/>
            </a:solidFill>
            <a:beve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8919071-8249-411A-8167-4314C1BED38F}"/>
              </a:ext>
            </a:extLst>
          </p:cNvPr>
          <p:cNvCxnSpPr/>
          <p:nvPr/>
        </p:nvCxnSpPr>
        <p:spPr>
          <a:xfrm>
            <a:off x="3829078" y="460057"/>
            <a:ext cx="4857722" cy="0"/>
          </a:xfrm>
          <a:prstGeom prst="line">
            <a:avLst/>
          </a:prstGeom>
          <a:ln w="12700">
            <a:solidFill>
              <a:schemeClr val="accent4"/>
            </a:solidFill>
            <a:beve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extLst>
              <p:ext uri="{D42A27DB-BD31-4B8C-83A1-F6EECF244321}">
                <p14:modId xmlns:p14="http://schemas.microsoft.com/office/powerpoint/2010/main" val="1746787610"/>
              </p:ext>
            </p:extLst>
          </p:nvPr>
        </p:nvGraphicFramePr>
        <p:xfrm>
          <a:off x="3691803" y="2334030"/>
          <a:ext cx="3361728" cy="2370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2509855732"/>
              </p:ext>
            </p:extLst>
          </p:nvPr>
        </p:nvGraphicFramePr>
        <p:xfrm>
          <a:off x="924910" y="4340773"/>
          <a:ext cx="3226675"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465213350"/>
              </p:ext>
            </p:extLst>
          </p:nvPr>
        </p:nvGraphicFramePr>
        <p:xfrm>
          <a:off x="193292" y="1871574"/>
          <a:ext cx="3418587" cy="2319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val="2129532657"/>
              </p:ext>
            </p:extLst>
          </p:nvPr>
        </p:nvGraphicFramePr>
        <p:xfrm>
          <a:off x="5144814" y="4214816"/>
          <a:ext cx="3601156" cy="2353734"/>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3026979" y="1030014"/>
            <a:ext cx="5718991" cy="84156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600" b="1" dirty="0"/>
              <a:t>Over a typical or usual week, how often does your child consume the following kinds of foods or beverages?</a:t>
            </a:r>
            <a:endParaRPr lang="en-US" sz="1600" b="1" dirty="0" smtClean="0">
              <a:solidFill>
                <a:schemeClr val="tx2"/>
              </a:solidFill>
              <a:latin typeface="+mj-lt"/>
            </a:endParaRPr>
          </a:p>
        </p:txBody>
      </p:sp>
    </p:spTree>
    <p:extLst>
      <p:ext uri="{BB962C8B-B14F-4D97-AF65-F5344CB8AC3E}">
        <p14:creationId xmlns:p14="http://schemas.microsoft.com/office/powerpoint/2010/main" val="1858619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Eating Habits</a:t>
            </a:r>
          </a:p>
        </p:txBody>
      </p:sp>
      <p:graphicFrame>
        <p:nvGraphicFramePr>
          <p:cNvPr id="6" name="Chart 5"/>
          <p:cNvGraphicFramePr/>
          <p:nvPr>
            <p:extLst>
              <p:ext uri="{D42A27DB-BD31-4B8C-83A1-F6EECF244321}">
                <p14:modId xmlns:p14="http://schemas.microsoft.com/office/powerpoint/2010/main" val="3384971472"/>
              </p:ext>
            </p:extLst>
          </p:nvPr>
        </p:nvGraphicFramePr>
        <p:xfrm>
          <a:off x="570231" y="1966378"/>
          <a:ext cx="3069021" cy="20022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307540362"/>
              </p:ext>
            </p:extLst>
          </p:nvPr>
        </p:nvGraphicFramePr>
        <p:xfrm>
          <a:off x="457200" y="4065969"/>
          <a:ext cx="3557752" cy="2427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72421171"/>
              </p:ext>
            </p:extLst>
          </p:nvPr>
        </p:nvGraphicFramePr>
        <p:xfrm>
          <a:off x="5149679" y="2092502"/>
          <a:ext cx="2856089" cy="1721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941294164"/>
              </p:ext>
            </p:extLst>
          </p:nvPr>
        </p:nvGraphicFramePr>
        <p:xfrm>
          <a:off x="4572001" y="3968599"/>
          <a:ext cx="2911366" cy="217841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3623019" y="879034"/>
            <a:ext cx="5342306" cy="84156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600" b="1" dirty="0"/>
              <a:t>Over a typical or usual week, how often does your child consume the following kinds of foods or beverages?</a:t>
            </a:r>
            <a:endParaRPr lang="en-US" sz="1600" b="1" dirty="0" smtClean="0">
              <a:solidFill>
                <a:schemeClr val="tx2"/>
              </a:solidFill>
              <a:latin typeface="+mj-lt"/>
            </a:endParaRPr>
          </a:p>
        </p:txBody>
      </p:sp>
    </p:spTree>
    <p:extLst>
      <p:ext uri="{BB962C8B-B14F-4D97-AF65-F5344CB8AC3E}">
        <p14:creationId xmlns:p14="http://schemas.microsoft.com/office/powerpoint/2010/main" val="54098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11156"/>
        </a:solidFill>
        <a:effectLst/>
      </p:bgPr>
    </p:bg>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 xmlns:a16="http://schemas.microsoft.com/office/drawing/2014/main" id="{A4B1BDF1-880E-48E5-ABCD-6C5F03138145}"/>
              </a:ext>
            </a:extLst>
          </p:cNvPr>
          <p:cNvSpPr/>
          <p:nvPr/>
        </p:nvSpPr>
        <p:spPr>
          <a:xfrm>
            <a:off x="5531485" y="4785360"/>
            <a:ext cx="1463040" cy="548640"/>
          </a:xfrm>
          <a:prstGeom prst="rect">
            <a:avLst/>
          </a:prstGeom>
          <a:no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2" name="Rectangle 1">
            <a:hlinkClick r:id="rId3" action="ppaction://hlinksldjump"/>
            <a:extLst>
              <a:ext uri="{FF2B5EF4-FFF2-40B4-BE49-F238E27FC236}">
                <a16:creationId xmlns="" xmlns:a16="http://schemas.microsoft.com/office/drawing/2014/main" id="{31D48720-D208-44D5-B945-8E9221711828}"/>
              </a:ext>
            </a:extLst>
          </p:cNvPr>
          <p:cNvSpPr/>
          <p:nvPr/>
        </p:nvSpPr>
        <p:spPr>
          <a:xfrm>
            <a:off x="5531485" y="4084320"/>
            <a:ext cx="1463040" cy="548640"/>
          </a:xfrm>
          <a:prstGeom prst="rect">
            <a:avLst/>
          </a:prstGeom>
          <a:no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6" name="Title 5"/>
          <p:cNvSpPr>
            <a:spLocks noGrp="1"/>
          </p:cNvSpPr>
          <p:nvPr>
            <p:ph type="title"/>
          </p:nvPr>
        </p:nvSpPr>
        <p:spPr>
          <a:xfrm>
            <a:off x="457200" y="3848102"/>
            <a:ext cx="4229100" cy="1695849"/>
          </a:xfrm>
        </p:spPr>
        <p:txBody>
          <a:bodyPr/>
          <a:lstStyle/>
          <a:p>
            <a:r>
              <a:rPr lang="en-US" dirty="0"/>
              <a:t>Physical activity</a:t>
            </a:r>
          </a:p>
        </p:txBody>
      </p:sp>
      <p:graphicFrame>
        <p:nvGraphicFramePr>
          <p:cNvPr id="11" name="Table 10"/>
          <p:cNvGraphicFramePr>
            <a:graphicFrameLocks noGrp="1"/>
          </p:cNvGraphicFramePr>
          <p:nvPr>
            <p:extLst>
              <p:ext uri="{D42A27DB-BD31-4B8C-83A1-F6EECF244321}">
                <p14:modId xmlns:p14="http://schemas.microsoft.com/office/powerpoint/2010/main" val="840939364"/>
              </p:ext>
            </p:extLst>
          </p:nvPr>
        </p:nvGraphicFramePr>
        <p:xfrm>
          <a:off x="3993266" y="3565941"/>
          <a:ext cx="3546866" cy="792480"/>
        </p:xfrm>
        <a:graphic>
          <a:graphicData uri="http://schemas.openxmlformats.org/drawingml/2006/table">
            <a:tbl>
              <a:tblPr>
                <a:tableStyleId>{5C22544A-7EE6-4342-B048-85BDC9FD1C3A}</a:tableStyleId>
              </a:tblPr>
              <a:tblGrid>
                <a:gridCol w="3546866">
                  <a:extLst>
                    <a:ext uri="{9D8B030D-6E8A-4147-A177-3AD203B41FA5}">
                      <a16:colId xmlns="" xmlns:a16="http://schemas.microsoft.com/office/drawing/2014/main" val="20000"/>
                    </a:ext>
                  </a:extLst>
                </a:gridCol>
              </a:tblGrid>
              <a:tr h="265113">
                <a:tc>
                  <a:txBody>
                    <a:bodyPr/>
                    <a:lstStyle/>
                    <a:p>
                      <a:r>
                        <a:rPr lang="en-US" sz="1400" dirty="0" smtClean="0">
                          <a:solidFill>
                            <a:schemeClr val="bg1"/>
                          </a:solidFill>
                        </a:rPr>
                        <a:t>Physical activity among 7 years old Children</a:t>
                      </a:r>
                      <a:endParaRPr lang="en-US" sz="14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65113">
                <a:tc>
                  <a:txBody>
                    <a:bodyPr/>
                    <a:lstStyle/>
                    <a:p>
                      <a:r>
                        <a:rPr lang="en-US" sz="1400" b="0" dirty="0" smtClean="0">
                          <a:solidFill>
                            <a:schemeClr val="bg1"/>
                          </a:solidFill>
                          <a:latin typeface="Sylfaen" panose="010A0502050306030303" pitchFamily="18" charset="0"/>
                        </a:rPr>
                        <a:t>Moderate</a:t>
                      </a:r>
                      <a:r>
                        <a:rPr lang="en-US" sz="1400" b="0" baseline="0" dirty="0" smtClean="0">
                          <a:solidFill>
                            <a:schemeClr val="bg1"/>
                          </a:solidFill>
                          <a:latin typeface="Sylfaen" panose="010A0502050306030303" pitchFamily="18" charset="0"/>
                        </a:rPr>
                        <a:t> </a:t>
                      </a:r>
                      <a:r>
                        <a:rPr lang="en-US" sz="1400" b="0" dirty="0" smtClean="0">
                          <a:solidFill>
                            <a:schemeClr val="bg1"/>
                          </a:solidFill>
                          <a:latin typeface="Sylfaen" panose="010A0502050306030303" pitchFamily="18" charset="0"/>
                        </a:rPr>
                        <a:t>physical activity</a:t>
                      </a:r>
                      <a:endParaRPr lang="en-US" sz="1400" b="0" i="0" u="none"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46299368"/>
              </p:ext>
            </p:extLst>
          </p:nvPr>
        </p:nvGraphicFramePr>
        <p:xfrm>
          <a:off x="3993266" y="4477924"/>
          <a:ext cx="3546866" cy="792480"/>
        </p:xfrm>
        <a:graphic>
          <a:graphicData uri="http://schemas.openxmlformats.org/drawingml/2006/table">
            <a:tbl>
              <a:tblPr>
                <a:tableStyleId>{5C22544A-7EE6-4342-B048-85BDC9FD1C3A}</a:tableStyleId>
              </a:tblPr>
              <a:tblGrid>
                <a:gridCol w="3546866">
                  <a:extLst>
                    <a:ext uri="{9D8B030D-6E8A-4147-A177-3AD203B41FA5}">
                      <a16:colId xmlns="" xmlns:a16="http://schemas.microsoft.com/office/drawing/2014/main" val="20000"/>
                    </a:ext>
                  </a:extLst>
                </a:gridCol>
              </a:tblGrid>
              <a:tr h="265113">
                <a:tc>
                  <a:txBody>
                    <a:bodyPr/>
                    <a:lstStyle/>
                    <a:p>
                      <a:r>
                        <a:rPr lang="en-US" sz="1400" b="0" dirty="0" smtClean="0">
                          <a:solidFill>
                            <a:schemeClr val="bg1"/>
                          </a:solidFill>
                          <a:latin typeface="Sylfaen" panose="010A0502050306030303" pitchFamily="18" charset="0"/>
                        </a:rPr>
                        <a:t>Vigorous physical activity</a:t>
                      </a:r>
                      <a:endParaRPr lang="en-US" sz="14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65113">
                <a:tc>
                  <a:txBody>
                    <a:bodyPr/>
                    <a:lstStyle/>
                    <a:p>
                      <a:r>
                        <a:rPr lang="en-US" sz="1400" i="0" kern="100" spc="0" baseline="0" dirty="0" smtClean="0">
                          <a:solidFill>
                            <a:schemeClr val="bg1"/>
                          </a:solidFill>
                          <a:latin typeface="Arial" panose="020B0604020202020204" pitchFamily="34" charset="0"/>
                          <a:cs typeface="Arial" panose="020B0604020202020204" pitchFamily="34" charset="0"/>
                        </a:rPr>
                        <a:t>Family information </a:t>
                      </a:r>
                      <a:endParaRPr lang="en-US" sz="14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pic>
        <p:nvPicPr>
          <p:cNvPr id="8" name="Content Placeholder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463" y="92867"/>
            <a:ext cx="5649961" cy="2956084"/>
          </a:xfrm>
          <a:prstGeom prst="rect">
            <a:avLst/>
          </a:prstGeom>
        </p:spPr>
      </p:pic>
    </p:spTree>
    <p:extLst>
      <p:ext uri="{BB962C8B-B14F-4D97-AF65-F5344CB8AC3E}">
        <p14:creationId xmlns:p14="http://schemas.microsoft.com/office/powerpoint/2010/main" val="3742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6752897" cy="564931"/>
          </a:xfrm>
        </p:spPr>
        <p:txBody>
          <a:bodyPr/>
          <a:lstStyle/>
          <a:p>
            <a:r>
              <a:rPr lang="en-US" dirty="0" smtClean="0"/>
              <a:t>Physical activity among 7 years old Children</a:t>
            </a:r>
            <a:endParaRPr lang="en-US" dirty="0"/>
          </a:p>
        </p:txBody>
      </p:sp>
      <p:sp>
        <p:nvSpPr>
          <p:cNvPr id="8" name="Content Placeholder 7"/>
          <p:cNvSpPr>
            <a:spLocks noGrp="1"/>
          </p:cNvSpPr>
          <p:nvPr>
            <p:ph idx="1"/>
          </p:nvPr>
        </p:nvSpPr>
        <p:spPr>
          <a:xfrm>
            <a:off x="378371" y="2227840"/>
            <a:ext cx="4099825" cy="2749550"/>
          </a:xfrm>
        </p:spPr>
        <p:txBody>
          <a:bodyPr/>
          <a:lstStyle/>
          <a:p>
            <a:r>
              <a:rPr lang="en-US" sz="1600" dirty="0">
                <a:latin typeface="Sylfaen" panose="010A0502050306030303" pitchFamily="18" charset="0"/>
              </a:rPr>
              <a:t>Physical activity patterns are closely linked to the </a:t>
            </a:r>
            <a:r>
              <a:rPr lang="en-US" sz="1600" dirty="0" smtClean="0">
                <a:latin typeface="Sylfaen" panose="010A0502050306030303" pitchFamily="18" charset="0"/>
              </a:rPr>
              <a:t>energy imbalances </a:t>
            </a:r>
            <a:r>
              <a:rPr lang="en-US" sz="1600" dirty="0">
                <a:latin typeface="Sylfaen" panose="010A0502050306030303" pitchFamily="18" charset="0"/>
              </a:rPr>
              <a:t>that result in children becoming </a:t>
            </a:r>
            <a:r>
              <a:rPr lang="en-US" sz="1600" dirty="0" smtClean="0">
                <a:latin typeface="Sylfaen" panose="010A0502050306030303" pitchFamily="18" charset="0"/>
              </a:rPr>
              <a:t>overweight and </a:t>
            </a:r>
            <a:r>
              <a:rPr lang="en-US" sz="1600" dirty="0">
                <a:latin typeface="Sylfaen" panose="010A0502050306030303" pitchFamily="18" charset="0"/>
              </a:rPr>
              <a:t>obese. The benefits of physical activity, which </a:t>
            </a:r>
            <a:r>
              <a:rPr lang="en-US" sz="1600" dirty="0" smtClean="0">
                <a:latin typeface="Sylfaen" panose="010A0502050306030303" pitchFamily="18" charset="0"/>
              </a:rPr>
              <a:t>includes active </a:t>
            </a:r>
            <a:r>
              <a:rPr lang="en-US" sz="1600" dirty="0">
                <a:latin typeface="Sylfaen" panose="010A0502050306030303" pitchFamily="18" charset="0"/>
              </a:rPr>
              <a:t>play, walking, cycling and participation in sports, </a:t>
            </a:r>
            <a:r>
              <a:rPr lang="en-US" sz="1600" dirty="0" smtClean="0">
                <a:latin typeface="Sylfaen" panose="010A0502050306030303" pitchFamily="18" charset="0"/>
              </a:rPr>
              <a:t>are important </a:t>
            </a:r>
            <a:r>
              <a:rPr lang="en-US" sz="1600" dirty="0">
                <a:latin typeface="Sylfaen" panose="010A0502050306030303" pitchFamily="18" charset="0"/>
              </a:rPr>
              <a:t>for children’s physical and mental health </a:t>
            </a:r>
            <a:r>
              <a:rPr lang="en-US" sz="1600" dirty="0" smtClean="0">
                <a:latin typeface="Sylfaen" panose="010A0502050306030303" pitchFamily="18" charset="0"/>
              </a:rPr>
              <a:t>and habitual </a:t>
            </a:r>
            <a:r>
              <a:rPr lang="en-US" sz="1600" dirty="0">
                <a:latin typeface="Sylfaen" panose="010A0502050306030303" pitchFamily="18" charset="0"/>
              </a:rPr>
              <a:t>physical activity is associated with lower levels </a:t>
            </a:r>
            <a:r>
              <a:rPr lang="en-US" sz="1600" dirty="0" smtClean="0">
                <a:latin typeface="Sylfaen" panose="010A0502050306030303" pitchFamily="18" charset="0"/>
              </a:rPr>
              <a:t>of overweight </a:t>
            </a:r>
            <a:r>
              <a:rPr lang="en-US" sz="1600" dirty="0">
                <a:latin typeface="Sylfaen" panose="010A0502050306030303" pitchFamily="18" charset="0"/>
              </a:rPr>
              <a:t>in children.</a:t>
            </a:r>
            <a:endParaRPr lang="en-US" dirty="0">
              <a:latin typeface="Sylfaen" panose="010A0502050306030303" pitchFamily="18" charset="0"/>
            </a:endParaRPr>
          </a:p>
        </p:txBody>
      </p:sp>
      <p:sp>
        <p:nvSpPr>
          <p:cNvPr id="9" name="Content Placeholder 8"/>
          <p:cNvSpPr>
            <a:spLocks noGrp="1"/>
          </p:cNvSpPr>
          <p:nvPr>
            <p:ph idx="10"/>
          </p:nvPr>
        </p:nvSpPr>
        <p:spPr>
          <a:xfrm>
            <a:off x="4792717" y="2051244"/>
            <a:ext cx="4067503" cy="2749550"/>
          </a:xfrm>
        </p:spPr>
        <p:txBody>
          <a:bodyPr/>
          <a:lstStyle/>
          <a:p>
            <a:r>
              <a:rPr lang="en-US" sz="1600" dirty="0">
                <a:latin typeface="Sylfaen" panose="010A0502050306030303" pitchFamily="18" charset="0"/>
              </a:rPr>
              <a:t>WHO recommends that children </a:t>
            </a:r>
            <a:r>
              <a:rPr lang="en-US" sz="1600" dirty="0" smtClean="0">
                <a:latin typeface="Sylfaen" panose="010A0502050306030303" pitchFamily="18" charset="0"/>
              </a:rPr>
              <a:t>carry out </a:t>
            </a:r>
            <a:r>
              <a:rPr lang="en-US" sz="1600" dirty="0">
                <a:latin typeface="Sylfaen" panose="010A0502050306030303" pitchFamily="18" charset="0"/>
              </a:rPr>
              <a:t>at least 60 minutes of moderate-to-vigorous </a:t>
            </a:r>
            <a:r>
              <a:rPr lang="en-US" sz="1600" dirty="0" smtClean="0">
                <a:latin typeface="Sylfaen" panose="010A0502050306030303" pitchFamily="18" charset="0"/>
              </a:rPr>
              <a:t>physical activity </a:t>
            </a:r>
            <a:r>
              <a:rPr lang="en-US" sz="1600" dirty="0">
                <a:latin typeface="Sylfaen" panose="010A0502050306030303" pitchFamily="18" charset="0"/>
              </a:rPr>
              <a:t>a day, but only a small proportion of </a:t>
            </a:r>
            <a:r>
              <a:rPr lang="en-US" sz="1600" dirty="0" smtClean="0">
                <a:latin typeface="Sylfaen" panose="010A0502050306030303" pitchFamily="18" charset="0"/>
              </a:rPr>
              <a:t>children currently </a:t>
            </a:r>
            <a:r>
              <a:rPr lang="en-US" sz="1600" dirty="0">
                <a:latin typeface="Sylfaen" panose="010A0502050306030303" pitchFamily="18" charset="0"/>
              </a:rPr>
              <a:t>meet this recommendation. Active transportation</a:t>
            </a:r>
            <a:r>
              <a:rPr lang="en-US" sz="1600" dirty="0" smtClean="0">
                <a:latin typeface="Sylfaen" panose="010A0502050306030303" pitchFamily="18" charset="0"/>
              </a:rPr>
              <a:t>, such </a:t>
            </a:r>
            <a:r>
              <a:rPr lang="en-US" sz="1600" dirty="0">
                <a:latin typeface="Sylfaen" panose="010A0502050306030303" pitchFamily="18" charset="0"/>
              </a:rPr>
              <a:t>as walking or cycling, is associated with higher </a:t>
            </a:r>
            <a:r>
              <a:rPr lang="en-US" sz="1600" dirty="0" smtClean="0">
                <a:latin typeface="Sylfaen" panose="010A0502050306030303" pitchFamily="18" charset="0"/>
              </a:rPr>
              <a:t>levels of </a:t>
            </a:r>
            <a:r>
              <a:rPr lang="en-US" sz="1600" dirty="0">
                <a:latin typeface="Sylfaen" panose="010A0502050306030303" pitchFamily="18" charset="0"/>
              </a:rPr>
              <a:t>physical activity and cardiovascular fitness but in </a:t>
            </a:r>
            <a:r>
              <a:rPr lang="en-US" sz="1600" dirty="0" smtClean="0">
                <a:latin typeface="Sylfaen" panose="010A0502050306030303" pitchFamily="18" charset="0"/>
              </a:rPr>
              <a:t>many countries </a:t>
            </a:r>
            <a:r>
              <a:rPr lang="en-US" sz="1600" dirty="0">
                <a:latin typeface="Sylfaen" panose="010A0502050306030303" pitchFamily="18" charset="0"/>
              </a:rPr>
              <a:t>the proportion of children walking or cycling to </a:t>
            </a:r>
            <a:r>
              <a:rPr lang="en-US" sz="1600" dirty="0" smtClean="0">
                <a:latin typeface="Sylfaen" panose="010A0502050306030303" pitchFamily="18" charset="0"/>
              </a:rPr>
              <a:t>or from </a:t>
            </a:r>
            <a:r>
              <a:rPr lang="en-US" sz="1600" dirty="0">
                <a:latin typeface="Sylfaen" panose="010A0502050306030303" pitchFamily="18" charset="0"/>
              </a:rPr>
              <a:t>school has been declining.</a:t>
            </a:r>
            <a:endParaRPr lang="en-US" sz="1600" kern="100" dirty="0">
              <a:solidFill>
                <a:srgbClr val="E11156"/>
              </a:solidFill>
              <a:latin typeface="Sylfaen" panose="010A0502050306030303" pitchFamily="18" charset="0"/>
              <a:cs typeface="+mn-cs"/>
            </a:endParaRPr>
          </a:p>
        </p:txBody>
      </p:sp>
      <p:cxnSp>
        <p:nvCxnSpPr>
          <p:cNvPr id="5" name="Straight Connector 4">
            <a:extLst>
              <a:ext uri="{FF2B5EF4-FFF2-40B4-BE49-F238E27FC236}">
                <a16:creationId xmlns="" xmlns:a16="http://schemas.microsoft.com/office/drawing/2014/main" id="{D0E3E0E3-2B1F-42C9-96AA-4AD0228B7E30}"/>
              </a:ext>
            </a:extLst>
          </p:cNvPr>
          <p:cNvCxnSpPr/>
          <p:nvPr/>
        </p:nvCxnSpPr>
        <p:spPr>
          <a:xfrm>
            <a:off x="457200" y="460057"/>
            <a:ext cx="318205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B71EC57-0F31-4CAE-9A1F-BB167241D3EF}"/>
              </a:ext>
            </a:extLst>
          </p:cNvPr>
          <p:cNvCxnSpPr/>
          <p:nvPr/>
        </p:nvCxnSpPr>
        <p:spPr>
          <a:xfrm>
            <a:off x="3829078" y="460057"/>
            <a:ext cx="485772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41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7409936" cy="475735"/>
          </a:xfrm>
        </p:spPr>
        <p:txBody>
          <a:bodyPr/>
          <a:lstStyle/>
          <a:p>
            <a:r>
              <a:rPr lang="en-US" dirty="0" smtClean="0">
                <a:solidFill>
                  <a:srgbClr val="4D4D4F"/>
                </a:solidFill>
                <a:latin typeface="FrutigerNeueLTW1G-CnBold"/>
              </a:rPr>
              <a:t> </a:t>
            </a:r>
            <a:r>
              <a:rPr lang="en-US" sz="1800" dirty="0" smtClean="0">
                <a:solidFill>
                  <a:srgbClr val="4D4D4F"/>
                </a:solidFill>
                <a:latin typeface="Sylfaen" panose="010A0502050306030303" pitchFamily="18" charset="0"/>
              </a:rPr>
              <a:t>Mort of the children lives 1 or 2 kilometers away from  schools  and walking to school every day</a:t>
            </a:r>
            <a:r>
              <a:rPr lang="en-US" sz="1800" dirty="0">
                <a:latin typeface="Sylfaen" panose="010A0502050306030303" pitchFamily="18" charset="0"/>
              </a:rPr>
              <a:t/>
            </a:r>
            <a:br>
              <a:rPr lang="en-US" sz="1800" dirty="0">
                <a:latin typeface="Sylfaen" panose="010A0502050306030303" pitchFamily="18" charset="0"/>
              </a:rPr>
            </a:br>
            <a:endParaRPr lang="en-US" sz="1800" dirty="0">
              <a:latin typeface="Sylfaen" panose="010A05020503060303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584438"/>
              </p:ext>
            </p:extLst>
          </p:nvPr>
        </p:nvGraphicFramePr>
        <p:xfrm>
          <a:off x="567559" y="2438399"/>
          <a:ext cx="3774636" cy="37716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1075681904"/>
              </p:ext>
            </p:extLst>
          </p:nvPr>
        </p:nvGraphicFramePr>
        <p:xfrm>
          <a:off x="5286703" y="2659116"/>
          <a:ext cx="3400097" cy="3519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5061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87730" cy="1228028"/>
          </a:xfrm>
        </p:spPr>
        <p:txBody>
          <a:bodyPr/>
          <a:lstStyle/>
          <a:p>
            <a:r>
              <a:rPr lang="en-US" sz="1800" b="0" dirty="0">
                <a:latin typeface="Sylfaen" panose="010A0502050306030303" pitchFamily="18" charset="0"/>
              </a:rPr>
              <a:t>The study </a:t>
            </a:r>
            <a:r>
              <a:rPr lang="en-US" sz="1800" b="0" dirty="0" smtClean="0">
                <a:latin typeface="Sylfaen" panose="010A0502050306030303" pitchFamily="18" charset="0"/>
              </a:rPr>
              <a:t>gathered </a:t>
            </a:r>
            <a:r>
              <a:rPr lang="en-US" sz="1800" b="0" dirty="0">
                <a:latin typeface="Sylfaen" panose="010A0502050306030303" pitchFamily="18" charset="0"/>
              </a:rPr>
              <a:t>data on different extracurricular sports or physical activities </a:t>
            </a:r>
            <a:r>
              <a:rPr lang="en-US" sz="1800" b="0" dirty="0" err="1">
                <a:latin typeface="Sylfaen" panose="010A0502050306030303" pitchFamily="18" charset="0"/>
              </a:rPr>
              <a:t>organised</a:t>
            </a:r>
            <a:r>
              <a:rPr lang="en-US" sz="1800" b="0" dirty="0">
                <a:latin typeface="Sylfaen" panose="010A0502050306030303" pitchFamily="18" charset="0"/>
              </a:rPr>
              <a:t> for the</a:t>
            </a:r>
            <a:br>
              <a:rPr lang="en-US" sz="1800" b="0" dirty="0">
                <a:latin typeface="Sylfaen" panose="010A0502050306030303" pitchFamily="18" charset="0"/>
              </a:rPr>
            </a:br>
            <a:r>
              <a:rPr lang="en-US" sz="1800" b="0" dirty="0">
                <a:latin typeface="Sylfaen" panose="010A0502050306030303" pitchFamily="18" charset="0"/>
              </a:rPr>
              <a:t>primary school classes (by the school itself or by sports clubs and non-profits), and whether these </a:t>
            </a:r>
            <a:r>
              <a:rPr lang="en-US" sz="1800" b="0" dirty="0" smtClean="0">
                <a:latin typeface="Sylfaen" panose="010A0502050306030303" pitchFamily="18" charset="0"/>
              </a:rPr>
              <a:t>activities and </a:t>
            </a:r>
            <a:r>
              <a:rPr lang="en-US" sz="1800" b="0" dirty="0">
                <a:latin typeface="Sylfaen" panose="010A0502050306030303" pitchFamily="18" charset="0"/>
              </a:rPr>
              <a:t>classes were provided for </a:t>
            </a:r>
            <a:r>
              <a:rPr lang="en-US" sz="1800" b="0" dirty="0" smtClean="0">
                <a:latin typeface="Sylfaen" panose="010A0502050306030303" pitchFamily="18" charset="0"/>
              </a:rPr>
              <a:t>free and for fee.</a:t>
            </a:r>
            <a:endParaRPr lang="en-US" sz="1800" dirty="0">
              <a:latin typeface="Sylfaen" panose="010A05020503060303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6616377"/>
              </p:ext>
            </p:extLst>
          </p:nvPr>
        </p:nvGraphicFramePr>
        <p:xfrm>
          <a:off x="457200" y="2480441"/>
          <a:ext cx="3163614" cy="2930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1096000288"/>
              </p:ext>
            </p:extLst>
          </p:nvPr>
        </p:nvGraphicFramePr>
        <p:xfrm>
          <a:off x="4761471" y="2364259"/>
          <a:ext cx="3925330" cy="3814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592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ylfaen" panose="010A0502050306030303" pitchFamily="18" charset="0"/>
              </a:rPr>
              <a:t>Family information </a:t>
            </a:r>
            <a:endParaRPr lang="en-US" dirty="0">
              <a:latin typeface="Sylfaen" panose="010A0502050306030303" pitchFamily="18" charset="0"/>
            </a:endParaRPr>
          </a:p>
        </p:txBody>
      </p:sp>
      <p:cxnSp>
        <p:nvCxnSpPr>
          <p:cNvPr id="10" name="Straight Connector 9">
            <a:extLst>
              <a:ext uri="{FF2B5EF4-FFF2-40B4-BE49-F238E27FC236}">
                <a16:creationId xmlns="" xmlns:a16="http://schemas.microsoft.com/office/drawing/2014/main" id="{DFDEDB32-98AD-4F7F-B616-3AA9C34094D7}"/>
              </a:ext>
            </a:extLst>
          </p:cNvPr>
          <p:cNvCxnSpPr/>
          <p:nvPr/>
        </p:nvCxnSpPr>
        <p:spPr>
          <a:xfrm>
            <a:off x="683632" y="1732950"/>
            <a:ext cx="7775100" cy="0"/>
          </a:xfrm>
          <a:prstGeom prst="line">
            <a:avLst/>
          </a:prstGeom>
          <a:ln>
            <a:solidFill>
              <a:srgbClr val="E11156"/>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 xmlns:a16="http://schemas.microsoft.com/office/drawing/2014/main" id="{555C7D11-CE3B-4222-8936-E8156FB514F1}"/>
              </a:ext>
            </a:extLst>
          </p:cNvPr>
          <p:cNvSpPr>
            <a:spLocks/>
          </p:cNvSpPr>
          <p:nvPr/>
        </p:nvSpPr>
        <p:spPr bwMode="auto">
          <a:xfrm>
            <a:off x="685320" y="4302313"/>
            <a:ext cx="77751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rgbClr val="E1115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86961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2"/>
            <a:ext cx="4229100" cy="847924"/>
          </a:xfrm>
        </p:spPr>
        <p:txBody>
          <a:bodyPr/>
          <a:lstStyle/>
          <a:p>
            <a:r>
              <a:rPr lang="en-US" dirty="0" smtClean="0"/>
              <a:t>Introduction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208446319"/>
              </p:ext>
            </p:extLst>
          </p:nvPr>
        </p:nvGraphicFramePr>
        <p:xfrm>
          <a:off x="6748040" y="4006850"/>
          <a:ext cx="2199189" cy="1082040"/>
        </p:xfrm>
        <a:graphic>
          <a:graphicData uri="http://schemas.openxmlformats.org/drawingml/2006/table">
            <a:tbl>
              <a:tblPr>
                <a:tableStyleId>{5C22544A-7EE6-4342-B048-85BDC9FD1C3A}</a:tableStyleId>
              </a:tblPr>
              <a:tblGrid>
                <a:gridCol w="2199189">
                  <a:extLst>
                    <a:ext uri="{9D8B030D-6E8A-4147-A177-3AD203B41FA5}">
                      <a16:colId xmlns="" xmlns:a16="http://schemas.microsoft.com/office/drawing/2014/main" val="20000"/>
                    </a:ext>
                  </a:extLst>
                </a:gridCol>
              </a:tblGrid>
              <a:tr h="265113">
                <a:tc>
                  <a:txBody>
                    <a:bodyPr/>
                    <a:lstStyle/>
                    <a:p>
                      <a:r>
                        <a:rPr lang="en-US" sz="1400" b="0" i="0" u="none" strike="noStrike" kern="1200" baseline="0" dirty="0" smtClean="0">
                          <a:solidFill>
                            <a:schemeClr val="bg1"/>
                          </a:solidFill>
                          <a:latin typeface="Sylfaen" panose="010A0502050306030303" pitchFamily="18" charset="0"/>
                          <a:ea typeface="+mn-ea"/>
                          <a:cs typeface="+mn-cs"/>
                        </a:rPr>
                        <a:t>Study characteristics</a:t>
                      </a:r>
                      <a:endParaRPr lang="en-US" sz="1400" b="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65113">
                <a:tc>
                  <a:txBody>
                    <a:bodyPr/>
                    <a:lstStyle/>
                    <a:p>
                      <a:r>
                        <a:rPr lang="en-US" sz="1100" b="0" dirty="0" smtClean="0">
                          <a:solidFill>
                            <a:schemeClr val="bg1"/>
                          </a:solidFill>
                          <a:latin typeface="Sylfaen" panose="010A0502050306030303" pitchFamily="18" charset="0"/>
                        </a:rPr>
                        <a:t>World Health organization cut-off points for underweight, overweight and obesity</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1518676730"/>
              </p:ext>
            </p:extLst>
          </p:nvPr>
        </p:nvGraphicFramePr>
        <p:xfrm>
          <a:off x="4686300" y="3903546"/>
          <a:ext cx="1463040" cy="1584960"/>
        </p:xfrm>
        <a:graphic>
          <a:graphicData uri="http://schemas.openxmlformats.org/drawingml/2006/table">
            <a:tbl>
              <a:tblPr>
                <a:tableStyleId>{5C22544A-7EE6-4342-B048-85BDC9FD1C3A}</a:tableStyleId>
              </a:tblPr>
              <a:tblGrid>
                <a:gridCol w="1463040">
                  <a:extLst>
                    <a:ext uri="{9D8B030D-6E8A-4147-A177-3AD203B41FA5}">
                      <a16:colId xmlns="" xmlns:a16="http://schemas.microsoft.com/office/drawing/2014/main" val="20000"/>
                    </a:ext>
                  </a:extLst>
                </a:gridCol>
              </a:tblGrid>
              <a:tr h="265113">
                <a:tc>
                  <a:txBody>
                    <a:bodyPr/>
                    <a:lstStyle/>
                    <a:p>
                      <a:r>
                        <a:rPr lang="en-US" sz="1400" i="0" kern="100" spc="0" baseline="0" dirty="0" smtClean="0">
                          <a:solidFill>
                            <a:schemeClr val="bg1"/>
                          </a:solidFill>
                          <a:latin typeface="Sylfaen" panose="010A0502050306030303" pitchFamily="18" charset="0"/>
                          <a:cs typeface="Arial" panose="020B0604020202020204" pitchFamily="34" charset="0"/>
                        </a:rPr>
                        <a:t>Introduction</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65113">
                <a:tc>
                  <a:txBody>
                    <a:bodyPr/>
                    <a:lstStyle/>
                    <a:p>
                      <a:r>
                        <a:rPr lang="en-GB" sz="1400" i="0" u="none" kern="100" spc="0" baseline="0" dirty="0" smtClean="0">
                          <a:solidFill>
                            <a:schemeClr val="bg1"/>
                          </a:solidFill>
                          <a:latin typeface="Sylfaen" panose="010A0502050306030303" pitchFamily="18" charset="0"/>
                          <a:cs typeface="Arial" panose="020B0604020202020204" pitchFamily="34" charset="0"/>
                        </a:rPr>
                        <a:t>Methods</a:t>
                      </a:r>
                      <a:endParaRPr lang="en-US" sz="1400" i="0" u="none"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65113">
                <a:tc>
                  <a:txBody>
                    <a:bodyPr/>
                    <a:lstStyle/>
                    <a:p>
                      <a:r>
                        <a:rPr lang="en-US" sz="1400" i="0" kern="100" spc="0" baseline="0" dirty="0" smtClean="0">
                          <a:solidFill>
                            <a:schemeClr val="bg1"/>
                          </a:solidFill>
                          <a:latin typeface="Sylfaen" panose="010A0502050306030303" pitchFamily="18" charset="0"/>
                          <a:cs typeface="Arial" panose="020B0604020202020204" pitchFamily="34" charset="0"/>
                        </a:rPr>
                        <a:t>Sampling </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65113">
                <a:tc>
                  <a:txBody>
                    <a:bodyPr/>
                    <a:lstStyle/>
                    <a:p>
                      <a:r>
                        <a:rPr lang="en-US" sz="1400" i="0" kern="100" spc="0" baseline="0" dirty="0" smtClean="0">
                          <a:solidFill>
                            <a:schemeClr val="bg1"/>
                          </a:solidFill>
                          <a:latin typeface="Sylfaen" panose="010A0502050306030303" pitchFamily="18" charset="0"/>
                          <a:cs typeface="Arial" panose="020B0604020202020204" pitchFamily="34" charset="0"/>
                        </a:rPr>
                        <a:t>Study participants </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375228" y="354764"/>
            <a:ext cx="4318555" cy="2955595"/>
          </a:xfrm>
          <a:prstGeom prst="rect">
            <a:avLst/>
          </a:prstGeom>
        </p:spPr>
      </p:pic>
    </p:spTree>
    <p:extLst>
      <p:ext uri="{BB962C8B-B14F-4D97-AF65-F5344CB8AC3E}">
        <p14:creationId xmlns:p14="http://schemas.microsoft.com/office/powerpoint/2010/main" val="24880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180EDD0E-D14A-4720-8122-C8939C3DF7CA}"/>
              </a:ext>
            </a:extLst>
          </p:cNvPr>
          <p:cNvCxnSpPr/>
          <p:nvPr/>
        </p:nvCxnSpPr>
        <p:spPr>
          <a:xfrm>
            <a:off x="457200" y="460057"/>
            <a:ext cx="3182052" cy="0"/>
          </a:xfrm>
          <a:prstGeom prst="line">
            <a:avLst/>
          </a:prstGeom>
          <a:ln w="12700">
            <a:solidFill>
              <a:schemeClr val="accent3"/>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92F3D59-CD4A-4B2B-AB9B-85B53B9EC472}"/>
              </a:ext>
            </a:extLst>
          </p:cNvPr>
          <p:cNvCxnSpPr/>
          <p:nvPr/>
        </p:nvCxnSpPr>
        <p:spPr>
          <a:xfrm>
            <a:off x="3829078" y="460057"/>
            <a:ext cx="4857722" cy="0"/>
          </a:xfrm>
          <a:prstGeom prst="line">
            <a:avLst/>
          </a:prstGeom>
          <a:ln w="12700">
            <a:solidFill>
              <a:schemeClr val="accent3"/>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 xmlns:a16="http://schemas.microsoft.com/office/drawing/2014/main" id="{9E11244A-3CA8-446B-98CD-45988D5A0171}"/>
              </a:ext>
            </a:extLst>
          </p:cNvPr>
          <p:cNvSpPr/>
          <p:nvPr/>
        </p:nvSpPr>
        <p:spPr>
          <a:xfrm>
            <a:off x="1334394" y="1460909"/>
            <a:ext cx="1081042" cy="108104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4"/>
          </a:solidFill>
          <a:ln w="9525" cap="flat">
            <a:noFill/>
            <a:prstDash val="solid"/>
            <a:miter/>
          </a:ln>
        </p:spPr>
        <p:txBody>
          <a:bodyPr rtlCol="0" anchor="ctr"/>
          <a:lstStyle/>
          <a:p>
            <a:endParaRPr lang="en-GB"/>
          </a:p>
        </p:txBody>
      </p:sp>
      <p:sp>
        <p:nvSpPr>
          <p:cNvPr id="32" name="Freeform: Shape 31">
            <a:extLst>
              <a:ext uri="{FF2B5EF4-FFF2-40B4-BE49-F238E27FC236}">
                <a16:creationId xmlns="" xmlns:a16="http://schemas.microsoft.com/office/drawing/2014/main" id="{4222BD19-8710-4144-AB2A-DFFF8D1F9E6D}"/>
              </a:ext>
            </a:extLst>
          </p:cNvPr>
          <p:cNvSpPr/>
          <p:nvPr/>
        </p:nvSpPr>
        <p:spPr>
          <a:xfrm>
            <a:off x="1620827" y="1627344"/>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4">
              <a:lumMod val="75000"/>
            </a:schemeClr>
          </a:solidFill>
          <a:ln w="9525" cap="flat">
            <a:noFill/>
            <a:prstDash val="solid"/>
            <a:miter/>
          </a:ln>
        </p:spPr>
        <p:txBody>
          <a:bodyPr rtlCol="0" anchor="ctr"/>
          <a:lstStyle/>
          <a:p>
            <a:endParaRPr lang="en-GB"/>
          </a:p>
        </p:txBody>
      </p:sp>
      <p:sp>
        <p:nvSpPr>
          <p:cNvPr id="33" name="Freeform: Shape 32">
            <a:extLst>
              <a:ext uri="{FF2B5EF4-FFF2-40B4-BE49-F238E27FC236}">
                <a16:creationId xmlns="" xmlns:a16="http://schemas.microsoft.com/office/drawing/2014/main" id="{BC9B8FE1-31C3-44F8-9E4F-DE86F49E9380}"/>
              </a:ext>
            </a:extLst>
          </p:cNvPr>
          <p:cNvSpPr/>
          <p:nvPr/>
        </p:nvSpPr>
        <p:spPr>
          <a:xfrm>
            <a:off x="1594823" y="1815626"/>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p>
        </p:txBody>
      </p:sp>
      <p:sp>
        <p:nvSpPr>
          <p:cNvPr id="34" name="Freeform: Shape 33">
            <a:extLst>
              <a:ext uri="{FF2B5EF4-FFF2-40B4-BE49-F238E27FC236}">
                <a16:creationId xmlns="" xmlns:a16="http://schemas.microsoft.com/office/drawing/2014/main" id="{E524202C-6865-45BD-9218-443F80643202}"/>
              </a:ext>
            </a:extLst>
          </p:cNvPr>
          <p:cNvSpPr/>
          <p:nvPr/>
        </p:nvSpPr>
        <p:spPr>
          <a:xfrm>
            <a:off x="1819577" y="164302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p>
        </p:txBody>
      </p:sp>
      <p:grpSp>
        <p:nvGrpSpPr>
          <p:cNvPr id="42" name="Graphic 11">
            <a:extLst>
              <a:ext uri="{FF2B5EF4-FFF2-40B4-BE49-F238E27FC236}">
                <a16:creationId xmlns="" xmlns:a16="http://schemas.microsoft.com/office/drawing/2014/main" id="{7E130B95-AE33-4C39-B873-4BFF9A7DE65E}"/>
              </a:ext>
            </a:extLst>
          </p:cNvPr>
          <p:cNvGrpSpPr/>
          <p:nvPr/>
        </p:nvGrpSpPr>
        <p:grpSpPr>
          <a:xfrm>
            <a:off x="6848580" y="1423675"/>
            <a:ext cx="1081042" cy="1081042"/>
            <a:chOff x="2133600" y="990600"/>
            <a:chExt cx="4876800" cy="4876800"/>
          </a:xfrm>
        </p:grpSpPr>
        <p:sp>
          <p:nvSpPr>
            <p:cNvPr id="43" name="Freeform: Shape 42">
              <a:extLst>
                <a:ext uri="{FF2B5EF4-FFF2-40B4-BE49-F238E27FC236}">
                  <a16:creationId xmlns="" xmlns:a16="http://schemas.microsoft.com/office/drawing/2014/main"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4"/>
            </a:solidFill>
            <a:ln w="9525" cap="flat">
              <a:noFill/>
              <a:prstDash val="solid"/>
              <a:miter/>
            </a:ln>
          </p:spPr>
          <p:txBody>
            <a:bodyPr rtlCol="0" anchor="ctr"/>
            <a:lstStyle/>
            <a:p>
              <a:endParaRPr lang="en-GB"/>
            </a:p>
          </p:txBody>
        </p:sp>
        <p:sp>
          <p:nvSpPr>
            <p:cNvPr id="44" name="Freeform: Shape 43">
              <a:extLst>
                <a:ext uri="{FF2B5EF4-FFF2-40B4-BE49-F238E27FC236}">
                  <a16:creationId xmlns="" xmlns:a16="http://schemas.microsoft.com/office/drawing/2014/main"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4">
                <a:lumMod val="75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 xmlns:a16="http://schemas.microsoft.com/office/drawing/2014/main"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 xmlns:a16="http://schemas.microsoft.com/office/drawing/2014/main"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p>
          </p:txBody>
        </p:sp>
      </p:grpSp>
      <p:grpSp>
        <p:nvGrpSpPr>
          <p:cNvPr id="60" name="Graphic 47">
            <a:extLst>
              <a:ext uri="{FF2B5EF4-FFF2-40B4-BE49-F238E27FC236}">
                <a16:creationId xmlns="" xmlns:a16="http://schemas.microsoft.com/office/drawing/2014/main" id="{8D824C2E-5111-4102-B377-BBC5F0AB603C}"/>
              </a:ext>
            </a:extLst>
          </p:cNvPr>
          <p:cNvGrpSpPr/>
          <p:nvPr/>
        </p:nvGrpSpPr>
        <p:grpSpPr>
          <a:xfrm>
            <a:off x="3816664" y="1319291"/>
            <a:ext cx="1399563" cy="1399563"/>
            <a:chOff x="6973882" y="490857"/>
            <a:chExt cx="1399563" cy="1399563"/>
          </a:xfrm>
        </p:grpSpPr>
        <p:sp>
          <p:nvSpPr>
            <p:cNvPr id="61" name="Freeform: Shape 60">
              <a:extLst>
                <a:ext uri="{FF2B5EF4-FFF2-40B4-BE49-F238E27FC236}">
                  <a16:creationId xmlns="" xmlns:a16="http://schemas.microsoft.com/office/drawing/2014/main" id="{0E39B867-A72B-46BE-9EDC-E59A4304FE24}"/>
                </a:ext>
              </a:extLst>
            </p:cNvPr>
            <p:cNvSpPr/>
            <p:nvPr/>
          </p:nvSpPr>
          <p:spPr>
            <a:xfrm>
              <a:off x="6973260" y="650512"/>
              <a:ext cx="1399563" cy="948091"/>
            </a:xfrm>
            <a:custGeom>
              <a:avLst/>
              <a:gdLst>
                <a:gd name="connsiteX0" fmla="*/ 1400199 w 1399563"/>
                <a:gd name="connsiteY0" fmla="*/ 844876 h 948091"/>
                <a:gd name="connsiteX1" fmla="*/ 1305390 w 1399563"/>
                <a:gd name="connsiteY1" fmla="*/ 948714 h 948091"/>
                <a:gd name="connsiteX2" fmla="*/ 52556 w 1399563"/>
                <a:gd name="connsiteY2" fmla="*/ 948714 h 948091"/>
                <a:gd name="connsiteX3" fmla="*/ 636 w 1399563"/>
                <a:gd name="connsiteY3" fmla="*/ 844876 h 948091"/>
                <a:gd name="connsiteX4" fmla="*/ 636 w 1399563"/>
                <a:gd name="connsiteY4" fmla="*/ 104461 h 948091"/>
                <a:gd name="connsiteX5" fmla="*/ 95445 w 1399563"/>
                <a:gd name="connsiteY5" fmla="*/ 623 h 948091"/>
                <a:gd name="connsiteX6" fmla="*/ 1305390 w 1399563"/>
                <a:gd name="connsiteY6" fmla="*/ 623 h 948091"/>
                <a:gd name="connsiteX7" fmla="*/ 1400199 w 1399563"/>
                <a:gd name="connsiteY7" fmla="*/ 104461 h 948091"/>
                <a:gd name="connsiteX8" fmla="*/ 1400199 w 1399563"/>
                <a:gd name="connsiteY8" fmla="*/ 844876 h 9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563" h="948091">
                  <a:moveTo>
                    <a:pt x="1400199" y="844876"/>
                  </a:moveTo>
                  <a:cubicBezTo>
                    <a:pt x="1400199" y="896795"/>
                    <a:pt x="1357310" y="948714"/>
                    <a:pt x="1305390" y="948714"/>
                  </a:cubicBezTo>
                  <a:lnTo>
                    <a:pt x="52556" y="948714"/>
                  </a:lnTo>
                  <a:cubicBezTo>
                    <a:pt x="-1621" y="948714"/>
                    <a:pt x="636" y="896795"/>
                    <a:pt x="636" y="844876"/>
                  </a:cubicBezTo>
                  <a:lnTo>
                    <a:pt x="636" y="104461"/>
                  </a:lnTo>
                  <a:cubicBezTo>
                    <a:pt x="636" y="50285"/>
                    <a:pt x="43526" y="623"/>
                    <a:pt x="95445" y="623"/>
                  </a:cubicBezTo>
                  <a:lnTo>
                    <a:pt x="1305390" y="623"/>
                  </a:lnTo>
                  <a:cubicBezTo>
                    <a:pt x="1357310" y="623"/>
                    <a:pt x="1400199" y="50285"/>
                    <a:pt x="1400199" y="104461"/>
                  </a:cubicBezTo>
                  <a:lnTo>
                    <a:pt x="1400199" y="844876"/>
                  </a:lnTo>
                  <a:close/>
                </a:path>
              </a:pathLst>
            </a:custGeom>
            <a:solidFill>
              <a:schemeClr val="accent4"/>
            </a:solidFill>
            <a:ln w="2804" cap="flat">
              <a:noFill/>
              <a:prstDash val="solid"/>
              <a:miter/>
            </a:ln>
          </p:spPr>
          <p:txBody>
            <a:bodyPr rtlCol="0" anchor="ctr"/>
            <a:lstStyle/>
            <a:p>
              <a:endParaRPr lang="en-GB"/>
            </a:p>
          </p:txBody>
        </p:sp>
        <p:sp>
          <p:nvSpPr>
            <p:cNvPr id="62" name="Freeform: Shape 61">
              <a:extLst>
                <a:ext uri="{FF2B5EF4-FFF2-40B4-BE49-F238E27FC236}">
                  <a16:creationId xmlns="" xmlns:a16="http://schemas.microsoft.com/office/drawing/2014/main" id="{91D8174A-33A8-468B-9E70-48A147F9975C}"/>
                </a:ext>
              </a:extLst>
            </p:cNvPr>
            <p:cNvSpPr/>
            <p:nvPr/>
          </p:nvSpPr>
          <p:spPr>
            <a:xfrm>
              <a:off x="6971766" y="649019"/>
              <a:ext cx="1402385" cy="953734"/>
            </a:xfrm>
            <a:custGeom>
              <a:avLst/>
              <a:gdLst>
                <a:gd name="connsiteX0" fmla="*/ 1306884 w 1402384"/>
                <a:gd name="connsiteY0" fmla="*/ 2116 h 953734"/>
                <a:gd name="connsiteX1" fmla="*/ 1401693 w 1402384"/>
                <a:gd name="connsiteY1" fmla="*/ 105955 h 953734"/>
                <a:gd name="connsiteX2" fmla="*/ 1401693 w 1402384"/>
                <a:gd name="connsiteY2" fmla="*/ 848626 h 953734"/>
                <a:gd name="connsiteX3" fmla="*/ 1306884 w 1402384"/>
                <a:gd name="connsiteY3" fmla="*/ 952465 h 953734"/>
                <a:gd name="connsiteX4" fmla="*/ 54049 w 1402384"/>
                <a:gd name="connsiteY4" fmla="*/ 952465 h 953734"/>
                <a:gd name="connsiteX5" fmla="*/ 2130 w 1402384"/>
                <a:gd name="connsiteY5" fmla="*/ 850884 h 9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84" h="953734">
                  <a:moveTo>
                    <a:pt x="1306884" y="2116"/>
                  </a:moveTo>
                  <a:cubicBezTo>
                    <a:pt x="1358803" y="2116"/>
                    <a:pt x="1401693" y="51778"/>
                    <a:pt x="1401693" y="105955"/>
                  </a:cubicBezTo>
                  <a:lnTo>
                    <a:pt x="1401693" y="848626"/>
                  </a:lnTo>
                  <a:cubicBezTo>
                    <a:pt x="1401693" y="900545"/>
                    <a:pt x="1358803" y="952465"/>
                    <a:pt x="1306884" y="952465"/>
                  </a:cubicBezTo>
                  <a:lnTo>
                    <a:pt x="54049" y="952465"/>
                  </a:lnTo>
                  <a:cubicBezTo>
                    <a:pt x="-128" y="950207"/>
                    <a:pt x="2130" y="902803"/>
                    <a:pt x="2130" y="850884"/>
                  </a:cubicBezTo>
                </a:path>
              </a:pathLst>
            </a:custGeom>
            <a:solidFill>
              <a:schemeClr val="accent4">
                <a:lumMod val="75000"/>
              </a:schemeClr>
            </a:solidFill>
            <a:ln w="9525" cap="flat">
              <a:noFill/>
              <a:prstDash val="solid"/>
              <a:miter/>
            </a:ln>
          </p:spPr>
          <p:txBody>
            <a:bodyPr rtlCol="0" anchor="ctr"/>
            <a:lstStyle/>
            <a:p>
              <a:endParaRPr lang="en-GB"/>
            </a:p>
          </p:txBody>
        </p:sp>
        <p:sp>
          <p:nvSpPr>
            <p:cNvPr id="63" name="Freeform: Shape 62">
              <a:extLst>
                <a:ext uri="{FF2B5EF4-FFF2-40B4-BE49-F238E27FC236}">
                  <a16:creationId xmlns="" xmlns:a16="http://schemas.microsoft.com/office/drawing/2014/main" id="{026A84BB-1E52-4D03-8D76-AA8EB9DDEC3C}"/>
                </a:ext>
              </a:extLst>
            </p:cNvPr>
            <p:cNvSpPr/>
            <p:nvPr/>
          </p:nvSpPr>
          <p:spPr>
            <a:xfrm>
              <a:off x="7840863" y="1269793"/>
              <a:ext cx="533301" cy="457115"/>
            </a:xfrm>
            <a:custGeom>
              <a:avLst/>
              <a:gdLst>
                <a:gd name="connsiteX0" fmla="*/ 532596 w 533301"/>
                <a:gd name="connsiteY0" fmla="*/ 2116 h 457115"/>
                <a:gd name="connsiteX1" fmla="*/ 532596 w 533301"/>
                <a:gd name="connsiteY1" fmla="*/ 455846 h 457115"/>
                <a:gd name="connsiteX2" fmla="*/ 2116 w 533301"/>
                <a:gd name="connsiteY2" fmla="*/ 105955 h 457115"/>
              </a:gdLst>
              <a:ahLst/>
              <a:cxnLst>
                <a:cxn ang="0">
                  <a:pos x="connsiteX0" y="connsiteY0"/>
                </a:cxn>
                <a:cxn ang="0">
                  <a:pos x="connsiteX1" y="connsiteY1"/>
                </a:cxn>
                <a:cxn ang="0">
                  <a:pos x="connsiteX2" y="connsiteY2"/>
                </a:cxn>
              </a:cxnLst>
              <a:rect l="l" t="t" r="r" b="b"/>
              <a:pathLst>
                <a:path w="533301" h="457115">
                  <a:moveTo>
                    <a:pt x="532596" y="2116"/>
                  </a:moveTo>
                  <a:lnTo>
                    <a:pt x="532596" y="455846"/>
                  </a:lnTo>
                  <a:lnTo>
                    <a:pt x="2116" y="105955"/>
                  </a:lnTo>
                  <a:close/>
                </a:path>
              </a:pathLst>
            </a:custGeom>
            <a:solidFill>
              <a:schemeClr val="accent4">
                <a:lumMod val="75000"/>
              </a:schemeClr>
            </a:solidFill>
            <a:ln w="9525" cap="flat">
              <a:noFill/>
              <a:prstDash val="solid"/>
              <a:miter/>
            </a:ln>
          </p:spPr>
          <p:txBody>
            <a:bodyPr rtlCol="0" anchor="ctr"/>
            <a:lstStyle/>
            <a:p>
              <a:endParaRPr lang="en-GB"/>
            </a:p>
          </p:txBody>
        </p:sp>
        <p:sp>
          <p:nvSpPr>
            <p:cNvPr id="64" name="Freeform: Shape 63">
              <a:extLst>
                <a:ext uri="{FF2B5EF4-FFF2-40B4-BE49-F238E27FC236}">
                  <a16:creationId xmlns="" xmlns:a16="http://schemas.microsoft.com/office/drawing/2014/main" id="{72A1D89D-D55E-4B38-8D2E-AD935A8D4E34}"/>
                </a:ext>
              </a:extLst>
            </p:cNvPr>
            <p:cNvSpPr/>
            <p:nvPr/>
          </p:nvSpPr>
          <p:spPr>
            <a:xfrm>
              <a:off x="8167416" y="1598603"/>
              <a:ext cx="205984" cy="129798"/>
            </a:xfrm>
            <a:custGeom>
              <a:avLst/>
              <a:gdLst>
                <a:gd name="connsiteX0" fmla="*/ 206043 w 205984"/>
                <a:gd name="connsiteY0" fmla="*/ 131550 h 129798"/>
                <a:gd name="connsiteX1" fmla="*/ 206043 w 205984"/>
                <a:gd name="connsiteY1" fmla="*/ 115748 h 129798"/>
                <a:gd name="connsiteX2" fmla="*/ 206043 w 205984"/>
                <a:gd name="connsiteY2" fmla="*/ 108976 h 129798"/>
                <a:gd name="connsiteX3" fmla="*/ 86403 w 205984"/>
                <a:gd name="connsiteY3" fmla="*/ 623 h 129798"/>
                <a:gd name="connsiteX4" fmla="*/ 623 w 205984"/>
                <a:gd name="connsiteY4" fmla="*/ 623 h 129798"/>
                <a:gd name="connsiteX5" fmla="*/ 206043 w 205984"/>
                <a:gd name="connsiteY5" fmla="*/ 131550 h 1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84" h="129798">
                  <a:moveTo>
                    <a:pt x="206043" y="131550"/>
                  </a:moveTo>
                  <a:cubicBezTo>
                    <a:pt x="206043" y="127035"/>
                    <a:pt x="206043" y="120263"/>
                    <a:pt x="206043" y="115748"/>
                  </a:cubicBezTo>
                  <a:lnTo>
                    <a:pt x="206043" y="108976"/>
                  </a:lnTo>
                  <a:cubicBezTo>
                    <a:pt x="206043" y="43513"/>
                    <a:pt x="151866" y="623"/>
                    <a:pt x="86403" y="623"/>
                  </a:cubicBezTo>
                  <a:lnTo>
                    <a:pt x="623" y="623"/>
                  </a:lnTo>
                  <a:lnTo>
                    <a:pt x="206043" y="131550"/>
                  </a:lnTo>
                  <a:close/>
                </a:path>
              </a:pathLst>
            </a:custGeom>
            <a:solidFill>
              <a:schemeClr val="accent4"/>
            </a:solidFill>
            <a:ln w="2804" cap="flat">
              <a:noFill/>
              <a:prstDash val="solid"/>
              <a:miter/>
            </a:ln>
          </p:spPr>
          <p:txBody>
            <a:bodyPr rtlCol="0" anchor="ctr"/>
            <a:lstStyle/>
            <a:p>
              <a:endParaRPr lang="en-GB"/>
            </a:p>
          </p:txBody>
        </p:sp>
        <p:sp>
          <p:nvSpPr>
            <p:cNvPr id="65" name="Freeform: Shape 64">
              <a:extLst>
                <a:ext uri="{FF2B5EF4-FFF2-40B4-BE49-F238E27FC236}">
                  <a16:creationId xmlns="" xmlns:a16="http://schemas.microsoft.com/office/drawing/2014/main" id="{57BDC586-C239-4DBC-A819-533F04A01F3E}"/>
                </a:ext>
              </a:extLst>
            </p:cNvPr>
            <p:cNvSpPr/>
            <p:nvPr/>
          </p:nvSpPr>
          <p:spPr>
            <a:xfrm>
              <a:off x="7305869" y="919902"/>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4">
                <a:lumMod val="40000"/>
                <a:lumOff val="60000"/>
              </a:schemeClr>
            </a:solidFill>
            <a:ln w="9525" cap="flat">
              <a:noFill/>
              <a:prstDash val="solid"/>
              <a:miter/>
            </a:ln>
          </p:spPr>
          <p:txBody>
            <a:bodyPr rtlCol="0" anchor="ctr"/>
            <a:lstStyle/>
            <a:p>
              <a:endParaRPr lang="en-GB"/>
            </a:p>
          </p:txBody>
        </p:sp>
        <p:sp>
          <p:nvSpPr>
            <p:cNvPr id="66" name="Freeform: Shape 65">
              <a:extLst>
                <a:ext uri="{FF2B5EF4-FFF2-40B4-BE49-F238E27FC236}">
                  <a16:creationId xmlns="" xmlns:a16="http://schemas.microsoft.com/office/drawing/2014/main" id="{06D1FCA1-F4D4-45EF-A36A-37D8390BB07A}"/>
                </a:ext>
              </a:extLst>
            </p:cNvPr>
            <p:cNvSpPr/>
            <p:nvPr/>
          </p:nvSpPr>
          <p:spPr>
            <a:xfrm>
              <a:off x="7305869" y="1123064"/>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4">
                <a:lumMod val="40000"/>
                <a:lumOff val="60000"/>
              </a:schemeClr>
            </a:solidFill>
            <a:ln w="9525" cap="flat">
              <a:noFill/>
              <a:prstDash val="solid"/>
              <a:miter/>
            </a:ln>
          </p:spPr>
          <p:txBody>
            <a:bodyPr rtlCol="0" anchor="ctr"/>
            <a:lstStyle/>
            <a:p>
              <a:endParaRPr lang="en-GB"/>
            </a:p>
          </p:txBody>
        </p:sp>
        <p:sp>
          <p:nvSpPr>
            <p:cNvPr id="67" name="Freeform: Shape 66">
              <a:extLst>
                <a:ext uri="{FF2B5EF4-FFF2-40B4-BE49-F238E27FC236}">
                  <a16:creationId xmlns="" xmlns:a16="http://schemas.microsoft.com/office/drawing/2014/main" id="{1905A676-A9C6-4483-A8DA-2694788F468D}"/>
                </a:ext>
              </a:extLst>
            </p:cNvPr>
            <p:cNvSpPr/>
            <p:nvPr/>
          </p:nvSpPr>
          <p:spPr>
            <a:xfrm>
              <a:off x="7305869" y="1326227"/>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chemeClr val="accent4">
                <a:lumMod val="40000"/>
                <a:lumOff val="60000"/>
              </a:schemeClr>
            </a:solidFill>
            <a:ln w="9525" cap="flat">
              <a:noFill/>
              <a:prstDash val="solid"/>
              <a:miter/>
            </a:ln>
          </p:spPr>
          <p:txBody>
            <a:bodyPr rtlCol="0" anchor="ctr"/>
            <a:lstStyle/>
            <a:p>
              <a:endParaRPr lang="en-GB"/>
            </a:p>
          </p:txBody>
        </p:sp>
        <p:sp>
          <p:nvSpPr>
            <p:cNvPr id="68" name="Freeform: Shape 67">
              <a:extLst>
                <a:ext uri="{FF2B5EF4-FFF2-40B4-BE49-F238E27FC236}">
                  <a16:creationId xmlns="" xmlns:a16="http://schemas.microsoft.com/office/drawing/2014/main" id="{2C3E80C0-C618-41C2-BCA5-81A5F52CB66D}"/>
                </a:ext>
              </a:extLst>
            </p:cNvPr>
            <p:cNvSpPr/>
            <p:nvPr/>
          </p:nvSpPr>
          <p:spPr>
            <a:xfrm>
              <a:off x="7305869" y="897328"/>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69" name="Freeform: Shape 68">
              <a:extLst>
                <a:ext uri="{FF2B5EF4-FFF2-40B4-BE49-F238E27FC236}">
                  <a16:creationId xmlns="" xmlns:a16="http://schemas.microsoft.com/office/drawing/2014/main" id="{652F4798-244A-474F-AB3F-6D13B453A9F7}"/>
                </a:ext>
              </a:extLst>
            </p:cNvPr>
            <p:cNvSpPr/>
            <p:nvPr/>
          </p:nvSpPr>
          <p:spPr>
            <a:xfrm>
              <a:off x="7305869" y="1100491"/>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70" name="Freeform: Shape 69">
              <a:extLst>
                <a:ext uri="{FF2B5EF4-FFF2-40B4-BE49-F238E27FC236}">
                  <a16:creationId xmlns="" xmlns:a16="http://schemas.microsoft.com/office/drawing/2014/main" id="{582F4AED-E238-47ED-9AD8-224136081BF0}"/>
                </a:ext>
              </a:extLst>
            </p:cNvPr>
            <p:cNvSpPr/>
            <p:nvPr/>
          </p:nvSpPr>
          <p:spPr>
            <a:xfrm>
              <a:off x="7305869" y="1303653"/>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rgbClr val="F8FFFF"/>
            </a:solidFill>
            <a:ln w="9525" cap="flat">
              <a:noFill/>
              <a:prstDash val="solid"/>
              <a:miter/>
            </a:ln>
          </p:spPr>
          <p:txBody>
            <a:bodyPr rtlCol="0" anchor="ctr"/>
            <a:lstStyle/>
            <a:p>
              <a:endParaRPr lang="en-GB"/>
            </a:p>
          </p:txBody>
        </p:sp>
      </p:grpSp>
      <p:graphicFrame>
        <p:nvGraphicFramePr>
          <p:cNvPr id="28" name="Chart 27"/>
          <p:cNvGraphicFramePr/>
          <p:nvPr>
            <p:extLst>
              <p:ext uri="{D42A27DB-BD31-4B8C-83A1-F6EECF244321}">
                <p14:modId xmlns:p14="http://schemas.microsoft.com/office/powerpoint/2010/main" val="3444052889"/>
              </p:ext>
            </p:extLst>
          </p:nvPr>
        </p:nvGraphicFramePr>
        <p:xfrm>
          <a:off x="642551" y="2755847"/>
          <a:ext cx="2996701" cy="3362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28"/>
          <p:cNvGraphicFramePr>
            <a:graphicFrameLocks noGrp="1"/>
          </p:cNvGraphicFramePr>
          <p:nvPr>
            <p:ph idx="1"/>
            <p:extLst>
              <p:ext uri="{D42A27DB-BD31-4B8C-83A1-F6EECF244321}">
                <p14:modId xmlns:p14="http://schemas.microsoft.com/office/powerpoint/2010/main" val="1900795048"/>
              </p:ext>
            </p:extLst>
          </p:nvPr>
        </p:nvGraphicFramePr>
        <p:xfrm>
          <a:off x="3517557" y="2755847"/>
          <a:ext cx="2532751" cy="3362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29"/>
          <p:cNvGraphicFramePr>
            <a:graphicFrameLocks noGrp="1"/>
          </p:cNvGraphicFramePr>
          <p:nvPr>
            <p:ph idx="10"/>
            <p:extLst>
              <p:ext uri="{D42A27DB-BD31-4B8C-83A1-F6EECF244321}">
                <p14:modId xmlns:p14="http://schemas.microsoft.com/office/powerpoint/2010/main" val="2582681574"/>
              </p:ext>
            </p:extLst>
          </p:nvPr>
        </p:nvGraphicFramePr>
        <p:xfrm>
          <a:off x="6353175" y="2755847"/>
          <a:ext cx="2333625" cy="3422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8625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38223" y="3000177"/>
            <a:ext cx="4229100" cy="1695849"/>
          </a:xfrm>
        </p:spPr>
        <p:txBody>
          <a:bodyPr/>
          <a:lstStyle/>
          <a:p>
            <a:r>
              <a:rPr lang="en-US" dirty="0"/>
              <a:t>School environment</a:t>
            </a:r>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1414283969"/>
              </p:ext>
            </p:extLst>
          </p:nvPr>
        </p:nvGraphicFramePr>
        <p:xfrm>
          <a:off x="5531484" y="3229233"/>
          <a:ext cx="2780494" cy="2212657"/>
        </p:xfrm>
        <a:graphic>
          <a:graphicData uri="http://schemas.openxmlformats.org/drawingml/2006/table">
            <a:tbl>
              <a:tblPr>
                <a:tableStyleId>{5C22544A-7EE6-4342-B048-85BDC9FD1C3A}</a:tableStyleId>
              </a:tblPr>
              <a:tblGrid>
                <a:gridCol w="2780494">
                  <a:extLst>
                    <a:ext uri="{9D8B030D-6E8A-4147-A177-3AD203B41FA5}">
                      <a16:colId xmlns="" xmlns:a16="http://schemas.microsoft.com/office/drawing/2014/main" val="20000"/>
                    </a:ext>
                  </a:extLst>
                </a:gridCol>
              </a:tblGrid>
              <a:tr h="580876">
                <a:tc>
                  <a:txBody>
                    <a:bodyPr/>
                    <a:lstStyle/>
                    <a:p>
                      <a:r>
                        <a:rPr lang="en-US" sz="1100" dirty="0" smtClean="0">
                          <a:solidFill>
                            <a:schemeClr val="bg1"/>
                          </a:solidFill>
                        </a:rPr>
                        <a:t>Factors related to the school environment</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43927">
                <a:tc>
                  <a:txBody>
                    <a:bodyPr/>
                    <a:lstStyle/>
                    <a:p>
                      <a:pPr algn="just"/>
                      <a:r>
                        <a:rPr lang="en-US" sz="1100" dirty="0" smtClean="0">
                          <a:solidFill>
                            <a:schemeClr val="bg1"/>
                          </a:solidFill>
                          <a:latin typeface="Sylfaen" panose="010A0502050306030303" pitchFamily="18" charset="0"/>
                        </a:rPr>
                        <a:t>Physical activities and physical education Physical activities and physical education</a:t>
                      </a:r>
                      <a:endParaRPr lang="en-US" sz="1100" i="0" u="none"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3927">
                <a:tc>
                  <a:txBody>
                    <a:bodyPr/>
                    <a:lstStyle/>
                    <a:p>
                      <a:r>
                        <a:rPr lang="en-US" sz="1100" dirty="0" smtClean="0">
                          <a:solidFill>
                            <a:schemeClr val="bg1"/>
                          </a:solidFill>
                          <a:latin typeface="Sylfaen" panose="010A0502050306030303" pitchFamily="18" charset="0"/>
                        </a:rPr>
                        <a:t>Getting to and from school</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3927">
                <a:tc>
                  <a:txBody>
                    <a:bodyPr/>
                    <a:lstStyle/>
                    <a:p>
                      <a:r>
                        <a:rPr lang="en-US" sz="1100" dirty="0" smtClean="0">
                          <a:solidFill>
                            <a:schemeClr val="bg1"/>
                          </a:solidFill>
                          <a:latin typeface="Sylfaen" panose="010A0502050306030303" pitchFamily="18" charset="0"/>
                        </a:rPr>
                        <a:t>What can be done?</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071" y="364808"/>
            <a:ext cx="4967769" cy="2428875"/>
          </a:xfrm>
          <a:prstGeom prst="rect">
            <a:avLst/>
          </a:prstGeom>
        </p:spPr>
      </p:pic>
    </p:spTree>
    <p:extLst>
      <p:ext uri="{BB962C8B-B14F-4D97-AF65-F5344CB8AC3E}">
        <p14:creationId xmlns:p14="http://schemas.microsoft.com/office/powerpoint/2010/main" val="1308660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mond 9"/>
          <p:cNvSpPr/>
          <p:nvPr/>
        </p:nvSpPr>
        <p:spPr>
          <a:xfrm>
            <a:off x="6166340" y="1768549"/>
            <a:ext cx="2336727" cy="1310074"/>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p:cNvSpPr/>
          <p:nvPr/>
        </p:nvSpPr>
        <p:spPr>
          <a:xfrm>
            <a:off x="6452076" y="1768549"/>
            <a:ext cx="1767400" cy="990884"/>
          </a:xfrm>
          <a:prstGeom prst="diamond">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just"/>
            <a:r>
              <a:rPr lang="en-US" sz="2400" dirty="0" smtClean="0">
                <a:solidFill>
                  <a:srgbClr val="E11156"/>
                </a:solidFill>
              </a:rPr>
              <a:t>245 schools participated in the study</a:t>
            </a:r>
            <a:endParaRPr lang="en-US" sz="2400" dirty="0">
              <a:solidFill>
                <a:srgbClr val="E11156"/>
              </a:solidFill>
            </a:endParaRPr>
          </a:p>
        </p:txBody>
      </p:sp>
      <p:sp>
        <p:nvSpPr>
          <p:cNvPr id="5" name="Content Placeholder 4"/>
          <p:cNvSpPr>
            <a:spLocks noGrp="1"/>
          </p:cNvSpPr>
          <p:nvPr>
            <p:ph idx="1"/>
          </p:nvPr>
        </p:nvSpPr>
        <p:spPr/>
        <p:txBody>
          <a:bodyPr/>
          <a:lstStyle/>
          <a:p>
            <a:pPr algn="just"/>
            <a:r>
              <a:rPr lang="en-US" sz="1200" dirty="0" smtClean="0"/>
              <a:t>The </a:t>
            </a:r>
            <a:r>
              <a:rPr lang="en-US" sz="1200" dirty="0"/>
              <a:t>form was filled out by the school principal or head teacher. The aim of the form was to learn if there was an outdoor playground or indoor gym available at the school, how many minutes of physical education lessons the school provided to the pupils of each first grade in a week, and whether the school </a:t>
            </a:r>
            <a:r>
              <a:rPr lang="en-US" sz="1200" dirty="0" smtClean="0"/>
              <a:t>organized </a:t>
            </a:r>
            <a:r>
              <a:rPr lang="en-US" sz="1200" dirty="0"/>
              <a:t>any sports activities outside school hours</a:t>
            </a:r>
            <a:r>
              <a:rPr lang="en-US" sz="1200" dirty="0" smtClean="0"/>
              <a:t>.</a:t>
            </a:r>
            <a:endParaRPr lang="en-US" sz="1200" dirty="0"/>
          </a:p>
        </p:txBody>
      </p:sp>
      <p:sp>
        <p:nvSpPr>
          <p:cNvPr id="9" name="Content Placeholder 8"/>
          <p:cNvSpPr>
            <a:spLocks noGrp="1"/>
          </p:cNvSpPr>
          <p:nvPr>
            <p:ph idx="10"/>
          </p:nvPr>
        </p:nvSpPr>
        <p:spPr/>
        <p:txBody>
          <a:bodyPr/>
          <a:lstStyle/>
          <a:p>
            <a:pPr algn="just"/>
            <a:r>
              <a:rPr lang="en-US" sz="1200" dirty="0"/>
              <a:t>The school representative was also asked to assess the safety of the pupils’ route to and from school, choose from a list the foods and beverages available at their school, and answer questions about health promoting activities and projects </a:t>
            </a:r>
            <a:r>
              <a:rPr lang="en-US" sz="1200" dirty="0" smtClean="0"/>
              <a:t>organized </a:t>
            </a:r>
            <a:r>
              <a:rPr lang="en-US" sz="1200" dirty="0"/>
              <a:t>in the school.</a:t>
            </a:r>
          </a:p>
          <a:p>
            <a:pPr lvl="3"/>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46126869"/>
              </p:ext>
            </p:extLst>
          </p:nvPr>
        </p:nvGraphicFramePr>
        <p:xfrm>
          <a:off x="457200" y="3488853"/>
          <a:ext cx="3154680" cy="886968"/>
        </p:xfrm>
        <a:graphic>
          <a:graphicData uri="http://schemas.openxmlformats.org/drawingml/2006/table">
            <a:tbl>
              <a:tblPr>
                <a:tableStyleId>{5C22544A-7EE6-4342-B048-85BDC9FD1C3A}</a:tableStyleId>
              </a:tblPr>
              <a:tblGrid>
                <a:gridCol w="3154680">
                  <a:extLst>
                    <a:ext uri="{9D8B030D-6E8A-4147-A177-3AD203B41FA5}">
                      <a16:colId xmlns="" xmlns:a16="http://schemas.microsoft.com/office/drawing/2014/main" val="20000"/>
                    </a:ext>
                  </a:extLst>
                </a:gridCol>
              </a:tblGrid>
              <a:tr h="0">
                <a:tc>
                  <a:txBody>
                    <a:bodyPr/>
                    <a:lstStyle/>
                    <a:p>
                      <a:pPr marL="0" algn="l" defTabSz="914400" rtl="0" eaLnBrk="1" latinLnBrk="0" hangingPunct="1">
                        <a:lnSpc>
                          <a:spcPct val="110000"/>
                        </a:lnSpc>
                      </a:pPr>
                      <a:r>
                        <a:rPr lang="en-US" sz="1400" dirty="0" smtClean="0">
                          <a:solidFill>
                            <a:schemeClr val="accent3">
                              <a:lumMod val="75000"/>
                            </a:schemeClr>
                          </a:solidFill>
                        </a:rPr>
                        <a:t>All participating schools were asked to fill out a form about the school environment. </a:t>
                      </a:r>
                      <a:endParaRPr lang="en-US" sz="1300" b="0" i="0" kern="100" spc="-50" baseline="0" dirty="0">
                        <a:solidFill>
                          <a:schemeClr val="accent3">
                            <a:lumMod val="75000"/>
                          </a:schemeClr>
                        </a:solidFill>
                        <a:latin typeface="Arial Regular"/>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8" name="Diamond 7"/>
          <p:cNvSpPr/>
          <p:nvPr/>
        </p:nvSpPr>
        <p:spPr>
          <a:xfrm>
            <a:off x="6166340" y="1311564"/>
            <a:ext cx="2336727" cy="131007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p:cNvSpPr/>
          <p:nvPr/>
        </p:nvSpPr>
        <p:spPr>
          <a:xfrm>
            <a:off x="6452076" y="1311564"/>
            <a:ext cx="1767400" cy="990884"/>
          </a:xfrm>
          <a:prstGeom prst="diamond">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amond 3"/>
          <p:cNvSpPr/>
          <p:nvPr/>
        </p:nvSpPr>
        <p:spPr>
          <a:xfrm>
            <a:off x="6166340" y="854579"/>
            <a:ext cx="2336727" cy="1310074"/>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6489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685800"/>
            <a:ext cx="6890951" cy="566351"/>
          </a:xfrm>
        </p:spPr>
        <p:txBody>
          <a:bodyPr/>
          <a:lstStyle/>
          <a:p>
            <a:r>
              <a:rPr lang="en-US" dirty="0" smtClean="0">
                <a:solidFill>
                  <a:srgbClr val="C00000"/>
                </a:solidFill>
              </a:rPr>
              <a:t>Factors </a:t>
            </a:r>
            <a:r>
              <a:rPr lang="en-US" dirty="0">
                <a:solidFill>
                  <a:srgbClr val="C00000"/>
                </a:solidFill>
              </a:rPr>
              <a:t>related to the school environment</a:t>
            </a:r>
          </a:p>
        </p:txBody>
      </p:sp>
      <p:sp>
        <p:nvSpPr>
          <p:cNvPr id="4" name="Content Placeholder 3"/>
          <p:cNvSpPr>
            <a:spLocks noGrp="1"/>
          </p:cNvSpPr>
          <p:nvPr>
            <p:ph idx="13"/>
          </p:nvPr>
        </p:nvSpPr>
        <p:spPr>
          <a:xfrm>
            <a:off x="606231" y="2414350"/>
            <a:ext cx="2639477" cy="2749550"/>
          </a:xfrm>
        </p:spPr>
        <p:txBody>
          <a:bodyPr/>
          <a:lstStyle/>
          <a:p>
            <a:pPr algn="just"/>
            <a:r>
              <a:rPr lang="en-US" sz="1200" dirty="0"/>
              <a:t>The school record form included questions about the availability of an outdoor playground and indoor gym</a:t>
            </a:r>
            <a:r>
              <a:rPr lang="en-US" sz="1200" dirty="0" smtClean="0"/>
              <a:t>. If </a:t>
            </a:r>
            <a:r>
              <a:rPr lang="en-US" sz="1200" dirty="0"/>
              <a:t>there was no gym on the school premises, the representative was asked whether the pupils could </a:t>
            </a:r>
            <a:r>
              <a:rPr lang="en-US" sz="1200" dirty="0" smtClean="0"/>
              <a:t>use another </a:t>
            </a:r>
            <a:r>
              <a:rPr lang="en-US" sz="1200" dirty="0"/>
              <a:t>nearby gym. The examiner also asked whether the pupils were allowed to use the playground </a:t>
            </a:r>
            <a:r>
              <a:rPr lang="en-US" sz="1200" dirty="0" smtClean="0"/>
              <a:t>and gym </a:t>
            </a:r>
            <a:r>
              <a:rPr lang="en-US" sz="1200" dirty="0"/>
              <a:t>outside school hours.</a:t>
            </a:r>
          </a:p>
        </p:txBody>
      </p:sp>
      <p:cxnSp>
        <p:nvCxnSpPr>
          <p:cNvPr id="9" name="Straight Connector 8">
            <a:extLst>
              <a:ext uri="{FF2B5EF4-FFF2-40B4-BE49-F238E27FC236}">
                <a16:creationId xmlns="" xmlns:a16="http://schemas.microsoft.com/office/drawing/2014/main" id="{4DFD9058-8ED6-4659-BD03-FEA07DCB522B}"/>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B07BB90-6673-4E48-B8BA-748AE394CB24}"/>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p:cNvGraphicFramePr>
            <a:graphicFrameLocks noGrp="1"/>
          </p:cNvGraphicFramePr>
          <p:nvPr>
            <p:ph idx="1"/>
            <p:extLst>
              <p:ext uri="{D42A27DB-BD31-4B8C-83A1-F6EECF244321}">
                <p14:modId xmlns:p14="http://schemas.microsoft.com/office/powerpoint/2010/main" val="1573284452"/>
              </p:ext>
            </p:extLst>
          </p:nvPr>
        </p:nvGraphicFramePr>
        <p:xfrm>
          <a:off x="4240943" y="1034512"/>
          <a:ext cx="3107208" cy="2277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796132003"/>
              </p:ext>
            </p:extLst>
          </p:nvPr>
        </p:nvGraphicFramePr>
        <p:xfrm>
          <a:off x="5892112" y="3441688"/>
          <a:ext cx="2912076" cy="2013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731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6882714" cy="780535"/>
          </a:xfrm>
        </p:spPr>
        <p:txBody>
          <a:bodyPr/>
          <a:lstStyle/>
          <a:p>
            <a:r>
              <a:rPr lang="en-US" dirty="0">
                <a:solidFill>
                  <a:srgbClr val="C00000"/>
                </a:solidFill>
                <a:latin typeface="Sylfaen" panose="010A0502050306030303" pitchFamily="18" charset="0"/>
              </a:rPr>
              <a:t>P</a:t>
            </a:r>
            <a:r>
              <a:rPr lang="en-US" dirty="0" smtClean="0">
                <a:solidFill>
                  <a:srgbClr val="C00000"/>
                </a:solidFill>
                <a:latin typeface="Sylfaen" panose="010A0502050306030303" pitchFamily="18" charset="0"/>
              </a:rPr>
              <a:t>hysical </a:t>
            </a:r>
            <a:r>
              <a:rPr lang="en-US" dirty="0">
                <a:solidFill>
                  <a:srgbClr val="C00000"/>
                </a:solidFill>
                <a:latin typeface="Sylfaen" panose="010A0502050306030303" pitchFamily="18" charset="0"/>
              </a:rPr>
              <a:t>activities </a:t>
            </a:r>
            <a:r>
              <a:rPr lang="en-US" dirty="0" smtClean="0">
                <a:solidFill>
                  <a:srgbClr val="C00000"/>
                </a:solidFill>
                <a:latin typeface="Sylfaen" panose="010A0502050306030303" pitchFamily="18" charset="0"/>
              </a:rPr>
              <a:t>and </a:t>
            </a:r>
            <a:r>
              <a:rPr lang="en-US" dirty="0">
                <a:solidFill>
                  <a:srgbClr val="C00000"/>
                </a:solidFill>
                <a:latin typeface="Sylfaen" panose="010A0502050306030303" pitchFamily="18" charset="0"/>
              </a:rPr>
              <a:t>physical education</a:t>
            </a:r>
          </a:p>
        </p:txBody>
      </p:sp>
      <p:graphicFrame>
        <p:nvGraphicFramePr>
          <p:cNvPr id="12" name="Table 11">
            <a:extLst>
              <a:ext uri="{FF2B5EF4-FFF2-40B4-BE49-F238E27FC236}">
                <a16:creationId xmlns="" xmlns:a16="http://schemas.microsoft.com/office/drawing/2014/main" id="{79608212-280D-46BB-8DC5-49FD34BAC4C4}"/>
              </a:ext>
            </a:extLst>
          </p:cNvPr>
          <p:cNvGraphicFramePr>
            <a:graphicFrameLocks noGrp="1"/>
          </p:cNvGraphicFramePr>
          <p:nvPr>
            <p:extLst>
              <p:ext uri="{D42A27DB-BD31-4B8C-83A1-F6EECF244321}">
                <p14:modId xmlns:p14="http://schemas.microsoft.com/office/powerpoint/2010/main" val="2925458928"/>
              </p:ext>
            </p:extLst>
          </p:nvPr>
        </p:nvGraphicFramePr>
        <p:xfrm>
          <a:off x="457200" y="2001796"/>
          <a:ext cx="3154679" cy="3627232"/>
        </p:xfrm>
        <a:graphic>
          <a:graphicData uri="http://schemas.openxmlformats.org/drawingml/2006/table">
            <a:tbl>
              <a:tblPr>
                <a:tableStyleId>{5C22544A-7EE6-4342-B048-85BDC9FD1C3A}</a:tableStyleId>
              </a:tblPr>
              <a:tblGrid>
                <a:gridCol w="3154679">
                  <a:extLst>
                    <a:ext uri="{9D8B030D-6E8A-4147-A177-3AD203B41FA5}">
                      <a16:colId xmlns="" xmlns:a16="http://schemas.microsoft.com/office/drawing/2014/main" val="20000"/>
                    </a:ext>
                  </a:extLst>
                </a:gridCol>
              </a:tblGrid>
              <a:tr h="2576822">
                <a:tc>
                  <a:txBody>
                    <a:bodyPr/>
                    <a:lstStyle/>
                    <a:p>
                      <a:r>
                        <a:rPr lang="en-US" sz="1200" b="0" i="0" u="none" strike="noStrike" kern="1200" baseline="0" dirty="0" smtClean="0">
                          <a:solidFill>
                            <a:schemeClr val="tx1">
                              <a:lumMod val="50000"/>
                            </a:schemeClr>
                          </a:solidFill>
                          <a:latin typeface="Sylfaen" panose="010A0502050306030303" pitchFamily="18" charset="0"/>
                          <a:ea typeface="+mn-ea"/>
                          <a:cs typeface="+mn-cs"/>
                        </a:rPr>
                        <a:t>Approximately of fifth all schools did not have a playground on school premises. The percentage of schools who had a gym was 76.4%. Share of schools who had regular physical activities or physical education lessons for all grades were 60.7%. 13.2% of schools reported to have regular physical activities or physical education lessons for some classes. More than 23% of schools reported not having regular neither physical activities nor physical education lessons. </a:t>
                      </a: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50410">
                <a:tc>
                  <a:txBody>
                    <a:bodyPr/>
                    <a:lstStyle/>
                    <a:p>
                      <a:r>
                        <a:rPr lang="en-US" sz="1200" b="0" i="0" u="none" strike="noStrike" kern="1200" baseline="0" dirty="0" smtClean="0">
                          <a:solidFill>
                            <a:schemeClr val="tx1">
                              <a:lumMod val="50000"/>
                            </a:schemeClr>
                          </a:solidFill>
                          <a:latin typeface="Sylfaen" panose="010A0502050306030303" pitchFamily="18" charset="0"/>
                          <a:ea typeface="+mn-ea"/>
                          <a:cs typeface="+mn-cs"/>
                        </a:rPr>
                        <a:t>Therefore, quite big amount of all pupils did not have opportunity to use gym.</a:t>
                      </a:r>
                    </a:p>
                    <a:p>
                      <a:pPr marL="0" marR="0" lvl="3" indent="0" algn="l" defTabSz="914400" rtl="0" eaLnBrk="1" fontAlgn="auto" latinLnBrk="0" hangingPunct="1">
                        <a:lnSpc>
                          <a:spcPct val="113000"/>
                        </a:lnSpc>
                        <a:spcBef>
                          <a:spcPts val="120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C00000"/>
                        </a:solidFill>
                        <a:effectLst/>
                        <a:uLnTx/>
                        <a:uFillTx/>
                        <a:latin typeface="Sylfaen" panose="010A0502050306030303" pitchFamily="18" charset="0"/>
                        <a:ea typeface="+mn-ea"/>
                        <a:cs typeface="Arial" panose="020B0604020202020204" pitchFamily="34" charset="0"/>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1594973"/>
                  </a:ext>
                </a:extLst>
              </a:tr>
            </a:tbl>
          </a:graphicData>
        </a:graphic>
      </p:graphicFrame>
      <p:cxnSp>
        <p:nvCxnSpPr>
          <p:cNvPr id="8" name="Straight Connector 7">
            <a:extLst>
              <a:ext uri="{FF2B5EF4-FFF2-40B4-BE49-F238E27FC236}">
                <a16:creationId xmlns="" xmlns:a16="http://schemas.microsoft.com/office/drawing/2014/main" id="{5DDB80D8-9E5B-4D24-A7F4-B534C3BCE47F}"/>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7A12F8B-58C8-4DC7-96E1-A8C169E85FB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p:cNvGraphicFramePr>
            <a:graphicFrameLocks noGrp="1"/>
          </p:cNvGraphicFramePr>
          <p:nvPr>
            <p:ph idx="1"/>
            <p:extLst>
              <p:ext uri="{D42A27DB-BD31-4B8C-83A1-F6EECF244321}">
                <p14:modId xmlns:p14="http://schemas.microsoft.com/office/powerpoint/2010/main" val="3994358369"/>
              </p:ext>
            </p:extLst>
          </p:nvPr>
        </p:nvGraphicFramePr>
        <p:xfrm>
          <a:off x="4813472" y="2108887"/>
          <a:ext cx="3873328" cy="3427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0110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744097" cy="1228028"/>
          </a:xfrm>
        </p:spPr>
        <p:txBody>
          <a:bodyPr/>
          <a:lstStyle/>
          <a:p>
            <a:r>
              <a:rPr lang="en-US" dirty="0">
                <a:solidFill>
                  <a:srgbClr val="C00000"/>
                </a:solidFill>
                <a:latin typeface="Sylfaen" panose="010A0502050306030303" pitchFamily="18" charset="0"/>
              </a:rPr>
              <a:t>Getting to and from school</a:t>
            </a:r>
          </a:p>
        </p:txBody>
      </p:sp>
      <p:sp>
        <p:nvSpPr>
          <p:cNvPr id="4" name="Content Placeholder 3"/>
          <p:cNvSpPr>
            <a:spLocks noGrp="1"/>
          </p:cNvSpPr>
          <p:nvPr>
            <p:ph idx="13"/>
          </p:nvPr>
        </p:nvSpPr>
        <p:spPr>
          <a:xfrm>
            <a:off x="255131" y="2034746"/>
            <a:ext cx="3384121" cy="4143804"/>
          </a:xfrm>
        </p:spPr>
        <p:txBody>
          <a:bodyPr/>
          <a:lstStyle/>
          <a:p>
            <a:pPr algn="just"/>
            <a:r>
              <a:rPr lang="en-US" sz="1200" dirty="0">
                <a:solidFill>
                  <a:schemeClr val="tx1">
                    <a:lumMod val="50000"/>
                  </a:schemeClr>
                </a:solidFill>
                <a:latin typeface="Sylfaen" panose="010A0502050306030303" pitchFamily="18" charset="0"/>
              </a:rPr>
              <a:t>Almost a half of all pupils used a </a:t>
            </a:r>
            <a:r>
              <a:rPr lang="en-US" sz="1200" dirty="0" err="1">
                <a:solidFill>
                  <a:schemeClr val="tx1">
                    <a:lumMod val="50000"/>
                  </a:schemeClr>
                </a:solidFill>
                <a:latin typeface="Sylfaen" panose="010A0502050306030303" pitchFamily="18" charset="0"/>
              </a:rPr>
              <a:t>motorised</a:t>
            </a:r>
            <a:r>
              <a:rPr lang="en-US" sz="1200" dirty="0">
                <a:solidFill>
                  <a:schemeClr val="tx1">
                    <a:lumMod val="50000"/>
                  </a:schemeClr>
                </a:solidFill>
                <a:latin typeface="Sylfaen" panose="010A0502050306030303" pitchFamily="18" charset="0"/>
              </a:rPr>
              <a:t> vehicle to get to school, while the number of pupils who </a:t>
            </a:r>
            <a:r>
              <a:rPr lang="en-US" sz="1200" dirty="0" smtClean="0">
                <a:solidFill>
                  <a:schemeClr val="tx1">
                    <a:lumMod val="50000"/>
                  </a:schemeClr>
                </a:solidFill>
                <a:latin typeface="Sylfaen" panose="010A0502050306030303" pitchFamily="18" charset="0"/>
              </a:rPr>
              <a:t>used </a:t>
            </a:r>
            <a:r>
              <a:rPr lang="en-US" sz="1200" dirty="0" err="1" smtClean="0">
                <a:solidFill>
                  <a:schemeClr val="tx1">
                    <a:lumMod val="50000"/>
                  </a:schemeClr>
                </a:solidFill>
                <a:latin typeface="Sylfaen" panose="010A0502050306030303" pitchFamily="18" charset="0"/>
              </a:rPr>
              <a:t>motorised</a:t>
            </a:r>
            <a:r>
              <a:rPr lang="en-US" sz="1200" dirty="0" smtClean="0">
                <a:solidFill>
                  <a:schemeClr val="tx1">
                    <a:lumMod val="50000"/>
                  </a:schemeClr>
                </a:solidFill>
                <a:latin typeface="Sylfaen" panose="010A0502050306030303" pitchFamily="18" charset="0"/>
              </a:rPr>
              <a:t> </a:t>
            </a:r>
            <a:r>
              <a:rPr lang="en-US" sz="1200" dirty="0">
                <a:solidFill>
                  <a:schemeClr val="tx1">
                    <a:lumMod val="50000"/>
                  </a:schemeClr>
                </a:solidFill>
                <a:latin typeface="Sylfaen" panose="010A0502050306030303" pitchFamily="18" charset="0"/>
              </a:rPr>
              <a:t>vehicles for leaving school was a fifth </a:t>
            </a:r>
            <a:r>
              <a:rPr lang="en-US" sz="1200" dirty="0" smtClean="0">
                <a:solidFill>
                  <a:schemeClr val="tx1">
                    <a:lumMod val="50000"/>
                  </a:schemeClr>
                </a:solidFill>
                <a:latin typeface="Sylfaen" panose="010A0502050306030303" pitchFamily="18" charset="0"/>
              </a:rPr>
              <a:t>smaller. </a:t>
            </a:r>
          </a:p>
          <a:p>
            <a:pPr>
              <a:buNone/>
            </a:pPr>
            <a:r>
              <a:rPr lang="en-US" sz="1200" dirty="0" smtClean="0">
                <a:solidFill>
                  <a:schemeClr val="tx1">
                    <a:lumMod val="50000"/>
                  </a:schemeClr>
                </a:solidFill>
                <a:latin typeface="Sylfaen" panose="010A0502050306030303" pitchFamily="18" charset="0"/>
              </a:rPr>
              <a:t>little </a:t>
            </a:r>
            <a:r>
              <a:rPr lang="en-US" sz="1200" dirty="0">
                <a:solidFill>
                  <a:schemeClr val="tx1">
                    <a:lumMod val="50000"/>
                  </a:schemeClr>
                </a:solidFill>
                <a:latin typeface="Sylfaen" panose="010A0502050306030303" pitchFamily="18" charset="0"/>
              </a:rPr>
              <a:t>over a third (36%) walked </a:t>
            </a:r>
            <a:r>
              <a:rPr lang="en-US" sz="1200" dirty="0" smtClean="0">
                <a:solidFill>
                  <a:schemeClr val="tx1">
                    <a:lumMod val="50000"/>
                  </a:schemeClr>
                </a:solidFill>
                <a:latin typeface="Sylfaen" panose="010A0502050306030303" pitchFamily="18" charset="0"/>
              </a:rPr>
              <a:t>or cycled </a:t>
            </a:r>
            <a:r>
              <a:rPr lang="en-US" sz="1200" dirty="0">
                <a:solidFill>
                  <a:schemeClr val="tx1">
                    <a:lumMod val="50000"/>
                  </a:schemeClr>
                </a:solidFill>
                <a:latin typeface="Sylfaen" panose="010A0502050306030303" pitchFamily="18" charset="0"/>
              </a:rPr>
              <a:t>to school and 45% used this means of transportation for going home. More than </a:t>
            </a:r>
            <a:r>
              <a:rPr lang="en-US" sz="1200" dirty="0" smtClean="0">
                <a:solidFill>
                  <a:schemeClr val="tx1">
                    <a:lumMod val="50000"/>
                  </a:schemeClr>
                </a:solidFill>
                <a:latin typeface="Sylfaen" panose="010A0502050306030303" pitchFamily="18" charset="0"/>
              </a:rPr>
              <a:t>39% </a:t>
            </a:r>
            <a:r>
              <a:rPr lang="en-US" sz="1200" dirty="0">
                <a:solidFill>
                  <a:schemeClr val="tx1">
                    <a:lumMod val="50000"/>
                  </a:schemeClr>
                </a:solidFill>
                <a:latin typeface="Sylfaen" panose="010A0502050306030303" pitchFamily="18" charset="0"/>
              </a:rPr>
              <a:t>of the </a:t>
            </a:r>
            <a:r>
              <a:rPr lang="en-US" sz="1200" dirty="0" smtClean="0">
                <a:solidFill>
                  <a:schemeClr val="tx1">
                    <a:lumMod val="50000"/>
                  </a:schemeClr>
                </a:solidFill>
                <a:latin typeface="Sylfaen" panose="010A0502050306030303" pitchFamily="18" charset="0"/>
              </a:rPr>
              <a:t>pupils used </a:t>
            </a:r>
            <a:r>
              <a:rPr lang="en-US" sz="1200" dirty="0">
                <a:solidFill>
                  <a:schemeClr val="tx1">
                    <a:lumMod val="50000"/>
                  </a:schemeClr>
                </a:solidFill>
                <a:latin typeface="Sylfaen" panose="010A0502050306030303" pitchFamily="18" charset="0"/>
              </a:rPr>
              <a:t>a combined method of transportation (both walking/cycling and </a:t>
            </a:r>
            <a:r>
              <a:rPr lang="en-US" sz="1200" dirty="0" err="1">
                <a:solidFill>
                  <a:schemeClr val="tx1">
                    <a:lumMod val="50000"/>
                  </a:schemeClr>
                </a:solidFill>
                <a:latin typeface="Sylfaen" panose="010A0502050306030303" pitchFamily="18" charset="0"/>
              </a:rPr>
              <a:t>motorised</a:t>
            </a:r>
            <a:r>
              <a:rPr lang="en-US" sz="1200" dirty="0">
                <a:solidFill>
                  <a:schemeClr val="tx1">
                    <a:lumMod val="50000"/>
                  </a:schemeClr>
                </a:solidFill>
                <a:latin typeface="Sylfaen" panose="010A0502050306030303" pitchFamily="18" charset="0"/>
              </a:rPr>
              <a:t> vehicles) for getting </a:t>
            </a:r>
            <a:r>
              <a:rPr lang="en-US" sz="1200" dirty="0" smtClean="0">
                <a:solidFill>
                  <a:schemeClr val="tx1">
                    <a:lumMod val="50000"/>
                  </a:schemeClr>
                </a:solidFill>
                <a:latin typeface="Sylfaen" panose="010A0502050306030303" pitchFamily="18" charset="0"/>
              </a:rPr>
              <a:t>to and </a:t>
            </a:r>
            <a:r>
              <a:rPr lang="en-US" sz="1200" dirty="0">
                <a:solidFill>
                  <a:schemeClr val="tx1">
                    <a:lumMod val="50000"/>
                  </a:schemeClr>
                </a:solidFill>
                <a:latin typeface="Sylfaen" panose="010A0502050306030303" pitchFamily="18" charset="0"/>
              </a:rPr>
              <a:t>from school. </a:t>
            </a:r>
            <a:r>
              <a:rPr lang="en-US" sz="1200" dirty="0" smtClean="0">
                <a:solidFill>
                  <a:schemeClr val="tx1">
                    <a:lumMod val="50000"/>
                  </a:schemeClr>
                </a:solidFill>
                <a:latin typeface="Sylfaen" panose="010A0502050306030303" pitchFamily="18" charset="0"/>
              </a:rPr>
              <a:t> </a:t>
            </a:r>
          </a:p>
          <a:p>
            <a:pPr>
              <a:buNone/>
            </a:pPr>
            <a:r>
              <a:rPr lang="en-US" sz="1200" dirty="0" smtClean="0">
                <a:solidFill>
                  <a:schemeClr val="tx1">
                    <a:lumMod val="50000"/>
                  </a:schemeClr>
                </a:solidFill>
                <a:latin typeface="Sylfaen" panose="010A0502050306030303" pitchFamily="18" charset="0"/>
              </a:rPr>
              <a:t>About </a:t>
            </a:r>
            <a:r>
              <a:rPr lang="en-US" sz="1200" dirty="0" smtClean="0">
                <a:solidFill>
                  <a:schemeClr val="tx1">
                    <a:lumMod val="50000"/>
                  </a:schemeClr>
                </a:solidFill>
                <a:latin typeface="Sylfaen" panose="010A0502050306030303" pitchFamily="18" charset="0"/>
              </a:rPr>
              <a:t>half of </a:t>
            </a:r>
            <a:r>
              <a:rPr lang="en-US" sz="1200" dirty="0">
                <a:solidFill>
                  <a:schemeClr val="tx1">
                    <a:lumMod val="50000"/>
                  </a:schemeClr>
                </a:solidFill>
                <a:latin typeface="Sylfaen" panose="010A0502050306030303" pitchFamily="18" charset="0"/>
              </a:rPr>
              <a:t>the pupils </a:t>
            </a:r>
            <a:r>
              <a:rPr lang="en-US" sz="1200" dirty="0" smtClean="0">
                <a:solidFill>
                  <a:schemeClr val="tx1">
                    <a:lumMod val="50000"/>
                  </a:schemeClr>
                </a:solidFill>
                <a:latin typeface="Sylfaen" panose="010A0502050306030303" pitchFamily="18" charset="0"/>
              </a:rPr>
              <a:t>(48.3%) </a:t>
            </a:r>
            <a:r>
              <a:rPr lang="en-US" sz="1200" dirty="0">
                <a:solidFill>
                  <a:schemeClr val="tx1">
                    <a:lumMod val="50000"/>
                  </a:schemeClr>
                </a:solidFill>
                <a:latin typeface="Sylfaen" panose="010A0502050306030303" pitchFamily="18" charset="0"/>
              </a:rPr>
              <a:t>always walked or cycled</a:t>
            </a:r>
            <a:r>
              <a:rPr lang="en-US" sz="1200" dirty="0" smtClean="0">
                <a:solidFill>
                  <a:schemeClr val="tx1">
                    <a:lumMod val="50000"/>
                  </a:schemeClr>
                </a:solidFill>
                <a:latin typeface="Sylfaen" panose="010A0502050306030303" pitchFamily="18" charset="0"/>
              </a:rPr>
              <a:t>, only 12.3% </a:t>
            </a:r>
            <a:r>
              <a:rPr lang="en-US" sz="1200" dirty="0">
                <a:solidFill>
                  <a:schemeClr val="tx1">
                    <a:lumMod val="50000"/>
                  </a:schemeClr>
                </a:solidFill>
                <a:latin typeface="Sylfaen" panose="010A0502050306030303" pitchFamily="18" charset="0"/>
              </a:rPr>
              <a:t>always used a </a:t>
            </a:r>
            <a:r>
              <a:rPr lang="en-US" sz="1200" dirty="0" smtClean="0">
                <a:solidFill>
                  <a:schemeClr val="tx1">
                    <a:lumMod val="50000"/>
                  </a:schemeClr>
                </a:solidFill>
                <a:latin typeface="Sylfaen" panose="010A0502050306030303" pitchFamily="18" charset="0"/>
              </a:rPr>
              <a:t>motorized vehicle. </a:t>
            </a:r>
            <a:endParaRPr lang="en-US" sz="1200" dirty="0">
              <a:solidFill>
                <a:schemeClr val="tx1">
                  <a:lumMod val="50000"/>
                </a:schemeClr>
              </a:solidFill>
              <a:latin typeface="Sylfaen" panose="010A05020503060303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5138766"/>
              </p:ext>
            </p:extLst>
          </p:nvPr>
        </p:nvGraphicFramePr>
        <p:xfrm>
          <a:off x="3829050" y="685800"/>
          <a:ext cx="4857750" cy="5492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5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C00000"/>
                </a:solidFill>
                <a:latin typeface="Sylfaen" panose="010A0502050306030303" pitchFamily="18" charset="0"/>
              </a:rPr>
              <a:t>Getting to and from school</a:t>
            </a:r>
            <a:endParaRPr lang="en-US" dirty="0">
              <a:latin typeface="Sylfaen" panose="010A0502050306030303" pitchFamily="18" charset="0"/>
            </a:endParaRPr>
          </a:p>
        </p:txBody>
      </p:sp>
      <p:sp>
        <p:nvSpPr>
          <p:cNvPr id="4" name="Content Placeholder 3"/>
          <p:cNvSpPr>
            <a:spLocks noGrp="1"/>
          </p:cNvSpPr>
          <p:nvPr>
            <p:ph idx="13"/>
          </p:nvPr>
        </p:nvSpPr>
        <p:spPr>
          <a:xfrm>
            <a:off x="457201" y="2960690"/>
            <a:ext cx="3182052" cy="2398963"/>
          </a:xfrm>
        </p:spPr>
        <p:txBody>
          <a:bodyPr/>
          <a:lstStyle/>
          <a:p>
            <a:pPr lvl="3">
              <a:buNone/>
            </a:pPr>
            <a:r>
              <a:rPr lang="en-US" dirty="0"/>
              <a:t> </a:t>
            </a:r>
            <a:r>
              <a:rPr lang="en-US" dirty="0" smtClean="0">
                <a:latin typeface="Sylfaen" panose="010A0502050306030303" pitchFamily="18" charset="0"/>
              </a:rPr>
              <a:t>In some cases schools also provide buses as well</a:t>
            </a:r>
            <a:r>
              <a:rPr lang="ka-GE" dirty="0" smtClean="0">
                <a:latin typeface="Sylfaen" panose="010A0502050306030303" pitchFamily="18" charset="0"/>
              </a:rPr>
              <a:t>, </a:t>
            </a:r>
            <a:r>
              <a:rPr lang="en-US" dirty="0" smtClean="0">
                <a:latin typeface="Sylfaen" panose="010A0502050306030303" pitchFamily="18" charset="0"/>
              </a:rPr>
              <a:t>mostly in remount areas. The buses getting to and from school </a:t>
            </a:r>
            <a:r>
              <a:rPr lang="en-US" dirty="0">
                <a:latin typeface="Sylfaen" panose="010A0502050306030303" pitchFamily="18" charset="0"/>
              </a:rPr>
              <a:t>children </a:t>
            </a:r>
            <a:r>
              <a:rPr lang="en-US" dirty="0" smtClean="0">
                <a:latin typeface="Sylfaen" panose="010A0502050306030303" pitchFamily="18" charset="0"/>
              </a:rPr>
              <a:t>every day. </a:t>
            </a:r>
            <a:endParaRPr lang="en-US" dirty="0">
              <a:latin typeface="Sylfaen" panose="010A0502050306030303" pitchFamily="18" charset="0"/>
            </a:endParaRPr>
          </a:p>
        </p:txBody>
      </p:sp>
      <p:sp>
        <p:nvSpPr>
          <p:cNvPr id="8" name="Content Placeholder 2">
            <a:extLst>
              <a:ext uri="{FF2B5EF4-FFF2-40B4-BE49-F238E27FC236}">
                <a16:creationId xmlns="" xmlns:a16="http://schemas.microsoft.com/office/drawing/2014/main" id="{44A9E1D7-26E7-462B-B238-A2602DE5AE73}"/>
              </a:ext>
            </a:extLst>
          </p:cNvPr>
          <p:cNvSpPr txBox="1">
            <a:spLocks/>
          </p:cNvSpPr>
          <p:nvPr/>
        </p:nvSpPr>
        <p:spPr>
          <a:xfrm>
            <a:off x="3824289" y="685802"/>
            <a:ext cx="4862512" cy="48529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spcAft>
                <a:spcPts val="0"/>
              </a:spcAft>
              <a:buNone/>
            </a:pPr>
            <a:r>
              <a:rPr lang="en-GB" sz="2400" b="1" i="0" dirty="0" smtClean="0">
                <a:solidFill>
                  <a:schemeClr val="tx2"/>
                </a:solidFill>
                <a:latin typeface="Sylfaen" panose="010A0502050306030303" pitchFamily="18" charset="0"/>
              </a:rPr>
              <a:t>Availability of school buses</a:t>
            </a:r>
            <a:endParaRPr lang="en-GB" sz="2400" b="1" i="0" dirty="0">
              <a:solidFill>
                <a:schemeClr val="tx2"/>
              </a:solidFill>
              <a:latin typeface="Sylfaen" panose="010A0502050306030303" pitchFamily="18" charset="0"/>
            </a:endParaRPr>
          </a:p>
        </p:txBody>
      </p:sp>
      <p:cxnSp>
        <p:nvCxnSpPr>
          <p:cNvPr id="9" name="Straight Connector 8">
            <a:extLst>
              <a:ext uri="{FF2B5EF4-FFF2-40B4-BE49-F238E27FC236}">
                <a16:creationId xmlns="" xmlns:a16="http://schemas.microsoft.com/office/drawing/2014/main" id="{11CF2007-239E-4740-AC94-089F4E883D9D}"/>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49A5DB87-7C3B-4B87-A01B-29DE3BCA2790}"/>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ext uri="{D42A27DB-BD31-4B8C-83A1-F6EECF244321}">
                <p14:modId xmlns:p14="http://schemas.microsoft.com/office/powerpoint/2010/main" val="3379068968"/>
              </p:ext>
            </p:extLst>
          </p:nvPr>
        </p:nvGraphicFramePr>
        <p:xfrm>
          <a:off x="3824289" y="1913828"/>
          <a:ext cx="4570068" cy="3426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8792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Sylfaen" panose="010A0502050306030303" pitchFamily="18" charset="0"/>
              </a:rPr>
              <a:t>What can be done?</a:t>
            </a:r>
          </a:p>
        </p:txBody>
      </p:sp>
      <p:sp>
        <p:nvSpPr>
          <p:cNvPr id="16" name="Content Placeholder 15"/>
          <p:cNvSpPr>
            <a:spLocks noGrp="1"/>
          </p:cNvSpPr>
          <p:nvPr>
            <p:ph idx="10"/>
          </p:nvPr>
        </p:nvSpPr>
        <p:spPr>
          <a:xfrm>
            <a:off x="4942703" y="2282261"/>
            <a:ext cx="3970637" cy="3810471"/>
          </a:xfrm>
        </p:spPr>
        <p:txBody>
          <a:bodyPr/>
          <a:lstStyle/>
          <a:p>
            <a:r>
              <a:rPr lang="en-US" sz="1200" dirty="0">
                <a:solidFill>
                  <a:schemeClr val="tx1"/>
                </a:solidFill>
                <a:latin typeface="Sylfaen" panose="010A0502050306030303" pitchFamily="18" charset="0"/>
              </a:rPr>
              <a:t>Implement the set of recommendations on the marketing of foods and </a:t>
            </a:r>
            <a:r>
              <a:rPr lang="en-US" sz="1200" dirty="0" smtClean="0">
                <a:solidFill>
                  <a:schemeClr val="tx1"/>
                </a:solidFill>
                <a:latin typeface="Sylfaen" panose="010A0502050306030303" pitchFamily="18" charset="0"/>
              </a:rPr>
              <a:t>non-alcoholic beverages </a:t>
            </a:r>
            <a:r>
              <a:rPr lang="en-US" sz="1200" dirty="0">
                <a:solidFill>
                  <a:schemeClr val="tx1"/>
                </a:solidFill>
                <a:latin typeface="Sylfaen" panose="010A0502050306030303" pitchFamily="18" charset="0"/>
              </a:rPr>
              <a:t>to </a:t>
            </a:r>
            <a:r>
              <a:rPr lang="en-US" sz="1200" dirty="0" smtClean="0">
                <a:solidFill>
                  <a:schemeClr val="tx1"/>
                </a:solidFill>
                <a:latin typeface="Sylfaen" panose="010A0502050306030303" pitchFamily="18" charset="0"/>
              </a:rPr>
              <a:t>children </a:t>
            </a:r>
            <a:r>
              <a:rPr lang="en-US" sz="1200" dirty="0">
                <a:solidFill>
                  <a:schemeClr val="tx1"/>
                </a:solidFill>
                <a:latin typeface="Sylfaen" panose="010A0502050306030303" pitchFamily="18" charset="0"/>
              </a:rPr>
              <a:t>to reduce the exposure of children and adolescents to, and </a:t>
            </a:r>
            <a:r>
              <a:rPr lang="en-US" sz="1200" dirty="0" smtClean="0">
                <a:solidFill>
                  <a:schemeClr val="tx1"/>
                </a:solidFill>
                <a:latin typeface="Sylfaen" panose="010A0502050306030303" pitchFamily="18" charset="0"/>
              </a:rPr>
              <a:t>the power </a:t>
            </a:r>
            <a:r>
              <a:rPr lang="en-US" sz="1200" dirty="0">
                <a:solidFill>
                  <a:schemeClr val="tx1"/>
                </a:solidFill>
                <a:latin typeface="Sylfaen" panose="010A0502050306030303" pitchFamily="18" charset="0"/>
              </a:rPr>
              <a:t>of, the marketing of unhealthy foods</a:t>
            </a:r>
            <a:r>
              <a:rPr lang="en-US" sz="1200" dirty="0" smtClean="0">
                <a:solidFill>
                  <a:schemeClr val="tx1"/>
                </a:solidFill>
                <a:latin typeface="Sylfaen" panose="010A0502050306030303" pitchFamily="18" charset="0"/>
              </a:rPr>
              <a:t>.</a:t>
            </a:r>
            <a:endParaRPr lang="ka-GE" sz="1200" dirty="0" smtClean="0">
              <a:solidFill>
                <a:schemeClr val="tx1"/>
              </a:solidFill>
              <a:latin typeface="Sylfaen" panose="010A0502050306030303" pitchFamily="18" charset="0"/>
            </a:endParaRPr>
          </a:p>
          <a:p>
            <a:r>
              <a:rPr lang="en-US" sz="1200" dirty="0">
                <a:solidFill>
                  <a:schemeClr val="tx1"/>
                </a:solidFill>
                <a:latin typeface="Sylfaen" panose="010A0502050306030303" pitchFamily="18" charset="0"/>
              </a:rPr>
              <a:t>Assess the impact of legislation, regulation and guidelines to tackle the marketing </a:t>
            </a:r>
            <a:r>
              <a:rPr lang="en-US" sz="1200" dirty="0" smtClean="0">
                <a:solidFill>
                  <a:schemeClr val="tx1"/>
                </a:solidFill>
                <a:latin typeface="Sylfaen" panose="010A0502050306030303" pitchFamily="18" charset="0"/>
              </a:rPr>
              <a:t>of</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unhealthy </a:t>
            </a:r>
            <a:r>
              <a:rPr lang="en-US" sz="1200" dirty="0">
                <a:solidFill>
                  <a:schemeClr val="tx1"/>
                </a:solidFill>
                <a:latin typeface="Sylfaen" panose="010A0502050306030303" pitchFamily="18" charset="0"/>
              </a:rPr>
              <a:t>foods and non-alcoholic beverages to children, where required.</a:t>
            </a:r>
          </a:p>
          <a:p>
            <a:r>
              <a:rPr lang="en-US" sz="1200" dirty="0">
                <a:solidFill>
                  <a:schemeClr val="tx1"/>
                </a:solidFill>
                <a:latin typeface="Sylfaen" panose="010A0502050306030303" pitchFamily="18" charset="0"/>
              </a:rPr>
              <a:t>• Adopt, and implement effective measures, such as legislation or regulation, </a:t>
            </a:r>
            <a:r>
              <a:rPr lang="en-US" sz="1200" dirty="0" smtClean="0">
                <a:solidFill>
                  <a:schemeClr val="tx1"/>
                </a:solidFill>
                <a:latin typeface="Sylfaen" panose="010A0502050306030303" pitchFamily="18" charset="0"/>
              </a:rPr>
              <a:t>to</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restrict </a:t>
            </a:r>
            <a:r>
              <a:rPr lang="en-US" sz="1200" dirty="0">
                <a:solidFill>
                  <a:schemeClr val="tx1"/>
                </a:solidFill>
                <a:latin typeface="Sylfaen" panose="010A0502050306030303" pitchFamily="18" charset="0"/>
              </a:rPr>
              <a:t>the marketing of foods and non-alcoholic beverages to children and </a:t>
            </a:r>
            <a:r>
              <a:rPr lang="en-US" sz="1200" dirty="0" smtClean="0">
                <a:solidFill>
                  <a:schemeClr val="tx1"/>
                </a:solidFill>
                <a:latin typeface="Sylfaen" panose="010A0502050306030303" pitchFamily="18" charset="0"/>
              </a:rPr>
              <a:t>thereby</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reduce </a:t>
            </a:r>
            <a:r>
              <a:rPr lang="en-US" sz="1200" dirty="0">
                <a:solidFill>
                  <a:schemeClr val="tx1"/>
                </a:solidFill>
                <a:latin typeface="Sylfaen" panose="010A0502050306030303" pitchFamily="18" charset="0"/>
              </a:rPr>
              <a:t>the exposure of children and adolescents to such marketing.</a:t>
            </a:r>
          </a:p>
          <a:p>
            <a:r>
              <a:rPr lang="en-US" sz="1200" dirty="0">
                <a:solidFill>
                  <a:schemeClr val="tx1"/>
                </a:solidFill>
                <a:latin typeface="Sylfaen" panose="010A0502050306030303" pitchFamily="18" charset="0"/>
              </a:rPr>
              <a:t>• Establish mechanisms to effectively enforce implementation of legislation </a:t>
            </a:r>
            <a:r>
              <a:rPr lang="en-US" sz="1200" dirty="0" smtClean="0">
                <a:solidFill>
                  <a:schemeClr val="tx1"/>
                </a:solidFill>
                <a:latin typeface="Sylfaen" panose="010A0502050306030303" pitchFamily="18" charset="0"/>
              </a:rPr>
              <a:t>or</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regulation </a:t>
            </a:r>
            <a:r>
              <a:rPr lang="en-US" sz="1200" dirty="0">
                <a:solidFill>
                  <a:schemeClr val="tx1"/>
                </a:solidFill>
                <a:latin typeface="Sylfaen" panose="010A0502050306030303" pitchFamily="18" charset="0"/>
              </a:rPr>
              <a:t>on the marketing of foods and non-alcoholic beverages to children.</a:t>
            </a:r>
            <a:endParaRPr lang="en-US" sz="1200" dirty="0" smtClean="0">
              <a:solidFill>
                <a:schemeClr val="tx1"/>
              </a:solidFill>
              <a:latin typeface="Sylfaen" panose="010A0502050306030303" pitchFamily="18" charset="0"/>
            </a:endParaRPr>
          </a:p>
          <a:p>
            <a:endParaRPr lang="en-US" sz="1200" dirty="0">
              <a:solidFill>
                <a:schemeClr val="tx1"/>
              </a:solidFill>
              <a:latin typeface="Sylfaen" panose="010A0502050306030303" pitchFamily="18" charset="0"/>
            </a:endParaRPr>
          </a:p>
          <a:p>
            <a:endParaRPr lang="en-US" sz="1200" dirty="0">
              <a:solidFill>
                <a:schemeClr val="tx1"/>
              </a:solidFill>
              <a:latin typeface="Sylfaen" panose="010A0502050306030303" pitchFamily="18" charset="0"/>
            </a:endParaRPr>
          </a:p>
          <a:p>
            <a:pPr lvl="3"/>
            <a:endParaRPr lang="en-US" dirty="0"/>
          </a:p>
        </p:txBody>
      </p:sp>
      <p:sp>
        <p:nvSpPr>
          <p:cNvPr id="12" name="Content Placeholder 11"/>
          <p:cNvSpPr>
            <a:spLocks noGrp="1"/>
          </p:cNvSpPr>
          <p:nvPr>
            <p:ph idx="11"/>
          </p:nvPr>
        </p:nvSpPr>
        <p:spPr>
          <a:xfrm>
            <a:off x="435545" y="2251124"/>
            <a:ext cx="3600996" cy="3872747"/>
          </a:xfrm>
        </p:spPr>
        <p:txBody>
          <a:bodyPr/>
          <a:lstStyle/>
          <a:p>
            <a:pPr algn="just"/>
            <a:r>
              <a:rPr lang="en-US" sz="1200" dirty="0" smtClean="0">
                <a:solidFill>
                  <a:schemeClr val="tx1"/>
                </a:solidFill>
                <a:latin typeface="Sylfaen" panose="010A0502050306030303" pitchFamily="18" charset="0"/>
              </a:rPr>
              <a:t>The </a:t>
            </a:r>
            <a:r>
              <a:rPr lang="en-US" sz="1200" dirty="0">
                <a:solidFill>
                  <a:schemeClr val="tx1"/>
                </a:solidFill>
                <a:latin typeface="Sylfaen" panose="010A0502050306030303" pitchFamily="18" charset="0"/>
              </a:rPr>
              <a:t>appropriate and context-specific nutrition information and guidelines </a:t>
            </a:r>
            <a:r>
              <a:rPr lang="en-US" sz="1200" dirty="0" smtClean="0">
                <a:solidFill>
                  <a:schemeClr val="tx1"/>
                </a:solidFill>
                <a:latin typeface="Sylfaen" panose="010A0502050306030303" pitchFamily="18" charset="0"/>
              </a:rPr>
              <a:t>for both </a:t>
            </a:r>
            <a:r>
              <a:rPr lang="en-US" sz="1200" dirty="0">
                <a:solidFill>
                  <a:schemeClr val="tx1"/>
                </a:solidFill>
                <a:latin typeface="Sylfaen" panose="010A0502050306030303" pitchFamily="18" charset="0"/>
              </a:rPr>
              <a:t>adults and children </a:t>
            </a:r>
            <a:r>
              <a:rPr lang="en-US" sz="1200" dirty="0" smtClean="0">
                <a:solidFill>
                  <a:schemeClr val="tx1"/>
                </a:solidFill>
                <a:latin typeface="Sylfaen" panose="010A0502050306030303" pitchFamily="18" charset="0"/>
              </a:rPr>
              <a:t>should be </a:t>
            </a:r>
            <a:r>
              <a:rPr lang="en-US" sz="1200" dirty="0">
                <a:solidFill>
                  <a:schemeClr val="tx1"/>
                </a:solidFill>
                <a:latin typeface="Sylfaen" panose="010A0502050306030303" pitchFamily="18" charset="0"/>
              </a:rPr>
              <a:t>developed and disseminated in a simple, </a:t>
            </a:r>
            <a:r>
              <a:rPr lang="en-US" sz="1200" dirty="0" smtClean="0">
                <a:solidFill>
                  <a:schemeClr val="tx1"/>
                </a:solidFill>
                <a:latin typeface="Sylfaen" panose="010A0502050306030303" pitchFamily="18" charset="0"/>
              </a:rPr>
              <a:t>understandable and </a:t>
            </a:r>
            <a:r>
              <a:rPr lang="en-US" sz="1200" dirty="0">
                <a:solidFill>
                  <a:schemeClr val="tx1"/>
                </a:solidFill>
                <a:latin typeface="Sylfaen" panose="010A0502050306030303" pitchFamily="18" charset="0"/>
              </a:rPr>
              <a:t>accessible manner to all groups in </a:t>
            </a:r>
            <a:r>
              <a:rPr lang="en-US" sz="1200" dirty="0" smtClean="0">
                <a:solidFill>
                  <a:schemeClr val="tx1"/>
                </a:solidFill>
                <a:latin typeface="Sylfaen" panose="010A0502050306030303" pitchFamily="18" charset="0"/>
              </a:rPr>
              <a:t>society.</a:t>
            </a:r>
            <a:endParaRPr lang="ka-GE" sz="1200" dirty="0" smtClean="0">
              <a:solidFill>
                <a:schemeClr val="tx1"/>
              </a:solidFill>
              <a:latin typeface="Sylfaen" panose="010A0502050306030303" pitchFamily="18" charset="0"/>
            </a:endParaRPr>
          </a:p>
          <a:p>
            <a:pPr marL="171450" indent="-171450" algn="just">
              <a:buFont typeface="Wingdings" panose="05000000000000000000" pitchFamily="2" charset="2"/>
              <a:buChar char="Ø"/>
            </a:pPr>
            <a:r>
              <a:rPr lang="en-US" sz="1200" dirty="0">
                <a:solidFill>
                  <a:schemeClr val="tx1"/>
                </a:solidFill>
                <a:latin typeface="Sylfaen" panose="010A0502050306030303" pitchFamily="18" charset="0"/>
              </a:rPr>
              <a:t>Inform the population about childhood overweight and obesity and </a:t>
            </a:r>
            <a:r>
              <a:rPr lang="en-US" sz="1200" dirty="0" smtClean="0">
                <a:solidFill>
                  <a:schemeClr val="tx1"/>
                </a:solidFill>
                <a:latin typeface="Sylfaen" panose="010A0502050306030303" pitchFamily="18" charset="0"/>
              </a:rPr>
              <a:t>consequences</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for </a:t>
            </a:r>
            <a:r>
              <a:rPr lang="en-US" sz="1200" dirty="0">
                <a:solidFill>
                  <a:schemeClr val="tx1"/>
                </a:solidFill>
                <a:latin typeface="Sylfaen" panose="010A0502050306030303" pitchFamily="18" charset="0"/>
              </a:rPr>
              <a:t>health and </a:t>
            </a:r>
            <a:r>
              <a:rPr lang="en-US" sz="1200" dirty="0" smtClean="0">
                <a:solidFill>
                  <a:schemeClr val="tx1"/>
                </a:solidFill>
                <a:latin typeface="Sylfaen" panose="010A0502050306030303" pitchFamily="18" charset="0"/>
              </a:rPr>
              <a:t>well-being.</a:t>
            </a:r>
          </a:p>
          <a:p>
            <a:pPr marL="171450" indent="-171450" algn="just">
              <a:buFont typeface="Wingdings" panose="05000000000000000000" pitchFamily="2" charset="2"/>
              <a:buChar char="Ø"/>
            </a:pPr>
            <a:r>
              <a:rPr lang="en-US" sz="1200" dirty="0" err="1" smtClean="0">
                <a:solidFill>
                  <a:schemeClr val="tx1"/>
                </a:solidFill>
                <a:latin typeface="Sylfaen" panose="010A0502050306030303" pitchFamily="18" charset="0"/>
              </a:rPr>
              <a:t>Impelemnt</a:t>
            </a:r>
            <a:r>
              <a:rPr lang="en-US" sz="1200" dirty="0" smtClean="0">
                <a:solidFill>
                  <a:schemeClr val="tx1"/>
                </a:solidFill>
                <a:latin typeface="Sylfaen" panose="010A0502050306030303" pitchFamily="18" charset="0"/>
              </a:rPr>
              <a:t> guidance </a:t>
            </a:r>
            <a:r>
              <a:rPr lang="en-US" sz="1200" dirty="0">
                <a:solidFill>
                  <a:schemeClr val="tx1"/>
                </a:solidFill>
                <a:latin typeface="Sylfaen" panose="010A0502050306030303" pitchFamily="18" charset="0"/>
              </a:rPr>
              <a:t>on the prevention of childhood obesity through </a:t>
            </a:r>
            <a:r>
              <a:rPr lang="en-US" sz="1200" dirty="0" smtClean="0">
                <a:solidFill>
                  <a:schemeClr val="tx1"/>
                </a:solidFill>
                <a:latin typeface="Sylfaen" panose="010A0502050306030303" pitchFamily="18" charset="0"/>
              </a:rPr>
              <a:t>the consumption </a:t>
            </a:r>
            <a:r>
              <a:rPr lang="en-US" sz="1200" dirty="0">
                <a:solidFill>
                  <a:schemeClr val="tx1"/>
                </a:solidFill>
                <a:latin typeface="Sylfaen" panose="010A0502050306030303" pitchFamily="18" charset="0"/>
              </a:rPr>
              <a:t>of a healthy diet throughout the life course.</a:t>
            </a:r>
          </a:p>
          <a:p>
            <a:pPr marL="171450" indent="-171450" algn="just">
              <a:buFont typeface="Wingdings" panose="05000000000000000000" pitchFamily="2" charset="2"/>
              <a:buChar char="Ø"/>
            </a:pPr>
            <a:r>
              <a:rPr lang="en-US" sz="1200" dirty="0" smtClean="0">
                <a:solidFill>
                  <a:schemeClr val="tx1"/>
                </a:solidFill>
                <a:latin typeface="Sylfaen" panose="010A0502050306030303" pitchFamily="18" charset="0"/>
              </a:rPr>
              <a:t>Develop </a:t>
            </a:r>
            <a:r>
              <a:rPr lang="en-US" sz="1200" dirty="0">
                <a:solidFill>
                  <a:schemeClr val="tx1"/>
                </a:solidFill>
                <a:latin typeface="Sylfaen" panose="010A0502050306030303" pitchFamily="18" charset="0"/>
              </a:rPr>
              <a:t>and implement evidence-based, public education campaigns about </a:t>
            </a:r>
            <a:r>
              <a:rPr lang="en-US" sz="1200" dirty="0" smtClean="0">
                <a:solidFill>
                  <a:schemeClr val="tx1"/>
                </a:solidFill>
                <a:latin typeface="Sylfaen" panose="010A0502050306030303" pitchFamily="18" charset="0"/>
              </a:rPr>
              <a:t>a </a:t>
            </a:r>
            <a:r>
              <a:rPr lang="en-US" sz="1200" dirty="0">
                <a:solidFill>
                  <a:schemeClr val="tx1"/>
                </a:solidFill>
                <a:latin typeface="Sylfaen" panose="010A0502050306030303" pitchFamily="18" charset="0"/>
              </a:rPr>
              <a:t>healthy diet and the need for it and for physical </a:t>
            </a:r>
            <a:r>
              <a:rPr lang="en-US" sz="1200" dirty="0" smtClean="0">
                <a:solidFill>
                  <a:schemeClr val="tx1"/>
                </a:solidFill>
                <a:latin typeface="Sylfaen" panose="010A0502050306030303" pitchFamily="18" charset="0"/>
              </a:rPr>
              <a:t>activity.</a:t>
            </a:r>
            <a:endParaRPr lang="en-US" sz="1200" dirty="0">
              <a:solidFill>
                <a:schemeClr val="tx1"/>
              </a:solidFill>
              <a:latin typeface="Sylfaen" panose="010A0502050306030303" pitchFamily="18" charset="0"/>
            </a:endParaRPr>
          </a:p>
        </p:txBody>
      </p:sp>
      <p:cxnSp>
        <p:nvCxnSpPr>
          <p:cNvPr id="10" name="Straight Connector 9">
            <a:extLst>
              <a:ext uri="{FF2B5EF4-FFF2-40B4-BE49-F238E27FC236}">
                <a16:creationId xmlns="" xmlns:a16="http://schemas.microsoft.com/office/drawing/2014/main" id="{180EDD0E-D14A-4720-8122-C8939C3DF7CA}"/>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92F3D59-CD4A-4B2B-AB9B-85B53B9EC47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 xmlns:a16="http://schemas.microsoft.com/office/drawing/2014/main" id="{9E11244A-3CA8-446B-98CD-45988D5A0171}"/>
              </a:ext>
            </a:extLst>
          </p:cNvPr>
          <p:cNvSpPr/>
          <p:nvPr/>
        </p:nvSpPr>
        <p:spPr>
          <a:xfrm>
            <a:off x="993375" y="1050055"/>
            <a:ext cx="1081042" cy="108104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6"/>
          </a:solidFill>
          <a:ln w="9525" cap="flat">
            <a:noFill/>
            <a:prstDash val="solid"/>
            <a:miter/>
          </a:ln>
        </p:spPr>
        <p:txBody>
          <a:bodyPr rtlCol="0" anchor="ctr"/>
          <a:lstStyle/>
          <a:p>
            <a:endParaRPr lang="en-GB"/>
          </a:p>
        </p:txBody>
      </p:sp>
      <p:sp>
        <p:nvSpPr>
          <p:cNvPr id="32" name="Freeform: Shape 31">
            <a:extLst>
              <a:ext uri="{FF2B5EF4-FFF2-40B4-BE49-F238E27FC236}">
                <a16:creationId xmlns="" xmlns:a16="http://schemas.microsoft.com/office/drawing/2014/main" id="{4222BD19-8710-4144-AB2A-DFFF8D1F9E6D}"/>
              </a:ext>
            </a:extLst>
          </p:cNvPr>
          <p:cNvSpPr/>
          <p:nvPr/>
        </p:nvSpPr>
        <p:spPr>
          <a:xfrm>
            <a:off x="1421560" y="1241858"/>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6">
              <a:lumMod val="75000"/>
            </a:schemeClr>
          </a:solidFill>
          <a:ln w="9525" cap="flat">
            <a:noFill/>
            <a:prstDash val="solid"/>
            <a:miter/>
          </a:ln>
        </p:spPr>
        <p:txBody>
          <a:bodyPr rtlCol="0" anchor="ctr"/>
          <a:lstStyle/>
          <a:p>
            <a:endParaRPr lang="en-GB"/>
          </a:p>
        </p:txBody>
      </p:sp>
      <p:sp>
        <p:nvSpPr>
          <p:cNvPr id="33" name="Freeform: Shape 32">
            <a:extLst>
              <a:ext uri="{FF2B5EF4-FFF2-40B4-BE49-F238E27FC236}">
                <a16:creationId xmlns="" xmlns:a16="http://schemas.microsoft.com/office/drawing/2014/main" id="{BC9B8FE1-31C3-44F8-9E4F-DE86F49E9380}"/>
              </a:ext>
            </a:extLst>
          </p:cNvPr>
          <p:cNvSpPr/>
          <p:nvPr/>
        </p:nvSpPr>
        <p:spPr>
          <a:xfrm>
            <a:off x="1142337" y="1268844"/>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p>
        </p:txBody>
      </p:sp>
      <p:sp>
        <p:nvSpPr>
          <p:cNvPr id="34" name="Freeform: Shape 33">
            <a:extLst>
              <a:ext uri="{FF2B5EF4-FFF2-40B4-BE49-F238E27FC236}">
                <a16:creationId xmlns="" xmlns:a16="http://schemas.microsoft.com/office/drawing/2014/main" id="{E524202C-6865-45BD-9218-443F80643202}"/>
              </a:ext>
            </a:extLst>
          </p:cNvPr>
          <p:cNvSpPr/>
          <p:nvPr/>
        </p:nvSpPr>
        <p:spPr>
          <a:xfrm>
            <a:off x="1348295" y="114881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p>
        </p:txBody>
      </p:sp>
      <p:grpSp>
        <p:nvGrpSpPr>
          <p:cNvPr id="42" name="Graphic 11">
            <a:extLst>
              <a:ext uri="{FF2B5EF4-FFF2-40B4-BE49-F238E27FC236}">
                <a16:creationId xmlns="" xmlns:a16="http://schemas.microsoft.com/office/drawing/2014/main" id="{7E130B95-AE33-4C39-B873-4BFF9A7DE65E}"/>
              </a:ext>
            </a:extLst>
          </p:cNvPr>
          <p:cNvGrpSpPr/>
          <p:nvPr/>
        </p:nvGrpSpPr>
        <p:grpSpPr>
          <a:xfrm>
            <a:off x="5874310" y="995891"/>
            <a:ext cx="1081042" cy="1081042"/>
            <a:chOff x="2133600" y="990600"/>
            <a:chExt cx="4876800" cy="4876800"/>
          </a:xfrm>
        </p:grpSpPr>
        <p:sp>
          <p:nvSpPr>
            <p:cNvPr id="43" name="Freeform: Shape 42">
              <a:extLst>
                <a:ext uri="{FF2B5EF4-FFF2-40B4-BE49-F238E27FC236}">
                  <a16:creationId xmlns="" xmlns:a16="http://schemas.microsoft.com/office/drawing/2014/main"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6"/>
            </a:solidFill>
            <a:ln w="9525" cap="flat">
              <a:noFill/>
              <a:prstDash val="solid"/>
              <a:miter/>
            </a:ln>
          </p:spPr>
          <p:txBody>
            <a:bodyPr rtlCol="0" anchor="ctr"/>
            <a:lstStyle/>
            <a:p>
              <a:endParaRPr lang="en-GB"/>
            </a:p>
          </p:txBody>
        </p:sp>
        <p:sp>
          <p:nvSpPr>
            <p:cNvPr id="44" name="Freeform: Shape 43">
              <a:extLst>
                <a:ext uri="{FF2B5EF4-FFF2-40B4-BE49-F238E27FC236}">
                  <a16:creationId xmlns="" xmlns:a16="http://schemas.microsoft.com/office/drawing/2014/main"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6">
                <a:lumMod val="75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 xmlns:a16="http://schemas.microsoft.com/office/drawing/2014/main"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 xmlns:a16="http://schemas.microsoft.com/office/drawing/2014/main"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262871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can be done?</a:t>
            </a:r>
          </a:p>
        </p:txBody>
      </p:sp>
      <p:sp>
        <p:nvSpPr>
          <p:cNvPr id="15" name="Content Placeholder 14"/>
          <p:cNvSpPr>
            <a:spLocks noGrp="1"/>
          </p:cNvSpPr>
          <p:nvPr>
            <p:ph idx="1"/>
          </p:nvPr>
        </p:nvSpPr>
        <p:spPr>
          <a:xfrm>
            <a:off x="3760074" y="2356378"/>
            <a:ext cx="2321755" cy="2749550"/>
          </a:xfrm>
        </p:spPr>
        <p:txBody>
          <a:bodyPr/>
          <a:lstStyle/>
          <a:p>
            <a:r>
              <a:rPr lang="en-US" sz="1200" dirty="0">
                <a:solidFill>
                  <a:schemeClr val="tx1"/>
                </a:solidFill>
                <a:latin typeface="Sylfaen" panose="010A0502050306030303" pitchFamily="18" charset="0"/>
              </a:rPr>
              <a:t>Provide guidance to children and adolescents, their parents, </a:t>
            </a:r>
            <a:r>
              <a:rPr lang="en-US" sz="1200" dirty="0" err="1">
                <a:solidFill>
                  <a:schemeClr val="tx1"/>
                </a:solidFill>
                <a:latin typeface="Sylfaen" panose="010A0502050306030303" pitchFamily="18" charset="0"/>
              </a:rPr>
              <a:t>carers</a:t>
            </a:r>
            <a:r>
              <a:rPr lang="en-US" sz="1200" dirty="0">
                <a:solidFill>
                  <a:schemeClr val="tx1"/>
                </a:solidFill>
                <a:latin typeface="Sylfaen" panose="010A0502050306030303" pitchFamily="18" charset="0"/>
              </a:rPr>
              <a:t>, teachers and </a:t>
            </a:r>
            <a:r>
              <a:rPr lang="en-US" sz="1200" dirty="0" smtClean="0">
                <a:solidFill>
                  <a:schemeClr val="tx1"/>
                </a:solidFill>
                <a:latin typeface="Sylfaen" panose="010A0502050306030303" pitchFamily="18" charset="0"/>
              </a:rPr>
              <a:t>health</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professionals </a:t>
            </a:r>
            <a:r>
              <a:rPr lang="en-US" sz="1200" dirty="0">
                <a:solidFill>
                  <a:schemeClr val="tx1"/>
                </a:solidFill>
                <a:latin typeface="Sylfaen" panose="010A0502050306030303" pitchFamily="18" charset="0"/>
              </a:rPr>
              <a:t>on healthy body size, physical activity, sleep </a:t>
            </a:r>
            <a:r>
              <a:rPr lang="en-US" sz="1200" dirty="0" err="1">
                <a:solidFill>
                  <a:schemeClr val="tx1"/>
                </a:solidFill>
                <a:latin typeface="Sylfaen" panose="010A0502050306030303" pitchFamily="18" charset="0"/>
              </a:rPr>
              <a:t>behaviours</a:t>
            </a:r>
            <a:r>
              <a:rPr lang="en-US" sz="1200" dirty="0">
                <a:solidFill>
                  <a:schemeClr val="tx1"/>
                </a:solidFill>
                <a:latin typeface="Sylfaen" panose="010A0502050306030303" pitchFamily="18" charset="0"/>
              </a:rPr>
              <a:t> and </a:t>
            </a:r>
            <a:r>
              <a:rPr lang="en-US" sz="1200" dirty="0" smtClean="0">
                <a:solidFill>
                  <a:schemeClr val="tx1"/>
                </a:solidFill>
                <a:latin typeface="Sylfaen" panose="010A0502050306030303" pitchFamily="18" charset="0"/>
              </a:rPr>
              <a:t>appropriate</a:t>
            </a:r>
            <a:r>
              <a:rPr lang="ka-GE" sz="1200" dirty="0" smtClean="0">
                <a:solidFill>
                  <a:schemeClr val="tx1"/>
                </a:solidFill>
                <a:latin typeface="Sylfaen" panose="010A0502050306030303" pitchFamily="18" charset="0"/>
              </a:rPr>
              <a:t> </a:t>
            </a:r>
            <a:r>
              <a:rPr lang="en-US" sz="1200" dirty="0" smtClean="0">
                <a:solidFill>
                  <a:schemeClr val="tx1"/>
                </a:solidFill>
                <a:latin typeface="Sylfaen" panose="010A0502050306030303" pitchFamily="18" charset="0"/>
              </a:rPr>
              <a:t>use </a:t>
            </a:r>
            <a:r>
              <a:rPr lang="en-US" sz="1200" dirty="0">
                <a:solidFill>
                  <a:schemeClr val="tx1"/>
                </a:solidFill>
                <a:latin typeface="Sylfaen" panose="010A0502050306030303" pitchFamily="18" charset="0"/>
              </a:rPr>
              <a:t>of screen-based entertainment</a:t>
            </a:r>
          </a:p>
        </p:txBody>
      </p:sp>
      <p:sp>
        <p:nvSpPr>
          <p:cNvPr id="16" name="Content Placeholder 15"/>
          <p:cNvSpPr>
            <a:spLocks noGrp="1"/>
          </p:cNvSpPr>
          <p:nvPr>
            <p:ph idx="10"/>
          </p:nvPr>
        </p:nvSpPr>
        <p:spPr>
          <a:xfrm>
            <a:off x="6353907" y="2251124"/>
            <a:ext cx="2559433" cy="3927426"/>
          </a:xfrm>
        </p:spPr>
        <p:txBody>
          <a:bodyPr/>
          <a:lstStyle/>
          <a:p>
            <a:r>
              <a:rPr lang="en-US" sz="1200" dirty="0" smtClean="0">
                <a:solidFill>
                  <a:schemeClr val="tx1"/>
                </a:solidFill>
              </a:rPr>
              <a:t>Ensure </a:t>
            </a:r>
            <a:r>
              <a:rPr lang="en-US" sz="1200" dirty="0">
                <a:solidFill>
                  <a:schemeClr val="tx1"/>
                </a:solidFill>
              </a:rPr>
              <a:t>that adequate facilities are available on school premises and in public spaces </a:t>
            </a:r>
            <a:r>
              <a:rPr lang="en-US" sz="1200" dirty="0" smtClean="0">
                <a:solidFill>
                  <a:schemeClr val="tx1"/>
                </a:solidFill>
              </a:rPr>
              <a:t>for</a:t>
            </a:r>
            <a:r>
              <a:rPr lang="ka-GE" sz="1200" dirty="0" smtClean="0">
                <a:solidFill>
                  <a:schemeClr val="tx1"/>
                </a:solidFill>
              </a:rPr>
              <a:t> </a:t>
            </a:r>
            <a:r>
              <a:rPr lang="en-US" sz="1200" dirty="0" smtClean="0">
                <a:solidFill>
                  <a:schemeClr val="tx1"/>
                </a:solidFill>
              </a:rPr>
              <a:t>physical </a:t>
            </a:r>
            <a:r>
              <a:rPr lang="en-US" sz="1200" dirty="0">
                <a:solidFill>
                  <a:schemeClr val="tx1"/>
                </a:solidFill>
              </a:rPr>
              <a:t>activity during recreational time for all children (including those with disabilities</a:t>
            </a:r>
            <a:r>
              <a:rPr lang="en-US" sz="1200" dirty="0" smtClean="0">
                <a:solidFill>
                  <a:schemeClr val="tx1"/>
                </a:solidFill>
              </a:rPr>
              <a:t>),</a:t>
            </a:r>
            <a:r>
              <a:rPr lang="ka-GE" sz="1200" dirty="0" smtClean="0">
                <a:solidFill>
                  <a:schemeClr val="tx1"/>
                </a:solidFill>
              </a:rPr>
              <a:t> </a:t>
            </a:r>
            <a:r>
              <a:rPr lang="en-US" sz="1200" dirty="0" smtClean="0">
                <a:solidFill>
                  <a:schemeClr val="tx1"/>
                </a:solidFill>
              </a:rPr>
              <a:t>with </a:t>
            </a:r>
            <a:r>
              <a:rPr lang="en-US" sz="1200" dirty="0">
                <a:solidFill>
                  <a:schemeClr val="tx1"/>
                </a:solidFill>
              </a:rPr>
              <a:t>the provision of gender-friendly spaces where appropriate</a:t>
            </a:r>
            <a:endParaRPr lang="en-US" sz="1200" dirty="0">
              <a:solidFill>
                <a:schemeClr val="tx1"/>
              </a:solidFill>
              <a:latin typeface="Sylfaen" panose="010A0502050306030303" pitchFamily="18" charset="0"/>
            </a:endParaRPr>
          </a:p>
          <a:p>
            <a:pPr lvl="3"/>
            <a:endParaRPr lang="en-US" dirty="0"/>
          </a:p>
        </p:txBody>
      </p:sp>
      <p:sp>
        <p:nvSpPr>
          <p:cNvPr id="12" name="Content Placeholder 11"/>
          <p:cNvSpPr>
            <a:spLocks noGrp="1"/>
          </p:cNvSpPr>
          <p:nvPr>
            <p:ph idx="11"/>
          </p:nvPr>
        </p:nvSpPr>
        <p:spPr>
          <a:xfrm>
            <a:off x="435545" y="2251124"/>
            <a:ext cx="2927822" cy="3872747"/>
          </a:xfrm>
        </p:spPr>
        <p:txBody>
          <a:bodyPr/>
          <a:lstStyle/>
          <a:p>
            <a:pPr marL="171450" indent="-171450" algn="just">
              <a:buFont typeface="Arial" panose="020B0604020202020204" pitchFamily="34" charset="0"/>
              <a:buChar char="•"/>
            </a:pPr>
            <a:r>
              <a:rPr lang="en-US" sz="1200" dirty="0">
                <a:solidFill>
                  <a:schemeClr val="tx1"/>
                </a:solidFill>
                <a:latin typeface="Sylfaen" panose="010A0502050306030303" pitchFamily="18" charset="0"/>
              </a:rPr>
              <a:t>Conduct regular high-level policy dialogues on childhood obesity.</a:t>
            </a:r>
          </a:p>
          <a:p>
            <a:pPr marL="171450" indent="-171450" algn="just">
              <a:spcBef>
                <a:spcPts val="0"/>
              </a:spcBef>
              <a:spcAft>
                <a:spcPts val="0"/>
              </a:spcAft>
              <a:buFont typeface="Arial" panose="020B0604020202020204" pitchFamily="34" charset="0"/>
              <a:buChar char="•"/>
            </a:pPr>
            <a:r>
              <a:rPr lang="en-US" sz="1200" dirty="0">
                <a:solidFill>
                  <a:schemeClr val="tx1"/>
                </a:solidFill>
                <a:latin typeface="Sylfaen" panose="010A0502050306030303" pitchFamily="18" charset="0"/>
              </a:rPr>
              <a:t>Mobilize sustainable resources to tackle childhood obesity</a:t>
            </a:r>
            <a:r>
              <a:rPr lang="en-US" sz="1600" dirty="0">
                <a:solidFill>
                  <a:schemeClr val="tx1"/>
                </a:solidFill>
                <a:latin typeface="Sylfaen" panose="010A0502050306030303" pitchFamily="18" charset="0"/>
              </a:rPr>
              <a:t>.</a:t>
            </a:r>
          </a:p>
          <a:p>
            <a:pPr marL="171450" indent="-171450" algn="just">
              <a:spcBef>
                <a:spcPts val="0"/>
              </a:spcBef>
              <a:spcAft>
                <a:spcPts val="0"/>
              </a:spcAft>
              <a:buFont typeface="Arial" panose="020B0604020202020204" pitchFamily="34" charset="0"/>
              <a:buChar char="•"/>
            </a:pPr>
            <a:endParaRPr lang="en-US" sz="1600" dirty="0">
              <a:solidFill>
                <a:schemeClr val="tx1"/>
              </a:solidFill>
              <a:latin typeface="Sylfaen" panose="010A0502050306030303" pitchFamily="18" charset="0"/>
            </a:endParaRPr>
          </a:p>
          <a:p>
            <a:pPr algn="just"/>
            <a:endParaRPr lang="en-US" sz="1200" dirty="0">
              <a:solidFill>
                <a:schemeClr val="tx1"/>
              </a:solidFill>
              <a:latin typeface="Sylfaen" panose="010A0502050306030303" pitchFamily="18" charset="0"/>
            </a:endParaRPr>
          </a:p>
        </p:txBody>
      </p:sp>
      <p:cxnSp>
        <p:nvCxnSpPr>
          <p:cNvPr id="10" name="Straight Connector 9">
            <a:extLst>
              <a:ext uri="{FF2B5EF4-FFF2-40B4-BE49-F238E27FC236}">
                <a16:creationId xmlns="" xmlns:a16="http://schemas.microsoft.com/office/drawing/2014/main" id="{180EDD0E-D14A-4720-8122-C8939C3DF7CA}"/>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92F3D59-CD4A-4B2B-AB9B-85B53B9EC47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 xmlns:a16="http://schemas.microsoft.com/office/drawing/2014/main" id="{9E11244A-3CA8-446B-98CD-45988D5A0171}"/>
              </a:ext>
            </a:extLst>
          </p:cNvPr>
          <p:cNvSpPr/>
          <p:nvPr/>
        </p:nvSpPr>
        <p:spPr>
          <a:xfrm>
            <a:off x="993375" y="1050055"/>
            <a:ext cx="1081042" cy="108104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6"/>
          </a:solidFill>
          <a:ln w="9525" cap="flat">
            <a:noFill/>
            <a:prstDash val="solid"/>
            <a:miter/>
          </a:ln>
        </p:spPr>
        <p:txBody>
          <a:bodyPr rtlCol="0" anchor="ctr"/>
          <a:lstStyle/>
          <a:p>
            <a:endParaRPr lang="en-GB"/>
          </a:p>
        </p:txBody>
      </p:sp>
      <p:sp>
        <p:nvSpPr>
          <p:cNvPr id="32" name="Freeform: Shape 31">
            <a:extLst>
              <a:ext uri="{FF2B5EF4-FFF2-40B4-BE49-F238E27FC236}">
                <a16:creationId xmlns="" xmlns:a16="http://schemas.microsoft.com/office/drawing/2014/main" id="{4222BD19-8710-4144-AB2A-DFFF8D1F9E6D}"/>
              </a:ext>
            </a:extLst>
          </p:cNvPr>
          <p:cNvSpPr/>
          <p:nvPr/>
        </p:nvSpPr>
        <p:spPr>
          <a:xfrm>
            <a:off x="1421560" y="1241858"/>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6">
              <a:lumMod val="75000"/>
            </a:schemeClr>
          </a:solidFill>
          <a:ln w="9525" cap="flat">
            <a:noFill/>
            <a:prstDash val="solid"/>
            <a:miter/>
          </a:ln>
        </p:spPr>
        <p:txBody>
          <a:bodyPr rtlCol="0" anchor="ctr"/>
          <a:lstStyle/>
          <a:p>
            <a:endParaRPr lang="en-GB"/>
          </a:p>
        </p:txBody>
      </p:sp>
      <p:sp>
        <p:nvSpPr>
          <p:cNvPr id="33" name="Freeform: Shape 32">
            <a:extLst>
              <a:ext uri="{FF2B5EF4-FFF2-40B4-BE49-F238E27FC236}">
                <a16:creationId xmlns="" xmlns:a16="http://schemas.microsoft.com/office/drawing/2014/main" id="{BC9B8FE1-31C3-44F8-9E4F-DE86F49E9380}"/>
              </a:ext>
            </a:extLst>
          </p:cNvPr>
          <p:cNvSpPr/>
          <p:nvPr/>
        </p:nvSpPr>
        <p:spPr>
          <a:xfrm>
            <a:off x="1142337" y="1268844"/>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p>
        </p:txBody>
      </p:sp>
      <p:sp>
        <p:nvSpPr>
          <p:cNvPr id="34" name="Freeform: Shape 33">
            <a:extLst>
              <a:ext uri="{FF2B5EF4-FFF2-40B4-BE49-F238E27FC236}">
                <a16:creationId xmlns="" xmlns:a16="http://schemas.microsoft.com/office/drawing/2014/main" id="{E524202C-6865-45BD-9218-443F80643202}"/>
              </a:ext>
            </a:extLst>
          </p:cNvPr>
          <p:cNvSpPr/>
          <p:nvPr/>
        </p:nvSpPr>
        <p:spPr>
          <a:xfrm>
            <a:off x="1348295" y="114881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p>
        </p:txBody>
      </p:sp>
      <p:grpSp>
        <p:nvGrpSpPr>
          <p:cNvPr id="42" name="Graphic 11">
            <a:extLst>
              <a:ext uri="{FF2B5EF4-FFF2-40B4-BE49-F238E27FC236}">
                <a16:creationId xmlns="" xmlns:a16="http://schemas.microsoft.com/office/drawing/2014/main" id="{7E130B95-AE33-4C39-B873-4BFF9A7DE65E}"/>
              </a:ext>
            </a:extLst>
          </p:cNvPr>
          <p:cNvGrpSpPr/>
          <p:nvPr/>
        </p:nvGrpSpPr>
        <p:grpSpPr>
          <a:xfrm>
            <a:off x="6705225" y="1001822"/>
            <a:ext cx="1081042" cy="1081042"/>
            <a:chOff x="2133600" y="990600"/>
            <a:chExt cx="4876800" cy="4876800"/>
          </a:xfrm>
        </p:grpSpPr>
        <p:sp>
          <p:nvSpPr>
            <p:cNvPr id="43" name="Freeform: Shape 42">
              <a:extLst>
                <a:ext uri="{FF2B5EF4-FFF2-40B4-BE49-F238E27FC236}">
                  <a16:creationId xmlns="" xmlns:a16="http://schemas.microsoft.com/office/drawing/2014/main"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6"/>
            </a:solidFill>
            <a:ln w="9525" cap="flat">
              <a:noFill/>
              <a:prstDash val="solid"/>
              <a:miter/>
            </a:ln>
          </p:spPr>
          <p:txBody>
            <a:bodyPr rtlCol="0" anchor="ctr"/>
            <a:lstStyle/>
            <a:p>
              <a:endParaRPr lang="en-GB"/>
            </a:p>
          </p:txBody>
        </p:sp>
        <p:sp>
          <p:nvSpPr>
            <p:cNvPr id="44" name="Freeform: Shape 43">
              <a:extLst>
                <a:ext uri="{FF2B5EF4-FFF2-40B4-BE49-F238E27FC236}">
                  <a16:creationId xmlns="" xmlns:a16="http://schemas.microsoft.com/office/drawing/2014/main"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6">
                <a:lumMod val="75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 xmlns:a16="http://schemas.microsoft.com/office/drawing/2014/main"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 xmlns:a16="http://schemas.microsoft.com/office/drawing/2014/main"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p>
          </p:txBody>
        </p:sp>
      </p:grpSp>
      <p:grpSp>
        <p:nvGrpSpPr>
          <p:cNvPr id="60" name="Graphic 47">
            <a:extLst>
              <a:ext uri="{FF2B5EF4-FFF2-40B4-BE49-F238E27FC236}">
                <a16:creationId xmlns="" xmlns:a16="http://schemas.microsoft.com/office/drawing/2014/main" id="{8D824C2E-5111-4102-B377-BBC5F0AB603C}"/>
              </a:ext>
            </a:extLst>
          </p:cNvPr>
          <p:cNvGrpSpPr/>
          <p:nvPr/>
        </p:nvGrpSpPr>
        <p:grpSpPr>
          <a:xfrm>
            <a:off x="3973998" y="923098"/>
            <a:ext cx="1399563" cy="1399563"/>
            <a:chOff x="6973882" y="490857"/>
            <a:chExt cx="1399563" cy="1399563"/>
          </a:xfrm>
        </p:grpSpPr>
        <p:sp>
          <p:nvSpPr>
            <p:cNvPr id="61" name="Freeform: Shape 60">
              <a:extLst>
                <a:ext uri="{FF2B5EF4-FFF2-40B4-BE49-F238E27FC236}">
                  <a16:creationId xmlns="" xmlns:a16="http://schemas.microsoft.com/office/drawing/2014/main" id="{0E39B867-A72B-46BE-9EDC-E59A4304FE24}"/>
                </a:ext>
              </a:extLst>
            </p:cNvPr>
            <p:cNvSpPr/>
            <p:nvPr/>
          </p:nvSpPr>
          <p:spPr>
            <a:xfrm>
              <a:off x="6973260" y="650512"/>
              <a:ext cx="1399563" cy="948091"/>
            </a:xfrm>
            <a:custGeom>
              <a:avLst/>
              <a:gdLst>
                <a:gd name="connsiteX0" fmla="*/ 1400199 w 1399563"/>
                <a:gd name="connsiteY0" fmla="*/ 844876 h 948091"/>
                <a:gd name="connsiteX1" fmla="*/ 1305390 w 1399563"/>
                <a:gd name="connsiteY1" fmla="*/ 948714 h 948091"/>
                <a:gd name="connsiteX2" fmla="*/ 52556 w 1399563"/>
                <a:gd name="connsiteY2" fmla="*/ 948714 h 948091"/>
                <a:gd name="connsiteX3" fmla="*/ 636 w 1399563"/>
                <a:gd name="connsiteY3" fmla="*/ 844876 h 948091"/>
                <a:gd name="connsiteX4" fmla="*/ 636 w 1399563"/>
                <a:gd name="connsiteY4" fmla="*/ 104461 h 948091"/>
                <a:gd name="connsiteX5" fmla="*/ 95445 w 1399563"/>
                <a:gd name="connsiteY5" fmla="*/ 623 h 948091"/>
                <a:gd name="connsiteX6" fmla="*/ 1305390 w 1399563"/>
                <a:gd name="connsiteY6" fmla="*/ 623 h 948091"/>
                <a:gd name="connsiteX7" fmla="*/ 1400199 w 1399563"/>
                <a:gd name="connsiteY7" fmla="*/ 104461 h 948091"/>
                <a:gd name="connsiteX8" fmla="*/ 1400199 w 1399563"/>
                <a:gd name="connsiteY8" fmla="*/ 844876 h 9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563" h="948091">
                  <a:moveTo>
                    <a:pt x="1400199" y="844876"/>
                  </a:moveTo>
                  <a:cubicBezTo>
                    <a:pt x="1400199" y="896795"/>
                    <a:pt x="1357310" y="948714"/>
                    <a:pt x="1305390" y="948714"/>
                  </a:cubicBezTo>
                  <a:lnTo>
                    <a:pt x="52556" y="948714"/>
                  </a:lnTo>
                  <a:cubicBezTo>
                    <a:pt x="-1621" y="948714"/>
                    <a:pt x="636" y="896795"/>
                    <a:pt x="636" y="844876"/>
                  </a:cubicBezTo>
                  <a:lnTo>
                    <a:pt x="636" y="104461"/>
                  </a:lnTo>
                  <a:cubicBezTo>
                    <a:pt x="636" y="50285"/>
                    <a:pt x="43526" y="623"/>
                    <a:pt x="95445" y="623"/>
                  </a:cubicBezTo>
                  <a:lnTo>
                    <a:pt x="1305390" y="623"/>
                  </a:lnTo>
                  <a:cubicBezTo>
                    <a:pt x="1357310" y="623"/>
                    <a:pt x="1400199" y="50285"/>
                    <a:pt x="1400199" y="104461"/>
                  </a:cubicBezTo>
                  <a:lnTo>
                    <a:pt x="1400199" y="844876"/>
                  </a:lnTo>
                  <a:close/>
                </a:path>
              </a:pathLst>
            </a:custGeom>
            <a:solidFill>
              <a:schemeClr val="accent6"/>
            </a:solidFill>
            <a:ln w="2804" cap="flat">
              <a:noFill/>
              <a:prstDash val="solid"/>
              <a:miter/>
            </a:ln>
          </p:spPr>
          <p:txBody>
            <a:bodyPr rtlCol="0" anchor="ctr"/>
            <a:lstStyle/>
            <a:p>
              <a:endParaRPr lang="en-GB"/>
            </a:p>
          </p:txBody>
        </p:sp>
        <p:sp>
          <p:nvSpPr>
            <p:cNvPr id="62" name="Freeform: Shape 61">
              <a:extLst>
                <a:ext uri="{FF2B5EF4-FFF2-40B4-BE49-F238E27FC236}">
                  <a16:creationId xmlns="" xmlns:a16="http://schemas.microsoft.com/office/drawing/2014/main" id="{91D8174A-33A8-468B-9E70-48A147F9975C}"/>
                </a:ext>
              </a:extLst>
            </p:cNvPr>
            <p:cNvSpPr/>
            <p:nvPr/>
          </p:nvSpPr>
          <p:spPr>
            <a:xfrm>
              <a:off x="6971766" y="649019"/>
              <a:ext cx="1402385" cy="953734"/>
            </a:xfrm>
            <a:custGeom>
              <a:avLst/>
              <a:gdLst>
                <a:gd name="connsiteX0" fmla="*/ 1306884 w 1402384"/>
                <a:gd name="connsiteY0" fmla="*/ 2116 h 953734"/>
                <a:gd name="connsiteX1" fmla="*/ 1401693 w 1402384"/>
                <a:gd name="connsiteY1" fmla="*/ 105955 h 953734"/>
                <a:gd name="connsiteX2" fmla="*/ 1401693 w 1402384"/>
                <a:gd name="connsiteY2" fmla="*/ 848626 h 953734"/>
                <a:gd name="connsiteX3" fmla="*/ 1306884 w 1402384"/>
                <a:gd name="connsiteY3" fmla="*/ 952465 h 953734"/>
                <a:gd name="connsiteX4" fmla="*/ 54049 w 1402384"/>
                <a:gd name="connsiteY4" fmla="*/ 952465 h 953734"/>
                <a:gd name="connsiteX5" fmla="*/ 2130 w 1402384"/>
                <a:gd name="connsiteY5" fmla="*/ 850884 h 9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84" h="953734">
                  <a:moveTo>
                    <a:pt x="1306884" y="2116"/>
                  </a:moveTo>
                  <a:cubicBezTo>
                    <a:pt x="1358803" y="2116"/>
                    <a:pt x="1401693" y="51778"/>
                    <a:pt x="1401693" y="105955"/>
                  </a:cubicBezTo>
                  <a:lnTo>
                    <a:pt x="1401693" y="848626"/>
                  </a:lnTo>
                  <a:cubicBezTo>
                    <a:pt x="1401693" y="900545"/>
                    <a:pt x="1358803" y="952465"/>
                    <a:pt x="1306884" y="952465"/>
                  </a:cubicBezTo>
                  <a:lnTo>
                    <a:pt x="54049" y="952465"/>
                  </a:lnTo>
                  <a:cubicBezTo>
                    <a:pt x="-128" y="950207"/>
                    <a:pt x="2130" y="902803"/>
                    <a:pt x="2130" y="850884"/>
                  </a:cubicBezTo>
                </a:path>
              </a:pathLst>
            </a:custGeom>
            <a:solidFill>
              <a:schemeClr val="accent6">
                <a:lumMod val="75000"/>
              </a:schemeClr>
            </a:solidFill>
            <a:ln w="9525" cap="flat">
              <a:noFill/>
              <a:prstDash val="solid"/>
              <a:miter/>
            </a:ln>
          </p:spPr>
          <p:txBody>
            <a:bodyPr rtlCol="0" anchor="ctr"/>
            <a:lstStyle/>
            <a:p>
              <a:endParaRPr lang="en-GB"/>
            </a:p>
          </p:txBody>
        </p:sp>
        <p:sp>
          <p:nvSpPr>
            <p:cNvPr id="63" name="Freeform: Shape 62">
              <a:extLst>
                <a:ext uri="{FF2B5EF4-FFF2-40B4-BE49-F238E27FC236}">
                  <a16:creationId xmlns="" xmlns:a16="http://schemas.microsoft.com/office/drawing/2014/main" id="{026A84BB-1E52-4D03-8D76-AA8EB9DDEC3C}"/>
                </a:ext>
              </a:extLst>
            </p:cNvPr>
            <p:cNvSpPr/>
            <p:nvPr/>
          </p:nvSpPr>
          <p:spPr>
            <a:xfrm>
              <a:off x="7840863" y="1269793"/>
              <a:ext cx="533301" cy="457115"/>
            </a:xfrm>
            <a:custGeom>
              <a:avLst/>
              <a:gdLst>
                <a:gd name="connsiteX0" fmla="*/ 532596 w 533301"/>
                <a:gd name="connsiteY0" fmla="*/ 2116 h 457115"/>
                <a:gd name="connsiteX1" fmla="*/ 532596 w 533301"/>
                <a:gd name="connsiteY1" fmla="*/ 455846 h 457115"/>
                <a:gd name="connsiteX2" fmla="*/ 2116 w 533301"/>
                <a:gd name="connsiteY2" fmla="*/ 105955 h 457115"/>
              </a:gdLst>
              <a:ahLst/>
              <a:cxnLst>
                <a:cxn ang="0">
                  <a:pos x="connsiteX0" y="connsiteY0"/>
                </a:cxn>
                <a:cxn ang="0">
                  <a:pos x="connsiteX1" y="connsiteY1"/>
                </a:cxn>
                <a:cxn ang="0">
                  <a:pos x="connsiteX2" y="connsiteY2"/>
                </a:cxn>
              </a:cxnLst>
              <a:rect l="l" t="t" r="r" b="b"/>
              <a:pathLst>
                <a:path w="533301" h="457115">
                  <a:moveTo>
                    <a:pt x="532596" y="2116"/>
                  </a:moveTo>
                  <a:lnTo>
                    <a:pt x="532596" y="455846"/>
                  </a:lnTo>
                  <a:lnTo>
                    <a:pt x="2116" y="105955"/>
                  </a:lnTo>
                  <a:close/>
                </a:path>
              </a:pathLst>
            </a:custGeom>
            <a:solidFill>
              <a:schemeClr val="accent6">
                <a:lumMod val="75000"/>
              </a:schemeClr>
            </a:solidFill>
            <a:ln w="9525" cap="flat">
              <a:noFill/>
              <a:prstDash val="solid"/>
              <a:miter/>
            </a:ln>
          </p:spPr>
          <p:txBody>
            <a:bodyPr rtlCol="0" anchor="ctr"/>
            <a:lstStyle/>
            <a:p>
              <a:endParaRPr lang="en-GB"/>
            </a:p>
          </p:txBody>
        </p:sp>
        <p:sp>
          <p:nvSpPr>
            <p:cNvPr id="64" name="Freeform: Shape 63">
              <a:extLst>
                <a:ext uri="{FF2B5EF4-FFF2-40B4-BE49-F238E27FC236}">
                  <a16:creationId xmlns="" xmlns:a16="http://schemas.microsoft.com/office/drawing/2014/main" id="{72A1D89D-D55E-4B38-8D2E-AD935A8D4E34}"/>
                </a:ext>
              </a:extLst>
            </p:cNvPr>
            <p:cNvSpPr/>
            <p:nvPr/>
          </p:nvSpPr>
          <p:spPr>
            <a:xfrm>
              <a:off x="8167416" y="1598603"/>
              <a:ext cx="205984" cy="129798"/>
            </a:xfrm>
            <a:custGeom>
              <a:avLst/>
              <a:gdLst>
                <a:gd name="connsiteX0" fmla="*/ 206043 w 205984"/>
                <a:gd name="connsiteY0" fmla="*/ 131550 h 129798"/>
                <a:gd name="connsiteX1" fmla="*/ 206043 w 205984"/>
                <a:gd name="connsiteY1" fmla="*/ 115748 h 129798"/>
                <a:gd name="connsiteX2" fmla="*/ 206043 w 205984"/>
                <a:gd name="connsiteY2" fmla="*/ 108976 h 129798"/>
                <a:gd name="connsiteX3" fmla="*/ 86403 w 205984"/>
                <a:gd name="connsiteY3" fmla="*/ 623 h 129798"/>
                <a:gd name="connsiteX4" fmla="*/ 623 w 205984"/>
                <a:gd name="connsiteY4" fmla="*/ 623 h 129798"/>
                <a:gd name="connsiteX5" fmla="*/ 206043 w 205984"/>
                <a:gd name="connsiteY5" fmla="*/ 131550 h 1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84" h="129798">
                  <a:moveTo>
                    <a:pt x="206043" y="131550"/>
                  </a:moveTo>
                  <a:cubicBezTo>
                    <a:pt x="206043" y="127035"/>
                    <a:pt x="206043" y="120263"/>
                    <a:pt x="206043" y="115748"/>
                  </a:cubicBezTo>
                  <a:lnTo>
                    <a:pt x="206043" y="108976"/>
                  </a:lnTo>
                  <a:cubicBezTo>
                    <a:pt x="206043" y="43513"/>
                    <a:pt x="151866" y="623"/>
                    <a:pt x="86403" y="623"/>
                  </a:cubicBezTo>
                  <a:lnTo>
                    <a:pt x="623" y="623"/>
                  </a:lnTo>
                  <a:lnTo>
                    <a:pt x="206043" y="131550"/>
                  </a:lnTo>
                  <a:close/>
                </a:path>
              </a:pathLst>
            </a:custGeom>
            <a:solidFill>
              <a:schemeClr val="accent6"/>
            </a:solidFill>
            <a:ln w="2804" cap="flat">
              <a:noFill/>
              <a:prstDash val="solid"/>
              <a:miter/>
            </a:ln>
          </p:spPr>
          <p:txBody>
            <a:bodyPr rtlCol="0" anchor="ctr"/>
            <a:lstStyle/>
            <a:p>
              <a:endParaRPr lang="en-GB"/>
            </a:p>
          </p:txBody>
        </p:sp>
        <p:sp>
          <p:nvSpPr>
            <p:cNvPr id="65" name="Freeform: Shape 64">
              <a:extLst>
                <a:ext uri="{FF2B5EF4-FFF2-40B4-BE49-F238E27FC236}">
                  <a16:creationId xmlns="" xmlns:a16="http://schemas.microsoft.com/office/drawing/2014/main" id="{57BDC586-C239-4DBC-A819-533F04A01F3E}"/>
                </a:ext>
              </a:extLst>
            </p:cNvPr>
            <p:cNvSpPr/>
            <p:nvPr/>
          </p:nvSpPr>
          <p:spPr>
            <a:xfrm>
              <a:off x="7305869" y="919902"/>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6" name="Freeform: Shape 65">
              <a:extLst>
                <a:ext uri="{FF2B5EF4-FFF2-40B4-BE49-F238E27FC236}">
                  <a16:creationId xmlns="" xmlns:a16="http://schemas.microsoft.com/office/drawing/2014/main" id="{06D1FCA1-F4D4-45EF-A36A-37D8390BB07A}"/>
                </a:ext>
              </a:extLst>
            </p:cNvPr>
            <p:cNvSpPr/>
            <p:nvPr/>
          </p:nvSpPr>
          <p:spPr>
            <a:xfrm>
              <a:off x="7305869" y="1123064"/>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7" name="Freeform: Shape 66">
              <a:extLst>
                <a:ext uri="{FF2B5EF4-FFF2-40B4-BE49-F238E27FC236}">
                  <a16:creationId xmlns="" xmlns:a16="http://schemas.microsoft.com/office/drawing/2014/main" id="{1905A676-A9C6-4483-A8DA-2694788F468D}"/>
                </a:ext>
              </a:extLst>
            </p:cNvPr>
            <p:cNvSpPr/>
            <p:nvPr/>
          </p:nvSpPr>
          <p:spPr>
            <a:xfrm>
              <a:off x="7305869" y="1326227"/>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8" name="Freeform: Shape 67">
              <a:extLst>
                <a:ext uri="{FF2B5EF4-FFF2-40B4-BE49-F238E27FC236}">
                  <a16:creationId xmlns="" xmlns:a16="http://schemas.microsoft.com/office/drawing/2014/main" id="{2C3E80C0-C618-41C2-BCA5-81A5F52CB66D}"/>
                </a:ext>
              </a:extLst>
            </p:cNvPr>
            <p:cNvSpPr/>
            <p:nvPr/>
          </p:nvSpPr>
          <p:spPr>
            <a:xfrm>
              <a:off x="7305869" y="897328"/>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69" name="Freeform: Shape 68">
              <a:extLst>
                <a:ext uri="{FF2B5EF4-FFF2-40B4-BE49-F238E27FC236}">
                  <a16:creationId xmlns="" xmlns:a16="http://schemas.microsoft.com/office/drawing/2014/main" id="{652F4798-244A-474F-AB3F-6D13B453A9F7}"/>
                </a:ext>
              </a:extLst>
            </p:cNvPr>
            <p:cNvSpPr/>
            <p:nvPr/>
          </p:nvSpPr>
          <p:spPr>
            <a:xfrm>
              <a:off x="7305869" y="1100491"/>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70" name="Freeform: Shape 69">
              <a:extLst>
                <a:ext uri="{FF2B5EF4-FFF2-40B4-BE49-F238E27FC236}">
                  <a16:creationId xmlns="" xmlns:a16="http://schemas.microsoft.com/office/drawing/2014/main" id="{582F4AED-E238-47ED-9AD8-224136081BF0}"/>
                </a:ext>
              </a:extLst>
            </p:cNvPr>
            <p:cNvSpPr/>
            <p:nvPr/>
          </p:nvSpPr>
          <p:spPr>
            <a:xfrm>
              <a:off x="7305869" y="1303653"/>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rgbClr val="F8FFF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057078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2"/>
            <a:ext cx="4229100" cy="847924"/>
          </a:xfrm>
        </p:spPr>
        <p:txBody>
          <a:bodyPr/>
          <a:lstStyle/>
          <a:p>
            <a:r>
              <a:rPr lang="en-US" dirty="0" smtClean="0"/>
              <a:t>Summary</a:t>
            </a:r>
            <a:endParaRPr lang="en-US" dirty="0"/>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3777239815"/>
              </p:ext>
            </p:extLst>
          </p:nvPr>
        </p:nvGraphicFramePr>
        <p:xfrm>
          <a:off x="4020065" y="766118"/>
          <a:ext cx="4382530" cy="4642812"/>
        </p:xfrm>
        <a:graphic>
          <a:graphicData uri="http://schemas.openxmlformats.org/drawingml/2006/table">
            <a:tbl>
              <a:tblPr>
                <a:tableStyleId>{5C22544A-7EE6-4342-B048-85BDC9FD1C3A}</a:tableStyleId>
              </a:tblPr>
              <a:tblGrid>
                <a:gridCol w="4382530">
                  <a:extLst>
                    <a:ext uri="{9D8B030D-6E8A-4147-A177-3AD203B41FA5}">
                      <a16:colId xmlns="" xmlns:a16="http://schemas.microsoft.com/office/drawing/2014/main" val="20000"/>
                    </a:ext>
                  </a:extLst>
                </a:gridCol>
              </a:tblGrid>
              <a:tr h="1160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600" b="1" i="1" kern="1200" dirty="0" smtClean="0">
                          <a:solidFill>
                            <a:schemeClr val="bg1"/>
                          </a:solidFill>
                          <a:effectLst/>
                          <a:latin typeface="+mn-lt"/>
                          <a:ea typeface="+mn-ea"/>
                          <a:cs typeface="+mn-cs"/>
                        </a:rPr>
                        <a:t>3375, </a:t>
                      </a:r>
                      <a:r>
                        <a:rPr lang="en-US" sz="1600" kern="1200" dirty="0" smtClean="0">
                          <a:solidFill>
                            <a:schemeClr val="bg1"/>
                          </a:solidFill>
                          <a:effectLst/>
                          <a:latin typeface="+mn-lt"/>
                          <a:ea typeface="+mn-ea"/>
                          <a:cs typeface="+mn-cs"/>
                        </a:rPr>
                        <a:t>7 years old pupils participated in the study in 2017</a:t>
                      </a:r>
                    </a:p>
                    <a:p>
                      <a:endParaRPr lang="en-US" sz="16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160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effectLst/>
                          <a:latin typeface="+mn-lt"/>
                          <a:ea typeface="+mn-ea"/>
                          <a:cs typeface="+mn-cs"/>
                        </a:rPr>
                        <a:t>Anthropometric measurements such as height, weight, and waist and hip circumferences, were recorded</a:t>
                      </a:r>
                    </a:p>
                    <a:p>
                      <a:endParaRPr lang="en-US" sz="1600" i="0" u="none"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160703">
                <a:tc>
                  <a:txBody>
                    <a:bodyPr/>
                    <a:lstStyle/>
                    <a:p>
                      <a:r>
                        <a:rPr lang="en-US" sz="1600" kern="1200" dirty="0" smtClean="0">
                          <a:solidFill>
                            <a:schemeClr val="bg1"/>
                          </a:solidFill>
                          <a:effectLst/>
                          <a:latin typeface="+mn-lt"/>
                          <a:ea typeface="+mn-ea"/>
                          <a:cs typeface="+mn-cs"/>
                        </a:rPr>
                        <a:t>Prevalence of Overweight Based on WHO Growth Curves among children aged 7 years</a:t>
                      </a:r>
                      <a:r>
                        <a:rPr lang="ka-GE" sz="1600" kern="1200" dirty="0" smtClean="0">
                          <a:solidFill>
                            <a:schemeClr val="bg1"/>
                          </a:solidFill>
                          <a:effectLst/>
                          <a:latin typeface="+mn-lt"/>
                          <a:ea typeface="+mn-ea"/>
                          <a:cs typeface="+mn-cs"/>
                        </a:rPr>
                        <a:t> 22.1 </a:t>
                      </a:r>
                      <a:r>
                        <a:rPr lang="en-US" sz="1600" kern="1200" dirty="0" smtClean="0">
                          <a:solidFill>
                            <a:schemeClr val="bg1"/>
                          </a:solidFill>
                          <a:effectLst/>
                          <a:latin typeface="+mn-lt"/>
                          <a:ea typeface="+mn-ea"/>
                          <a:cs typeface="+mn-cs"/>
                        </a:rPr>
                        <a:t>among girls and 26.1 among boys</a:t>
                      </a:r>
                      <a:endParaRPr lang="en-US" sz="1600" kern="1200" dirty="0">
                        <a:solidFill>
                          <a:schemeClr val="bg1"/>
                        </a:solidFill>
                        <a:effectLst/>
                        <a:latin typeface="+mn-lt"/>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160703">
                <a:tc>
                  <a:txBody>
                    <a:bodyPr/>
                    <a:lstStyle/>
                    <a:p>
                      <a:r>
                        <a:rPr lang="en-US" sz="1600" kern="1200" dirty="0" smtClean="0">
                          <a:solidFill>
                            <a:schemeClr val="bg1"/>
                          </a:solidFill>
                          <a:effectLst/>
                          <a:latin typeface="+mn-lt"/>
                          <a:ea typeface="+mn-ea"/>
                          <a:cs typeface="+mn-cs"/>
                        </a:rPr>
                        <a:t>Prevalence of Obesity Based on WHO Growth Curves among children aged 7 years 10.3% among boys and 7.2% among girls</a:t>
                      </a:r>
                      <a:endParaRPr lang="en-US" sz="1600" kern="1200" dirty="0">
                        <a:solidFill>
                          <a:schemeClr val="bg1"/>
                        </a:solidFill>
                        <a:effectLst/>
                        <a:latin typeface="+mn-lt"/>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76" y="481675"/>
            <a:ext cx="2461067" cy="3180030"/>
          </a:xfrm>
          <a:prstGeom prst="rect">
            <a:avLst/>
          </a:prstGeom>
        </p:spPr>
      </p:pic>
    </p:spTree>
    <p:extLst>
      <p:ext uri="{BB962C8B-B14F-4D97-AF65-F5344CB8AC3E}">
        <p14:creationId xmlns:p14="http://schemas.microsoft.com/office/powerpoint/2010/main" val="249058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8" name="Content Placeholder 7"/>
          <p:cNvSpPr>
            <a:spLocks noGrp="1"/>
          </p:cNvSpPr>
          <p:nvPr>
            <p:ph idx="1"/>
          </p:nvPr>
        </p:nvSpPr>
        <p:spPr>
          <a:xfrm>
            <a:off x="1046922" y="1205948"/>
            <a:ext cx="4770782" cy="5526156"/>
          </a:xfrm>
        </p:spPr>
        <p:txBody>
          <a:bodyPr/>
          <a:lstStyle/>
          <a:p>
            <a:pPr algn="just"/>
            <a:r>
              <a:rPr lang="en-US" sz="1600" i="1" dirty="0">
                <a:latin typeface="Sylfaen" panose="010A0502050306030303" pitchFamily="18" charset="0"/>
              </a:rPr>
              <a:t>Childhood obesity</a:t>
            </a:r>
            <a:r>
              <a:rPr lang="en-US" sz="1600" dirty="0">
                <a:latin typeface="Sylfaen" panose="010A0502050306030303" pitchFamily="18" charset="0"/>
              </a:rPr>
              <a:t> is a major public health problem globally, with the potential to undermine progress towards achieving the SDGs. Prevention is recognized as the only feasible option for curbing the epidemic. Unhealthy diet, malnutrition and sedentary lifestyles are important causes of childhood obesity.</a:t>
            </a:r>
            <a:endParaRPr lang="en-US" sz="1400" dirty="0">
              <a:latin typeface="Sylfaen" panose="010A0502050306030303" pitchFamily="18" charset="0"/>
            </a:endParaRPr>
          </a:p>
          <a:p>
            <a:pPr algn="just"/>
            <a:r>
              <a:rPr lang="en-US" sz="1600" dirty="0">
                <a:latin typeface="Sylfaen" panose="010A0502050306030303" pitchFamily="18" charset="0"/>
              </a:rPr>
              <a:t>Childhood obesity is a multifactorial disease associated with a wide range of serious health and social consequences including a higher risk of premature death and disability in adulthood.</a:t>
            </a:r>
            <a:endParaRPr lang="en-US" sz="1400" dirty="0">
              <a:latin typeface="Sylfaen" panose="010A0502050306030303" pitchFamily="18" charset="0"/>
            </a:endParaRPr>
          </a:p>
          <a:p>
            <a:pPr algn="just"/>
            <a:r>
              <a:rPr lang="en-US" sz="1600" dirty="0">
                <a:latin typeface="Sylfaen" panose="010A0502050306030303" pitchFamily="18" charset="0"/>
              </a:rPr>
              <a:t> S</a:t>
            </a:r>
            <a:r>
              <a:rPr lang="en-US" sz="1600" dirty="0" smtClean="0">
                <a:latin typeface="Sylfaen" panose="010A0502050306030303" pitchFamily="18" charset="0"/>
              </a:rPr>
              <a:t>evere </a:t>
            </a:r>
            <a:r>
              <a:rPr lang="en-US" sz="1600" dirty="0">
                <a:latin typeface="Sylfaen" panose="010A0502050306030303" pitchFamily="18" charset="0"/>
              </a:rPr>
              <a:t>obesity in children is associated with immediate and long-term cardiovascular, metabolic and other negative health outcomes. When comparing overweight children to children with severe obesity, the latter have a much worse cardio-metabolic risk factor profile</a:t>
            </a:r>
            <a:r>
              <a:rPr lang="en-US" sz="1600" dirty="0"/>
              <a:t>.</a:t>
            </a:r>
            <a:endParaRPr lang="en-US" sz="1400" dirty="0"/>
          </a:p>
          <a:p>
            <a:pPr algn="just"/>
            <a:r>
              <a:rPr lang="en-US" sz="1600" dirty="0"/>
              <a:t> </a:t>
            </a:r>
            <a:endParaRPr lang="en-US" sz="1400" dirty="0"/>
          </a:p>
        </p:txBody>
      </p:sp>
      <p:sp>
        <p:nvSpPr>
          <p:cNvPr id="9" name="Content Placeholder 8"/>
          <p:cNvSpPr>
            <a:spLocks noGrp="1"/>
          </p:cNvSpPr>
          <p:nvPr>
            <p:ph idx="10"/>
          </p:nvPr>
        </p:nvSpPr>
        <p:spPr>
          <a:xfrm>
            <a:off x="6353908" y="3280955"/>
            <a:ext cx="2332892" cy="1480231"/>
          </a:xfrm>
        </p:spPr>
        <p:txBody>
          <a:bodyPr/>
          <a:lstStyle/>
          <a:p>
            <a:pPr algn="just">
              <a:lnSpc>
                <a:spcPct val="113000"/>
              </a:lnSpc>
            </a:pPr>
            <a:r>
              <a:rPr lang="en-US" sz="2000" b="1" i="1" dirty="0">
                <a:latin typeface="Sylfaen" panose="010A0502050306030303" pitchFamily="18" charset="0"/>
              </a:rPr>
              <a:t>This study is the first that investigates the prevalence of severe obesity in school </a:t>
            </a:r>
            <a:r>
              <a:rPr lang="en-US" sz="2000" b="1" i="1" dirty="0" smtClean="0">
                <a:latin typeface="Sylfaen" panose="010A0502050306030303" pitchFamily="18" charset="0"/>
              </a:rPr>
              <a:t>children</a:t>
            </a:r>
            <a:r>
              <a:rPr lang="ka-GE" sz="2000" b="1" i="1" dirty="0" smtClean="0">
                <a:latin typeface="Sylfaen" panose="010A0502050306030303" pitchFamily="18" charset="0"/>
              </a:rPr>
              <a:t> </a:t>
            </a:r>
            <a:r>
              <a:rPr lang="en-US" sz="2000" b="1" i="1" dirty="0" smtClean="0">
                <a:latin typeface="Sylfaen" panose="010A0502050306030303" pitchFamily="18" charset="0"/>
              </a:rPr>
              <a:t>in Georgia.</a:t>
            </a:r>
          </a:p>
          <a:p>
            <a:pPr algn="just">
              <a:lnSpc>
                <a:spcPct val="113000"/>
              </a:lnSpc>
            </a:pPr>
            <a:endParaRPr lang="en-US" sz="2000" b="1" i="1" kern="100" dirty="0">
              <a:solidFill>
                <a:srgbClr val="E11156"/>
              </a:solidFill>
              <a:latin typeface="Sylfaen" panose="010A0502050306030303" pitchFamily="18" charset="0"/>
              <a:cs typeface="+mn-cs"/>
            </a:endParaRPr>
          </a:p>
        </p:txBody>
      </p:sp>
      <p:cxnSp>
        <p:nvCxnSpPr>
          <p:cNvPr id="5" name="Straight Connector 4">
            <a:extLst>
              <a:ext uri="{FF2B5EF4-FFF2-40B4-BE49-F238E27FC236}">
                <a16:creationId xmlns="" xmlns:a16="http://schemas.microsoft.com/office/drawing/2014/main" id="{D0E3E0E3-2B1F-42C9-96AA-4AD0228B7E30}"/>
              </a:ext>
            </a:extLst>
          </p:cNvPr>
          <p:cNvCxnSpPr/>
          <p:nvPr/>
        </p:nvCxnSpPr>
        <p:spPr>
          <a:xfrm>
            <a:off x="457200" y="460057"/>
            <a:ext cx="318205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B71EC57-0F31-4CAE-9A1F-BB167241D3EF}"/>
              </a:ext>
            </a:extLst>
          </p:cNvPr>
          <p:cNvCxnSpPr/>
          <p:nvPr/>
        </p:nvCxnSpPr>
        <p:spPr>
          <a:xfrm>
            <a:off x="3829078" y="460057"/>
            <a:ext cx="485772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02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1AFE324E-86CD-4092-8C48-CD389F2508D0}"/>
              </a:ext>
            </a:extLst>
          </p:cNvPr>
          <p:cNvGrpSpPr/>
          <p:nvPr/>
        </p:nvGrpSpPr>
        <p:grpSpPr>
          <a:xfrm>
            <a:off x="3816351" y="-6580"/>
            <a:ext cx="5327650" cy="6879102"/>
            <a:chOff x="3816351" y="-6580"/>
            <a:chExt cx="5327650" cy="6879102"/>
          </a:xfrm>
        </p:grpSpPr>
        <p:sp>
          <p:nvSpPr>
            <p:cNvPr id="4" name="Rectangle 3">
              <a:extLst>
                <a:ext uri="{FF2B5EF4-FFF2-40B4-BE49-F238E27FC236}">
                  <a16:creationId xmlns="" xmlns:a16="http://schemas.microsoft.com/office/drawing/2014/main" id="{B76CC1FD-57AF-4D32-8A73-811B7DD57452}"/>
                </a:ext>
              </a:extLst>
            </p:cNvPr>
            <p:cNvSpPr/>
            <p:nvPr/>
          </p:nvSpPr>
          <p:spPr>
            <a:xfrm>
              <a:off x="3816351" y="-6580"/>
              <a:ext cx="5327650" cy="1152000"/>
            </a:xfrm>
            <a:prstGeom prst="rect">
              <a:avLst/>
            </a:prstGeom>
            <a:solidFill>
              <a:srgbClr val="E11156"/>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1" name="Rectangle 10">
              <a:extLst>
                <a:ext uri="{FF2B5EF4-FFF2-40B4-BE49-F238E27FC236}">
                  <a16:creationId xmlns="" xmlns:a16="http://schemas.microsoft.com/office/drawing/2014/main" id="{3E3540B0-3FCC-46E4-8207-030B1AA27DBA}"/>
                </a:ext>
              </a:extLst>
            </p:cNvPr>
            <p:cNvSpPr/>
            <p:nvPr/>
          </p:nvSpPr>
          <p:spPr>
            <a:xfrm>
              <a:off x="3816351" y="1138840"/>
              <a:ext cx="5327650" cy="1152000"/>
            </a:xfrm>
            <a:prstGeom prst="rect">
              <a:avLst/>
            </a:prstGeom>
            <a:solidFill>
              <a:schemeClr val="accent4"/>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3" name="Rectangle 12">
              <a:extLst>
                <a:ext uri="{FF2B5EF4-FFF2-40B4-BE49-F238E27FC236}">
                  <a16:creationId xmlns="" xmlns:a16="http://schemas.microsoft.com/office/drawing/2014/main" id="{68BBF95C-E72F-476B-B1BA-5713F067DDB1}"/>
                </a:ext>
              </a:extLst>
            </p:cNvPr>
            <p:cNvSpPr/>
            <p:nvPr/>
          </p:nvSpPr>
          <p:spPr>
            <a:xfrm>
              <a:off x="3816351" y="2284260"/>
              <a:ext cx="5327650" cy="1152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4" name="Rectangle 13">
              <a:extLst>
                <a:ext uri="{FF2B5EF4-FFF2-40B4-BE49-F238E27FC236}">
                  <a16:creationId xmlns="" xmlns:a16="http://schemas.microsoft.com/office/drawing/2014/main" id="{1989FDFB-3F25-4934-90F2-D01D2177DC88}"/>
                </a:ext>
              </a:extLst>
            </p:cNvPr>
            <p:cNvSpPr/>
            <p:nvPr/>
          </p:nvSpPr>
          <p:spPr>
            <a:xfrm>
              <a:off x="3816351" y="3429680"/>
              <a:ext cx="5327650" cy="11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5" name="Rectangle 14">
              <a:extLst>
                <a:ext uri="{FF2B5EF4-FFF2-40B4-BE49-F238E27FC236}">
                  <a16:creationId xmlns="" xmlns:a16="http://schemas.microsoft.com/office/drawing/2014/main" id="{9D9B6C3A-0594-48C7-A1C4-C1BE4DB615B1}"/>
                </a:ext>
              </a:extLst>
            </p:cNvPr>
            <p:cNvSpPr/>
            <p:nvPr/>
          </p:nvSpPr>
          <p:spPr>
            <a:xfrm>
              <a:off x="3816351" y="5720522"/>
              <a:ext cx="5327650" cy="1152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6" name="Rectangle 15">
              <a:extLst>
                <a:ext uri="{FF2B5EF4-FFF2-40B4-BE49-F238E27FC236}">
                  <a16:creationId xmlns="" xmlns:a16="http://schemas.microsoft.com/office/drawing/2014/main" id="{BDFEB57A-7513-4218-8A2C-B4D97C2E612C}"/>
                </a:ext>
              </a:extLst>
            </p:cNvPr>
            <p:cNvSpPr/>
            <p:nvPr/>
          </p:nvSpPr>
          <p:spPr>
            <a:xfrm>
              <a:off x="3816351" y="4575100"/>
              <a:ext cx="5327650" cy="1152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grpSp>
      <p:sp>
        <p:nvSpPr>
          <p:cNvPr id="3" name="Title 2">
            <a:extLst>
              <a:ext uri="{FF2B5EF4-FFF2-40B4-BE49-F238E27FC236}">
                <a16:creationId xmlns="" xmlns:a16="http://schemas.microsoft.com/office/drawing/2014/main" id="{FC2EAEEE-250F-42AF-9DA3-4B063FCAAA05}"/>
              </a:ext>
            </a:extLst>
          </p:cNvPr>
          <p:cNvSpPr>
            <a:spLocks noGrp="1"/>
          </p:cNvSpPr>
          <p:nvPr>
            <p:ph type="title" idx="4294967295"/>
          </p:nvPr>
        </p:nvSpPr>
        <p:spPr>
          <a:xfrm>
            <a:off x="395288" y="243099"/>
            <a:ext cx="4229100" cy="525462"/>
          </a:xfrm>
        </p:spPr>
        <p:txBody>
          <a:bodyPr/>
          <a:lstStyle/>
          <a:p>
            <a:r>
              <a:rPr lang="en-GB" sz="3600" dirty="0"/>
              <a:t>Conclusions</a:t>
            </a:r>
          </a:p>
        </p:txBody>
      </p:sp>
      <p:sp>
        <p:nvSpPr>
          <p:cNvPr id="5" name="Rectangle 4">
            <a:extLst>
              <a:ext uri="{FF2B5EF4-FFF2-40B4-BE49-F238E27FC236}">
                <a16:creationId xmlns="" xmlns:a16="http://schemas.microsoft.com/office/drawing/2014/main" id="{6D92432C-CFBC-48FC-850A-B4F7E7C83F2F}"/>
              </a:ext>
            </a:extLst>
          </p:cNvPr>
          <p:cNvSpPr/>
          <p:nvPr/>
        </p:nvSpPr>
        <p:spPr>
          <a:xfrm>
            <a:off x="4267629" y="304520"/>
            <a:ext cx="385042" cy="523220"/>
          </a:xfrm>
          <a:prstGeom prst="rect">
            <a:avLst/>
          </a:prstGeom>
        </p:spPr>
        <p:txBody>
          <a:bodyPr wrap="none">
            <a:spAutoFit/>
          </a:bodyPr>
          <a:lstStyle/>
          <a:p>
            <a:r>
              <a:rPr lang="en-US" sz="2800" b="1" dirty="0">
                <a:solidFill>
                  <a:schemeClr val="bg1"/>
                </a:solidFill>
              </a:rPr>
              <a:t>1</a:t>
            </a:r>
            <a:endParaRPr lang="en-GB" sz="2800" dirty="0">
              <a:solidFill>
                <a:schemeClr val="bg1"/>
              </a:solidFill>
            </a:endParaRPr>
          </a:p>
        </p:txBody>
      </p:sp>
      <p:sp>
        <p:nvSpPr>
          <p:cNvPr id="17" name="Rectangle 16">
            <a:extLst>
              <a:ext uri="{FF2B5EF4-FFF2-40B4-BE49-F238E27FC236}">
                <a16:creationId xmlns="" xmlns:a16="http://schemas.microsoft.com/office/drawing/2014/main" id="{CFA0E534-63E6-45F2-96CB-AF5F124FF3A7}"/>
              </a:ext>
            </a:extLst>
          </p:cNvPr>
          <p:cNvSpPr/>
          <p:nvPr/>
        </p:nvSpPr>
        <p:spPr>
          <a:xfrm>
            <a:off x="4297661" y="1456520"/>
            <a:ext cx="385042" cy="523220"/>
          </a:xfrm>
          <a:prstGeom prst="rect">
            <a:avLst/>
          </a:prstGeom>
        </p:spPr>
        <p:txBody>
          <a:bodyPr wrap="none">
            <a:spAutoFit/>
          </a:bodyPr>
          <a:lstStyle/>
          <a:p>
            <a:r>
              <a:rPr lang="en-US" sz="2800" b="1" dirty="0">
                <a:solidFill>
                  <a:schemeClr val="bg1"/>
                </a:solidFill>
              </a:rPr>
              <a:t>2</a:t>
            </a:r>
            <a:endParaRPr lang="en-GB" sz="2800" dirty="0">
              <a:solidFill>
                <a:schemeClr val="bg1"/>
              </a:solidFill>
            </a:endParaRPr>
          </a:p>
        </p:txBody>
      </p:sp>
      <p:sp>
        <p:nvSpPr>
          <p:cNvPr id="18" name="Rectangle 17">
            <a:extLst>
              <a:ext uri="{FF2B5EF4-FFF2-40B4-BE49-F238E27FC236}">
                <a16:creationId xmlns="" xmlns:a16="http://schemas.microsoft.com/office/drawing/2014/main" id="{7E136076-945C-4F87-B004-DBCB2BA386DE}"/>
              </a:ext>
            </a:extLst>
          </p:cNvPr>
          <p:cNvSpPr/>
          <p:nvPr/>
        </p:nvSpPr>
        <p:spPr>
          <a:xfrm>
            <a:off x="4267629" y="2598650"/>
            <a:ext cx="385042" cy="523220"/>
          </a:xfrm>
          <a:prstGeom prst="rect">
            <a:avLst/>
          </a:prstGeom>
        </p:spPr>
        <p:txBody>
          <a:bodyPr wrap="none">
            <a:spAutoFit/>
          </a:bodyPr>
          <a:lstStyle/>
          <a:p>
            <a:r>
              <a:rPr lang="en-US" sz="2800" b="1" dirty="0">
                <a:solidFill>
                  <a:schemeClr val="bg1"/>
                </a:solidFill>
              </a:rPr>
              <a:t>3</a:t>
            </a:r>
            <a:endParaRPr lang="en-GB" sz="2800" dirty="0">
              <a:solidFill>
                <a:schemeClr val="bg1"/>
              </a:solidFill>
            </a:endParaRPr>
          </a:p>
        </p:txBody>
      </p:sp>
      <p:sp>
        <p:nvSpPr>
          <p:cNvPr id="19" name="Rectangle 18">
            <a:extLst>
              <a:ext uri="{FF2B5EF4-FFF2-40B4-BE49-F238E27FC236}">
                <a16:creationId xmlns="" xmlns:a16="http://schemas.microsoft.com/office/drawing/2014/main" id="{16BF5D03-C5F8-42EB-8EE1-DF5EBBBE06B3}"/>
              </a:ext>
            </a:extLst>
          </p:cNvPr>
          <p:cNvSpPr/>
          <p:nvPr/>
        </p:nvSpPr>
        <p:spPr>
          <a:xfrm>
            <a:off x="4296305" y="3740780"/>
            <a:ext cx="385042" cy="523220"/>
          </a:xfrm>
          <a:prstGeom prst="rect">
            <a:avLst/>
          </a:prstGeom>
        </p:spPr>
        <p:txBody>
          <a:bodyPr wrap="none">
            <a:spAutoFit/>
          </a:bodyPr>
          <a:lstStyle/>
          <a:p>
            <a:r>
              <a:rPr lang="en-US" sz="2800" b="1" dirty="0">
                <a:solidFill>
                  <a:schemeClr val="bg1"/>
                </a:solidFill>
              </a:rPr>
              <a:t>4</a:t>
            </a:r>
            <a:endParaRPr lang="en-GB" sz="2800" dirty="0">
              <a:solidFill>
                <a:schemeClr val="bg1"/>
              </a:solidFill>
            </a:endParaRPr>
          </a:p>
        </p:txBody>
      </p:sp>
      <p:sp>
        <p:nvSpPr>
          <p:cNvPr id="20" name="Rectangle 19">
            <a:extLst>
              <a:ext uri="{FF2B5EF4-FFF2-40B4-BE49-F238E27FC236}">
                <a16:creationId xmlns="" xmlns:a16="http://schemas.microsoft.com/office/drawing/2014/main" id="{F130510D-09AA-44A5-9662-547F8DA8F731}"/>
              </a:ext>
            </a:extLst>
          </p:cNvPr>
          <p:cNvSpPr/>
          <p:nvPr/>
        </p:nvSpPr>
        <p:spPr>
          <a:xfrm>
            <a:off x="4296305" y="4892780"/>
            <a:ext cx="385042" cy="523220"/>
          </a:xfrm>
          <a:prstGeom prst="rect">
            <a:avLst/>
          </a:prstGeom>
        </p:spPr>
        <p:txBody>
          <a:bodyPr wrap="none">
            <a:spAutoFit/>
          </a:bodyPr>
          <a:lstStyle/>
          <a:p>
            <a:r>
              <a:rPr lang="en-US" sz="2800" b="1" dirty="0">
                <a:solidFill>
                  <a:schemeClr val="bg1"/>
                </a:solidFill>
              </a:rPr>
              <a:t>5</a:t>
            </a:r>
            <a:endParaRPr lang="en-GB" sz="2800" dirty="0">
              <a:solidFill>
                <a:schemeClr val="bg1"/>
              </a:solidFill>
            </a:endParaRPr>
          </a:p>
        </p:txBody>
      </p:sp>
      <p:sp>
        <p:nvSpPr>
          <p:cNvPr id="21" name="Content Placeholder 3">
            <a:extLst>
              <a:ext uri="{FF2B5EF4-FFF2-40B4-BE49-F238E27FC236}">
                <a16:creationId xmlns="" xmlns:a16="http://schemas.microsoft.com/office/drawing/2014/main" id="{403B1A07-D559-4F39-8C3D-10FE8819763E}"/>
              </a:ext>
            </a:extLst>
          </p:cNvPr>
          <p:cNvSpPr txBox="1">
            <a:spLocks/>
          </p:cNvSpPr>
          <p:nvPr/>
        </p:nvSpPr>
        <p:spPr>
          <a:xfrm>
            <a:off x="5075666" y="177307"/>
            <a:ext cx="3896211" cy="805983"/>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r>
              <a:rPr lang="en-US" sz="1200" dirty="0">
                <a:solidFill>
                  <a:schemeClr val="bg1"/>
                </a:solidFill>
                <a:latin typeface="Sylfaen" panose="010A0502050306030303" pitchFamily="18" charset="0"/>
              </a:rPr>
              <a:t>According to the present study, every fifth second-grade pupil was overweight or obese. Considering the possible health risks, the percentage of overweight and obese children is significant and a definite cause for concern</a:t>
            </a:r>
          </a:p>
        </p:txBody>
      </p:sp>
      <p:sp>
        <p:nvSpPr>
          <p:cNvPr id="22" name="object 11">
            <a:extLst>
              <a:ext uri="{FF2B5EF4-FFF2-40B4-BE49-F238E27FC236}">
                <a16:creationId xmlns="" xmlns:a16="http://schemas.microsoft.com/office/drawing/2014/main" id="{54F817E0-B97A-438A-B120-EEE4B9F3DE03}"/>
              </a:ext>
            </a:extLst>
          </p:cNvPr>
          <p:cNvSpPr/>
          <p:nvPr/>
        </p:nvSpPr>
        <p:spPr>
          <a:xfrm>
            <a:off x="4938730" y="259192"/>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24" name="Content Placeholder 3">
            <a:extLst>
              <a:ext uri="{FF2B5EF4-FFF2-40B4-BE49-F238E27FC236}">
                <a16:creationId xmlns="" xmlns:a16="http://schemas.microsoft.com/office/drawing/2014/main" id="{78C06FBE-67FF-4397-8972-E53BBE0248FF}"/>
              </a:ext>
            </a:extLst>
          </p:cNvPr>
          <p:cNvSpPr txBox="1">
            <a:spLocks/>
          </p:cNvSpPr>
          <p:nvPr/>
        </p:nvSpPr>
        <p:spPr>
          <a:xfrm>
            <a:off x="5260489" y="1322729"/>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r>
              <a:rPr lang="en-US" sz="1200" dirty="0">
                <a:solidFill>
                  <a:schemeClr val="bg1"/>
                </a:solidFill>
                <a:latin typeface="Sylfaen" panose="010A0502050306030303" pitchFamily="18" charset="0"/>
              </a:rPr>
              <a:t>The primary causes for excess body weight are inadequate exercise and an unbalanced diet</a:t>
            </a:r>
            <a:r>
              <a:rPr lang="en-GB" sz="1200" dirty="0">
                <a:solidFill>
                  <a:schemeClr val="bg1"/>
                </a:solidFill>
              </a:rPr>
              <a:t>.</a:t>
            </a:r>
            <a:endParaRPr lang="en-US" sz="1200" dirty="0">
              <a:solidFill>
                <a:schemeClr val="bg1"/>
              </a:solidFill>
            </a:endParaRPr>
          </a:p>
        </p:txBody>
      </p:sp>
      <p:sp>
        <p:nvSpPr>
          <p:cNvPr id="25" name="object 11">
            <a:extLst>
              <a:ext uri="{FF2B5EF4-FFF2-40B4-BE49-F238E27FC236}">
                <a16:creationId xmlns="" xmlns:a16="http://schemas.microsoft.com/office/drawing/2014/main" id="{C684EF7B-87B1-499B-B3B0-5DCC44342443}"/>
              </a:ext>
            </a:extLst>
          </p:cNvPr>
          <p:cNvSpPr/>
          <p:nvPr/>
        </p:nvSpPr>
        <p:spPr>
          <a:xfrm>
            <a:off x="4933123" y="1376273"/>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0" name="Content Placeholder 3">
            <a:extLst>
              <a:ext uri="{FF2B5EF4-FFF2-40B4-BE49-F238E27FC236}">
                <a16:creationId xmlns="" xmlns:a16="http://schemas.microsoft.com/office/drawing/2014/main" id="{BADD88CD-18A1-4861-90A5-4D054F5CBB84}"/>
              </a:ext>
            </a:extLst>
          </p:cNvPr>
          <p:cNvSpPr txBox="1">
            <a:spLocks/>
          </p:cNvSpPr>
          <p:nvPr/>
        </p:nvSpPr>
        <p:spPr>
          <a:xfrm>
            <a:off x="5251068" y="2434325"/>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sz="1200" dirty="0">
              <a:solidFill>
                <a:schemeClr val="bg1"/>
              </a:solidFill>
              <a:latin typeface="Sylfaen" panose="010A0502050306030303" pitchFamily="18" charset="0"/>
            </a:endParaRPr>
          </a:p>
        </p:txBody>
      </p:sp>
      <p:sp>
        <p:nvSpPr>
          <p:cNvPr id="31" name="object 11">
            <a:extLst>
              <a:ext uri="{FF2B5EF4-FFF2-40B4-BE49-F238E27FC236}">
                <a16:creationId xmlns="" xmlns:a16="http://schemas.microsoft.com/office/drawing/2014/main" id="{B5883086-1A2E-4239-8A41-6326AA621949}"/>
              </a:ext>
            </a:extLst>
          </p:cNvPr>
          <p:cNvSpPr/>
          <p:nvPr/>
        </p:nvSpPr>
        <p:spPr>
          <a:xfrm>
            <a:off x="4929309" y="2509628"/>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2" name="Content Placeholder 3">
            <a:extLst>
              <a:ext uri="{FF2B5EF4-FFF2-40B4-BE49-F238E27FC236}">
                <a16:creationId xmlns="" xmlns:a16="http://schemas.microsoft.com/office/drawing/2014/main" id="{11DA5080-D145-4A64-BDC0-96A43FE1CCC0}"/>
              </a:ext>
            </a:extLst>
          </p:cNvPr>
          <p:cNvSpPr txBox="1">
            <a:spLocks/>
          </p:cNvSpPr>
          <p:nvPr/>
        </p:nvSpPr>
        <p:spPr>
          <a:xfrm>
            <a:off x="5254882" y="3616964"/>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lvl="3">
              <a:lnSpc>
                <a:spcPct val="100000"/>
              </a:lnSpc>
              <a:spcBef>
                <a:spcPts val="0"/>
              </a:spcBef>
              <a:spcAft>
                <a:spcPts val="0"/>
              </a:spcAft>
            </a:pPr>
            <a:endParaRPr lang="en-US" dirty="0">
              <a:solidFill>
                <a:schemeClr val="bg1"/>
              </a:solidFill>
            </a:endParaRPr>
          </a:p>
        </p:txBody>
      </p:sp>
      <p:sp>
        <p:nvSpPr>
          <p:cNvPr id="33" name="object 11">
            <a:extLst>
              <a:ext uri="{FF2B5EF4-FFF2-40B4-BE49-F238E27FC236}">
                <a16:creationId xmlns="" xmlns:a16="http://schemas.microsoft.com/office/drawing/2014/main" id="{F2FB4CC1-D012-4A6B-90A0-ADC82457BF2D}"/>
              </a:ext>
            </a:extLst>
          </p:cNvPr>
          <p:cNvSpPr/>
          <p:nvPr/>
        </p:nvSpPr>
        <p:spPr>
          <a:xfrm>
            <a:off x="4933123" y="3692267"/>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4" name="Content Placeholder 3">
            <a:extLst>
              <a:ext uri="{FF2B5EF4-FFF2-40B4-BE49-F238E27FC236}">
                <a16:creationId xmlns="" xmlns:a16="http://schemas.microsoft.com/office/drawing/2014/main" id="{AEC2176E-0D3F-4F52-BD3B-77169993AEEE}"/>
              </a:ext>
            </a:extLst>
          </p:cNvPr>
          <p:cNvSpPr txBox="1">
            <a:spLocks/>
          </p:cNvSpPr>
          <p:nvPr/>
        </p:nvSpPr>
        <p:spPr>
          <a:xfrm>
            <a:off x="5145636" y="4795249"/>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endParaRPr lang="en-US" sz="1200" dirty="0">
              <a:solidFill>
                <a:schemeClr val="bg1"/>
              </a:solidFill>
              <a:latin typeface="Sylfaen" panose="010A0502050306030303" pitchFamily="18" charset="0"/>
            </a:endParaRPr>
          </a:p>
        </p:txBody>
      </p:sp>
      <p:sp>
        <p:nvSpPr>
          <p:cNvPr id="35" name="object 11">
            <a:extLst>
              <a:ext uri="{FF2B5EF4-FFF2-40B4-BE49-F238E27FC236}">
                <a16:creationId xmlns="" xmlns:a16="http://schemas.microsoft.com/office/drawing/2014/main" id="{5E0A79EC-8080-4F3E-A348-A87B8FEA02BD}"/>
              </a:ext>
            </a:extLst>
          </p:cNvPr>
          <p:cNvSpPr/>
          <p:nvPr/>
        </p:nvSpPr>
        <p:spPr>
          <a:xfrm>
            <a:off x="4929309" y="4818348"/>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6" name="Content Placeholder 3">
            <a:extLst>
              <a:ext uri="{FF2B5EF4-FFF2-40B4-BE49-F238E27FC236}">
                <a16:creationId xmlns="" xmlns:a16="http://schemas.microsoft.com/office/drawing/2014/main" id="{84CCC3D6-03F4-4143-9349-EC54E2123F7F}"/>
              </a:ext>
            </a:extLst>
          </p:cNvPr>
          <p:cNvSpPr txBox="1">
            <a:spLocks/>
          </p:cNvSpPr>
          <p:nvPr/>
        </p:nvSpPr>
        <p:spPr>
          <a:xfrm>
            <a:off x="181691" y="2434325"/>
            <a:ext cx="3347683" cy="1944823"/>
          </a:xfrm>
          <a:prstGeom prst="rect">
            <a:avLst/>
          </a:prstGeom>
        </p:spPr>
        <p:txBody>
          <a:bodyPr anchor="t"/>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lnSpc>
                <a:spcPct val="100000"/>
              </a:lnSpc>
              <a:spcBef>
                <a:spcPts val="0"/>
              </a:spcBef>
              <a:spcAft>
                <a:spcPts val="0"/>
              </a:spcAft>
            </a:pPr>
            <a:r>
              <a:rPr lang="en-US" sz="1800" dirty="0">
                <a:solidFill>
                  <a:schemeClr val="tx1"/>
                </a:solidFill>
                <a:latin typeface="Sylfaen" panose="010A0502050306030303" pitchFamily="18" charset="0"/>
              </a:rPr>
              <a:t>From a public health perspective, childhood obesity has proven to be a serious problem in Georgia much like in other European </a:t>
            </a:r>
            <a:r>
              <a:rPr lang="en-US" sz="1800" dirty="0" smtClean="0">
                <a:solidFill>
                  <a:schemeClr val="tx1"/>
                </a:solidFill>
                <a:latin typeface="Sylfaen" panose="010A0502050306030303" pitchFamily="18" charset="0"/>
              </a:rPr>
              <a:t>countries.</a:t>
            </a:r>
          </a:p>
          <a:p>
            <a:pPr algn="just">
              <a:lnSpc>
                <a:spcPct val="100000"/>
              </a:lnSpc>
              <a:spcBef>
                <a:spcPts val="0"/>
              </a:spcBef>
              <a:spcAft>
                <a:spcPts val="0"/>
              </a:spcAft>
            </a:pPr>
            <a:endParaRPr lang="en-US" sz="1800" dirty="0" smtClean="0">
              <a:solidFill>
                <a:schemeClr val="tx1"/>
              </a:solidFill>
              <a:latin typeface="Sylfaen" panose="010A0502050306030303" pitchFamily="18" charset="0"/>
            </a:endParaRPr>
          </a:p>
          <a:p>
            <a:pPr algn="just">
              <a:lnSpc>
                <a:spcPct val="100000"/>
              </a:lnSpc>
              <a:spcBef>
                <a:spcPts val="0"/>
              </a:spcBef>
              <a:spcAft>
                <a:spcPts val="0"/>
              </a:spcAft>
            </a:pPr>
            <a:r>
              <a:rPr lang="en-US" sz="1800" dirty="0">
                <a:solidFill>
                  <a:schemeClr val="tx1"/>
                </a:solidFill>
                <a:latin typeface="Sylfaen" panose="010A0502050306030303" pitchFamily="18" charset="0"/>
              </a:rPr>
              <a:t>Obesity creases the risk of developing overweight and other health issues (type II diabetes and cardio-vascular diseases) in adulthood.</a:t>
            </a:r>
          </a:p>
          <a:p>
            <a:pPr algn="just">
              <a:lnSpc>
                <a:spcPct val="100000"/>
              </a:lnSpc>
              <a:spcBef>
                <a:spcPts val="0"/>
              </a:spcBef>
              <a:spcAft>
                <a:spcPts val="0"/>
              </a:spcAft>
            </a:pPr>
            <a:endParaRPr lang="en-US" sz="1800" dirty="0">
              <a:solidFill>
                <a:schemeClr val="tx1"/>
              </a:solidFill>
              <a:latin typeface="Sylfaen" panose="010A0502050306030303" pitchFamily="18" charset="0"/>
            </a:endParaRPr>
          </a:p>
        </p:txBody>
      </p:sp>
      <p:sp>
        <p:nvSpPr>
          <p:cNvPr id="39" name="Content Placeholder 3">
            <a:extLst>
              <a:ext uri="{FF2B5EF4-FFF2-40B4-BE49-F238E27FC236}">
                <a16:creationId xmlns="" xmlns:a16="http://schemas.microsoft.com/office/drawing/2014/main" id="{2DBE4911-E4F7-48D8-8B07-5150578D3D20}"/>
              </a:ext>
            </a:extLst>
          </p:cNvPr>
          <p:cNvSpPr txBox="1">
            <a:spLocks/>
          </p:cNvSpPr>
          <p:nvPr/>
        </p:nvSpPr>
        <p:spPr>
          <a:xfrm>
            <a:off x="5251068" y="3597623"/>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dirty="0">
              <a:solidFill>
                <a:schemeClr val="bg1"/>
              </a:solidFill>
            </a:endParaRPr>
          </a:p>
        </p:txBody>
      </p:sp>
      <p:sp>
        <p:nvSpPr>
          <p:cNvPr id="40" name="Rectangle 39">
            <a:extLst>
              <a:ext uri="{FF2B5EF4-FFF2-40B4-BE49-F238E27FC236}">
                <a16:creationId xmlns="" xmlns:a16="http://schemas.microsoft.com/office/drawing/2014/main" id="{875A1DE7-7C7A-4CE2-8AEA-72D3B5C53083}"/>
              </a:ext>
            </a:extLst>
          </p:cNvPr>
          <p:cNvSpPr/>
          <p:nvPr/>
        </p:nvSpPr>
        <p:spPr>
          <a:xfrm>
            <a:off x="4297661" y="5957955"/>
            <a:ext cx="385042" cy="523220"/>
          </a:xfrm>
          <a:prstGeom prst="rect">
            <a:avLst/>
          </a:prstGeom>
        </p:spPr>
        <p:txBody>
          <a:bodyPr wrap="none">
            <a:spAutoFit/>
          </a:bodyPr>
          <a:lstStyle/>
          <a:p>
            <a:r>
              <a:rPr lang="en-US" sz="2800" b="1" dirty="0">
                <a:solidFill>
                  <a:schemeClr val="bg1"/>
                </a:solidFill>
              </a:rPr>
              <a:t>6</a:t>
            </a:r>
            <a:endParaRPr lang="en-GB" sz="2800" dirty="0">
              <a:solidFill>
                <a:schemeClr val="bg1"/>
              </a:solidFill>
            </a:endParaRPr>
          </a:p>
        </p:txBody>
      </p:sp>
      <p:sp>
        <p:nvSpPr>
          <p:cNvPr id="41" name="Content Placeholder 3">
            <a:extLst>
              <a:ext uri="{FF2B5EF4-FFF2-40B4-BE49-F238E27FC236}">
                <a16:creationId xmlns="" xmlns:a16="http://schemas.microsoft.com/office/drawing/2014/main" id="{F9249D0B-9E50-4484-9B3D-14BBDBA84158}"/>
              </a:ext>
            </a:extLst>
          </p:cNvPr>
          <p:cNvSpPr txBox="1">
            <a:spLocks/>
          </p:cNvSpPr>
          <p:nvPr/>
        </p:nvSpPr>
        <p:spPr>
          <a:xfrm>
            <a:off x="5251067" y="5799439"/>
            <a:ext cx="3728175" cy="800488"/>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r>
              <a:rPr lang="en-US" sz="1200" dirty="0" smtClean="0">
                <a:solidFill>
                  <a:schemeClr val="bg1"/>
                </a:solidFill>
                <a:latin typeface="Sylfaen" panose="010A0502050306030303" pitchFamily="18" charset="0"/>
              </a:rPr>
              <a:t>Moreover, many </a:t>
            </a:r>
            <a:r>
              <a:rPr lang="en-US" sz="1200" dirty="0">
                <a:solidFill>
                  <a:schemeClr val="bg1"/>
                </a:solidFill>
                <a:latin typeface="Sylfaen" panose="010A0502050306030303" pitchFamily="18" charset="0"/>
              </a:rPr>
              <a:t>schools </a:t>
            </a:r>
            <a:r>
              <a:rPr lang="en-US" sz="1200" dirty="0" smtClean="0">
                <a:solidFill>
                  <a:schemeClr val="bg1"/>
                </a:solidFill>
                <a:latin typeface="Sylfaen" panose="010A0502050306030303" pitchFamily="18" charset="0"/>
              </a:rPr>
              <a:t>provide </a:t>
            </a:r>
            <a:r>
              <a:rPr lang="en-US" sz="1200" dirty="0">
                <a:solidFill>
                  <a:schemeClr val="bg1"/>
                </a:solidFill>
                <a:latin typeface="Sylfaen" panose="010A0502050306030303" pitchFamily="18" charset="0"/>
              </a:rPr>
              <a:t>their pupils with sweets and </a:t>
            </a:r>
            <a:r>
              <a:rPr lang="en-US" sz="1200" dirty="0" smtClean="0">
                <a:solidFill>
                  <a:schemeClr val="bg1"/>
                </a:solidFill>
                <a:latin typeface="Sylfaen" panose="010A0502050306030303" pitchFamily="18" charset="0"/>
              </a:rPr>
              <a:t>sugary soft </a:t>
            </a:r>
            <a:r>
              <a:rPr lang="en-US" sz="1200" dirty="0">
                <a:solidFill>
                  <a:schemeClr val="bg1"/>
                </a:solidFill>
                <a:latin typeface="Sylfaen" panose="010A0502050306030303" pitchFamily="18" charset="0"/>
              </a:rPr>
              <a:t>drinks and juice drinks which does not promote a healthy diet</a:t>
            </a:r>
          </a:p>
        </p:txBody>
      </p:sp>
      <p:sp>
        <p:nvSpPr>
          <p:cNvPr id="42" name="object 11">
            <a:extLst>
              <a:ext uri="{FF2B5EF4-FFF2-40B4-BE49-F238E27FC236}">
                <a16:creationId xmlns="" xmlns:a16="http://schemas.microsoft.com/office/drawing/2014/main" id="{B3CDB2FD-7106-420F-A289-5A70AEE3F444}"/>
              </a:ext>
            </a:extLst>
          </p:cNvPr>
          <p:cNvSpPr/>
          <p:nvPr/>
        </p:nvSpPr>
        <p:spPr>
          <a:xfrm>
            <a:off x="4930665" y="5883523"/>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2" name="Rectangle 1"/>
          <p:cNvSpPr/>
          <p:nvPr/>
        </p:nvSpPr>
        <p:spPr>
          <a:xfrm>
            <a:off x="4975028" y="2391751"/>
            <a:ext cx="4098324" cy="830997"/>
          </a:xfrm>
          <a:prstGeom prst="rect">
            <a:avLst/>
          </a:prstGeom>
        </p:spPr>
        <p:txBody>
          <a:bodyPr wrap="square">
            <a:spAutoFit/>
          </a:bodyPr>
          <a:lstStyle/>
          <a:p>
            <a:pPr algn="just"/>
            <a:r>
              <a:rPr lang="en-US" sz="1200" dirty="0">
                <a:solidFill>
                  <a:schemeClr val="bg1"/>
                </a:solidFill>
                <a:latin typeface="Sylfaen" panose="010A0502050306030303" pitchFamily="18" charset="0"/>
              </a:rPr>
              <a:t>Based on the current data analysis, reaching or maintaining a healthy BMI can be facilitated by engaging the child in extracurricular sports and ensuring that the child starts their day with a balanced breakfast</a:t>
            </a:r>
          </a:p>
        </p:txBody>
      </p:sp>
      <p:sp>
        <p:nvSpPr>
          <p:cNvPr id="37" name="Rectangle 36"/>
          <p:cNvSpPr/>
          <p:nvPr/>
        </p:nvSpPr>
        <p:spPr>
          <a:xfrm>
            <a:off x="4952168" y="3640279"/>
            <a:ext cx="4098324" cy="276999"/>
          </a:xfrm>
          <a:prstGeom prst="rect">
            <a:avLst/>
          </a:prstGeom>
        </p:spPr>
        <p:txBody>
          <a:bodyPr wrap="square">
            <a:spAutoFit/>
          </a:bodyPr>
          <a:lstStyle/>
          <a:p>
            <a:pPr algn="just"/>
            <a:endParaRPr lang="en-US" sz="1200" dirty="0">
              <a:solidFill>
                <a:schemeClr val="bg1"/>
              </a:solidFill>
              <a:latin typeface="Sylfaen" panose="010A0502050306030303" pitchFamily="18" charset="0"/>
            </a:endParaRPr>
          </a:p>
        </p:txBody>
      </p:sp>
      <p:sp>
        <p:nvSpPr>
          <p:cNvPr id="56" name="Content Placeholder 3">
            <a:extLst>
              <a:ext uri="{FF2B5EF4-FFF2-40B4-BE49-F238E27FC236}">
                <a16:creationId xmlns="" xmlns:a16="http://schemas.microsoft.com/office/drawing/2014/main" id="{F9249D0B-9E50-4484-9B3D-14BBDBA84158}"/>
              </a:ext>
            </a:extLst>
          </p:cNvPr>
          <p:cNvSpPr txBox="1">
            <a:spLocks/>
          </p:cNvSpPr>
          <p:nvPr/>
        </p:nvSpPr>
        <p:spPr>
          <a:xfrm>
            <a:off x="5145636" y="3590890"/>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r>
              <a:rPr lang="en-US" sz="1200" dirty="0">
                <a:solidFill>
                  <a:schemeClr val="bg1"/>
                </a:solidFill>
                <a:latin typeface="Sylfaen" panose="010A0502050306030303" pitchFamily="18" charset="0"/>
              </a:rPr>
              <a:t>it is </a:t>
            </a:r>
            <a:r>
              <a:rPr lang="en-US" sz="1200" dirty="0" smtClean="0">
                <a:solidFill>
                  <a:schemeClr val="bg1"/>
                </a:solidFill>
                <a:latin typeface="Sylfaen" panose="010A0502050306030303" pitchFamily="18" charset="0"/>
              </a:rPr>
              <a:t>good that some of </a:t>
            </a:r>
            <a:r>
              <a:rPr lang="en-US" sz="1200" dirty="0">
                <a:solidFill>
                  <a:schemeClr val="bg1"/>
                </a:solidFill>
                <a:latin typeface="Sylfaen" panose="010A0502050306030303" pitchFamily="18" charset="0"/>
              </a:rPr>
              <a:t>the schools had </a:t>
            </a:r>
            <a:r>
              <a:rPr lang="en-US" sz="1200" dirty="0" smtClean="0">
                <a:solidFill>
                  <a:schemeClr val="bg1"/>
                </a:solidFill>
                <a:latin typeface="Sylfaen" panose="010A0502050306030303" pitchFamily="18" charset="0"/>
              </a:rPr>
              <a:t>physical education </a:t>
            </a:r>
            <a:r>
              <a:rPr lang="en-US" sz="1200" dirty="0">
                <a:solidFill>
                  <a:schemeClr val="bg1"/>
                </a:solidFill>
                <a:latin typeface="Sylfaen" panose="010A0502050306030303" pitchFamily="18" charset="0"/>
              </a:rPr>
              <a:t>lessons in their </a:t>
            </a:r>
            <a:r>
              <a:rPr lang="en-US" sz="1200" dirty="0" smtClean="0">
                <a:solidFill>
                  <a:schemeClr val="bg1"/>
                </a:solidFill>
                <a:latin typeface="Sylfaen" panose="010A0502050306030303" pitchFamily="18" charset="0"/>
              </a:rPr>
              <a:t>curriculum, however, not all schools in the country have physical activity lessens. Moreover, Some of them don’t have separate place to organize such </a:t>
            </a:r>
            <a:r>
              <a:rPr lang="en-US" sz="1200" dirty="0" err="1" smtClean="0">
                <a:solidFill>
                  <a:schemeClr val="bg1"/>
                </a:solidFill>
                <a:latin typeface="Sylfaen" panose="010A0502050306030303" pitchFamily="18" charset="0"/>
              </a:rPr>
              <a:t>activies</a:t>
            </a:r>
            <a:r>
              <a:rPr lang="en-US" sz="1200" dirty="0" smtClean="0">
                <a:solidFill>
                  <a:schemeClr val="bg1"/>
                </a:solidFill>
                <a:latin typeface="Sylfaen" panose="010A0502050306030303" pitchFamily="18" charset="0"/>
              </a:rPr>
              <a:t>.</a:t>
            </a:r>
            <a:endParaRPr lang="en-US" sz="1200" dirty="0">
              <a:solidFill>
                <a:schemeClr val="bg1"/>
              </a:solidFill>
              <a:latin typeface="Sylfaen" panose="010A0502050306030303" pitchFamily="18" charset="0"/>
            </a:endParaRPr>
          </a:p>
        </p:txBody>
      </p:sp>
      <p:sp>
        <p:nvSpPr>
          <p:cNvPr id="64" name="Content Placeholder 3">
            <a:extLst>
              <a:ext uri="{FF2B5EF4-FFF2-40B4-BE49-F238E27FC236}">
                <a16:creationId xmlns="" xmlns:a16="http://schemas.microsoft.com/office/drawing/2014/main" id="{F9249D0B-9E50-4484-9B3D-14BBDBA84158}"/>
              </a:ext>
            </a:extLst>
          </p:cNvPr>
          <p:cNvSpPr txBox="1">
            <a:spLocks/>
          </p:cNvSpPr>
          <p:nvPr/>
        </p:nvSpPr>
        <p:spPr>
          <a:xfrm>
            <a:off x="5243702" y="4792110"/>
            <a:ext cx="3728175" cy="800488"/>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sz="1200" dirty="0">
              <a:solidFill>
                <a:schemeClr val="bg1"/>
              </a:solidFill>
              <a:latin typeface="Sylfaen" panose="010A0502050306030303" pitchFamily="18" charset="0"/>
            </a:endParaRPr>
          </a:p>
        </p:txBody>
      </p:sp>
      <p:sp>
        <p:nvSpPr>
          <p:cNvPr id="9" name="Rectangle 8"/>
          <p:cNvSpPr/>
          <p:nvPr/>
        </p:nvSpPr>
        <p:spPr>
          <a:xfrm>
            <a:off x="5007309" y="4743043"/>
            <a:ext cx="4066043" cy="830997"/>
          </a:xfrm>
          <a:prstGeom prst="rect">
            <a:avLst/>
          </a:prstGeom>
        </p:spPr>
        <p:txBody>
          <a:bodyPr wrap="square">
            <a:spAutoFit/>
          </a:bodyPr>
          <a:lstStyle/>
          <a:p>
            <a:pPr algn="just"/>
            <a:r>
              <a:rPr lang="en-US" sz="1200" dirty="0">
                <a:solidFill>
                  <a:schemeClr val="bg1"/>
                </a:solidFill>
                <a:latin typeface="Sylfaen" panose="010A0502050306030303" pitchFamily="18" charset="0"/>
              </a:rPr>
              <a:t>It is also positive that a majority of </a:t>
            </a:r>
            <a:r>
              <a:rPr lang="en-US" sz="1200" dirty="0" smtClean="0">
                <a:solidFill>
                  <a:schemeClr val="bg1"/>
                </a:solidFill>
                <a:latin typeface="Sylfaen" panose="010A0502050306030303" pitchFamily="18" charset="0"/>
              </a:rPr>
              <a:t>the second-grade </a:t>
            </a:r>
            <a:r>
              <a:rPr lang="en-US" sz="1200" dirty="0">
                <a:solidFill>
                  <a:schemeClr val="bg1"/>
                </a:solidFill>
                <a:latin typeface="Sylfaen" panose="010A0502050306030303" pitchFamily="18" charset="0"/>
              </a:rPr>
              <a:t>pupils had the opportunity to use a gym and a </a:t>
            </a:r>
            <a:r>
              <a:rPr lang="en-US" sz="1200" dirty="0" smtClean="0">
                <a:solidFill>
                  <a:schemeClr val="bg1"/>
                </a:solidFill>
                <a:latin typeface="Sylfaen" panose="010A0502050306030303" pitchFamily="18" charset="0"/>
              </a:rPr>
              <a:t>playground.  However, none schools can provide receive </a:t>
            </a:r>
            <a:r>
              <a:rPr lang="en-US" sz="1200" dirty="0">
                <a:solidFill>
                  <a:schemeClr val="bg1"/>
                </a:solidFill>
                <a:latin typeface="Sylfaen" panose="010A0502050306030303" pitchFamily="18" charset="0"/>
              </a:rPr>
              <a:t>free unsweetened </a:t>
            </a:r>
            <a:r>
              <a:rPr lang="en-US" sz="1200" dirty="0" smtClean="0">
                <a:solidFill>
                  <a:schemeClr val="bg1"/>
                </a:solidFill>
                <a:latin typeface="Sylfaen" panose="010A0502050306030303" pitchFamily="18" charset="0"/>
              </a:rPr>
              <a:t>dairy products</a:t>
            </a:r>
            <a:r>
              <a:rPr lang="en-US" sz="1200" dirty="0">
                <a:solidFill>
                  <a:schemeClr val="bg1"/>
                </a:solidFill>
                <a:latin typeface="Sylfaen" panose="010A0502050306030303" pitchFamily="18" charset="0"/>
              </a:rPr>
              <a:t>, vegetables and fruits at school.</a:t>
            </a:r>
          </a:p>
        </p:txBody>
      </p:sp>
    </p:spTree>
    <p:extLst>
      <p:ext uri="{BB962C8B-B14F-4D97-AF65-F5344CB8AC3E}">
        <p14:creationId xmlns:p14="http://schemas.microsoft.com/office/powerpoint/2010/main" val="2285794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150773" cy="1228028"/>
          </a:xfrm>
        </p:spPr>
        <p:txBody>
          <a:bodyPr/>
          <a:lstStyle/>
          <a:p>
            <a:r>
              <a:rPr lang="en-US" dirty="0" smtClean="0">
                <a:latin typeface="Sylfaen" panose="010A0502050306030303" pitchFamily="18" charset="0"/>
              </a:rPr>
              <a:t>Methods:</a:t>
            </a:r>
            <a:r>
              <a:rPr lang="en-US" dirty="0">
                <a:latin typeface="Sylfaen" panose="010A0502050306030303" pitchFamily="18" charset="0"/>
              </a:rPr>
              <a:t/>
            </a:r>
            <a:br>
              <a:rPr lang="en-US" dirty="0">
                <a:latin typeface="Sylfaen" panose="010A0502050306030303" pitchFamily="18" charset="0"/>
              </a:rPr>
            </a:br>
            <a:endParaRPr lang="en-US" dirty="0">
              <a:latin typeface="Sylfaen" panose="010A0502050306030303" pitchFamily="18" charset="0"/>
            </a:endParaRPr>
          </a:p>
        </p:txBody>
      </p:sp>
      <p:sp>
        <p:nvSpPr>
          <p:cNvPr id="3" name="Content Placeholder 2"/>
          <p:cNvSpPr>
            <a:spLocks noGrp="1"/>
          </p:cNvSpPr>
          <p:nvPr>
            <p:ph idx="1"/>
          </p:nvPr>
        </p:nvSpPr>
        <p:spPr>
          <a:xfrm>
            <a:off x="277928" y="3198457"/>
            <a:ext cx="4213456" cy="2749550"/>
          </a:xfrm>
        </p:spPr>
        <p:txBody>
          <a:bodyPr/>
          <a:lstStyle/>
          <a:p>
            <a:pPr marL="342900" indent="-342900" algn="just">
              <a:buFont typeface="Wingdings" panose="05000000000000000000" pitchFamily="2" charset="2"/>
              <a:buChar char="v"/>
            </a:pPr>
            <a:r>
              <a:rPr lang="en-US" dirty="0" smtClean="0"/>
              <a:t>Primary public and private </a:t>
            </a:r>
            <a:r>
              <a:rPr lang="en-US" dirty="0"/>
              <a:t>school classes </a:t>
            </a:r>
            <a:r>
              <a:rPr lang="en-US" dirty="0" smtClean="0"/>
              <a:t>were </a:t>
            </a:r>
            <a:r>
              <a:rPr lang="en-US" dirty="0"/>
              <a:t>randomly selected </a:t>
            </a:r>
            <a:r>
              <a:rPr lang="en-US" dirty="0" smtClean="0"/>
              <a:t>from the list of schools provided by Ministry of Education and Science. </a:t>
            </a:r>
          </a:p>
          <a:p>
            <a:pPr marL="342900" indent="-342900" algn="just">
              <a:buFont typeface="Wingdings" panose="05000000000000000000" pitchFamily="2" charset="2"/>
              <a:buChar char="v"/>
            </a:pPr>
            <a:r>
              <a:rPr lang="en-US" dirty="0" smtClean="0"/>
              <a:t>All </a:t>
            </a:r>
            <a:r>
              <a:rPr lang="en-US" dirty="0"/>
              <a:t>children belonging to sampled classes are included in the study. This is a one-stage cluster sampling design with primary school classes as clusters.</a:t>
            </a:r>
          </a:p>
        </p:txBody>
      </p:sp>
      <p:sp>
        <p:nvSpPr>
          <p:cNvPr id="4" name="Content Placeholder 3"/>
          <p:cNvSpPr>
            <a:spLocks noGrp="1"/>
          </p:cNvSpPr>
          <p:nvPr>
            <p:ph idx="10"/>
          </p:nvPr>
        </p:nvSpPr>
        <p:spPr>
          <a:xfrm>
            <a:off x="5029199" y="2742799"/>
            <a:ext cx="3578773" cy="1789126"/>
          </a:xfrm>
        </p:spPr>
        <p:txBody>
          <a:bodyPr/>
          <a:lstStyle/>
          <a:p>
            <a:r>
              <a:rPr lang="en-US" sz="1600" b="1" dirty="0">
                <a:solidFill>
                  <a:schemeClr val="tx1"/>
                </a:solidFill>
              </a:rPr>
              <a:t>The study population</a:t>
            </a:r>
            <a:r>
              <a:rPr lang="ka-GE" sz="1600" b="1" dirty="0">
                <a:solidFill>
                  <a:schemeClr val="tx1"/>
                </a:solidFill>
              </a:rPr>
              <a:t>: </a:t>
            </a:r>
            <a:endParaRPr lang="en-US" sz="1600" b="1" dirty="0">
              <a:solidFill>
                <a:schemeClr val="tx1"/>
              </a:solidFill>
            </a:endParaRPr>
          </a:p>
          <a:p>
            <a:r>
              <a:rPr lang="ka-GE" sz="1800" b="1" i="1" dirty="0" smtClean="0">
                <a:solidFill>
                  <a:srgbClr val="00B0F0"/>
                </a:solidFill>
                <a:latin typeface="Sylfaen" panose="010A0502050306030303" pitchFamily="18" charset="0"/>
              </a:rPr>
              <a:t>3375, </a:t>
            </a:r>
            <a:r>
              <a:rPr lang="en-US" sz="1800" dirty="0" smtClean="0">
                <a:latin typeface="Sylfaen" panose="010A0502050306030303" pitchFamily="18" charset="0"/>
              </a:rPr>
              <a:t>7 years old pupils participated in the study</a:t>
            </a:r>
            <a:endParaRPr lang="en-US" sz="1800" dirty="0">
              <a:latin typeface="Sylfaen" panose="010A0502050306030303" pitchFamily="18" charset="0"/>
            </a:endParaRPr>
          </a:p>
        </p:txBody>
      </p:sp>
      <p:sp>
        <p:nvSpPr>
          <p:cNvPr id="6" name="Rectangle 5"/>
          <p:cNvSpPr/>
          <p:nvPr/>
        </p:nvSpPr>
        <p:spPr>
          <a:xfrm>
            <a:off x="1538573" y="2443192"/>
            <a:ext cx="4572000" cy="369332"/>
          </a:xfrm>
          <a:prstGeom prst="rect">
            <a:avLst/>
          </a:prstGeom>
        </p:spPr>
        <p:txBody>
          <a:bodyPr>
            <a:spAutoFit/>
          </a:bodyPr>
          <a:lstStyle/>
          <a:p>
            <a:endParaRPr lang="en-US" dirty="0">
              <a:effectLst/>
              <a:latin typeface="Arial" panose="020B0604020202020204" pitchFamily="34" charset="0"/>
            </a:endParaRPr>
          </a:p>
        </p:txBody>
      </p:sp>
      <p:sp>
        <p:nvSpPr>
          <p:cNvPr id="7" name="Rectangle 6"/>
          <p:cNvSpPr/>
          <p:nvPr/>
        </p:nvSpPr>
        <p:spPr>
          <a:xfrm>
            <a:off x="457199" y="2087756"/>
            <a:ext cx="7393460" cy="369332"/>
          </a:xfrm>
          <a:prstGeom prst="rect">
            <a:avLst/>
          </a:prstGeom>
        </p:spPr>
        <p:txBody>
          <a:bodyPr wrap="square">
            <a:spAutoFit/>
          </a:bodyPr>
          <a:lstStyle/>
          <a:p>
            <a:pPr algn="just"/>
            <a:r>
              <a:rPr lang="en-US" dirty="0">
                <a:solidFill>
                  <a:schemeClr val="accent1">
                    <a:lumMod val="50000"/>
                  </a:schemeClr>
                </a:solidFill>
              </a:rPr>
              <a:t>The following procedure was done to select a study sample of children: </a:t>
            </a:r>
          </a:p>
        </p:txBody>
      </p:sp>
    </p:spTree>
    <p:extLst>
      <p:ext uri="{BB962C8B-B14F-4D97-AF65-F5344CB8AC3E}">
        <p14:creationId xmlns:p14="http://schemas.microsoft.com/office/powerpoint/2010/main" val="397921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347239" y="1742629"/>
            <a:ext cx="3438174" cy="1426306"/>
          </a:xfrm>
        </p:spPr>
        <p:txBody>
          <a:bodyPr/>
          <a:lstStyle/>
          <a:p>
            <a:pPr lvl="3" algn="just"/>
            <a:r>
              <a:rPr lang="en-US" dirty="0">
                <a:solidFill>
                  <a:srgbClr val="00B0F0"/>
                </a:solidFill>
              </a:rPr>
              <a:t>The Georgian </a:t>
            </a:r>
            <a:r>
              <a:rPr lang="en-US" dirty="0" smtClean="0">
                <a:solidFill>
                  <a:srgbClr val="00B0F0"/>
                </a:solidFill>
              </a:rPr>
              <a:t>COSI </a:t>
            </a:r>
            <a:r>
              <a:rPr lang="en-US" dirty="0">
                <a:solidFill>
                  <a:srgbClr val="00B0F0"/>
                </a:solidFill>
              </a:rPr>
              <a:t>questionnaire follows the international COSI</a:t>
            </a:r>
            <a:r>
              <a:rPr lang="en-US" dirty="0" smtClean="0">
                <a:solidFill>
                  <a:srgbClr val="00B0F0"/>
                </a:solidFill>
              </a:rPr>
              <a:t> </a:t>
            </a:r>
            <a:r>
              <a:rPr lang="en-US" dirty="0">
                <a:solidFill>
                  <a:srgbClr val="00B0F0"/>
                </a:solidFill>
              </a:rPr>
              <a:t>survey protocol.</a:t>
            </a:r>
          </a:p>
          <a:p>
            <a:pPr lvl="3" algn="just"/>
            <a:r>
              <a:rPr lang="en-US" dirty="0">
                <a:solidFill>
                  <a:srgbClr val="00B0F0"/>
                </a:solidFill>
              </a:rPr>
              <a:t>The research protocol is developed according to the international standard questionnaire. </a:t>
            </a:r>
          </a:p>
          <a:p>
            <a:endParaRPr lang="en-US" dirty="0"/>
          </a:p>
        </p:txBody>
      </p:sp>
      <p:sp>
        <p:nvSpPr>
          <p:cNvPr id="7" name="Content Placeholder 6"/>
          <p:cNvSpPr>
            <a:spLocks noGrp="1"/>
          </p:cNvSpPr>
          <p:nvPr>
            <p:ph idx="10"/>
          </p:nvPr>
        </p:nvSpPr>
        <p:spPr>
          <a:xfrm>
            <a:off x="4088525" y="998482"/>
            <a:ext cx="4671848" cy="4917309"/>
          </a:xfrm>
        </p:spPr>
        <p:txBody>
          <a:bodyPr/>
          <a:lstStyle/>
          <a:p>
            <a:pPr>
              <a:buNone/>
            </a:pPr>
            <a:r>
              <a:rPr lang="en-US" dirty="0" smtClean="0">
                <a:latin typeface="Sylfaen" panose="010A0502050306030303" pitchFamily="18" charset="0"/>
              </a:rPr>
              <a:t>Anthropometric </a:t>
            </a:r>
            <a:r>
              <a:rPr lang="en-US" dirty="0">
                <a:latin typeface="Sylfaen" panose="010A0502050306030303" pitchFamily="18" charset="0"/>
              </a:rPr>
              <a:t>measurements </a:t>
            </a:r>
            <a:r>
              <a:rPr lang="en-US" dirty="0" smtClean="0">
                <a:latin typeface="Sylfaen" panose="010A0502050306030303" pitchFamily="18" charset="0"/>
              </a:rPr>
              <a:t>such </a:t>
            </a:r>
            <a:r>
              <a:rPr lang="en-US" dirty="0">
                <a:latin typeface="Sylfaen" panose="010A0502050306030303" pitchFamily="18" charset="0"/>
              </a:rPr>
              <a:t>as height, weight, and waist and hip </a:t>
            </a:r>
            <a:r>
              <a:rPr lang="en-US" dirty="0" smtClean="0">
                <a:latin typeface="Sylfaen" panose="010A0502050306030303" pitchFamily="18" charset="0"/>
              </a:rPr>
              <a:t>circumferences, were recorded. </a:t>
            </a:r>
          </a:p>
          <a:p>
            <a:pPr>
              <a:buNone/>
            </a:pPr>
            <a:r>
              <a:rPr lang="en-US" dirty="0" smtClean="0">
                <a:latin typeface="Sylfaen" panose="010A0502050306030303" pitchFamily="18" charset="0"/>
              </a:rPr>
              <a:t>The </a:t>
            </a:r>
            <a:r>
              <a:rPr lang="en-US" dirty="0">
                <a:latin typeface="Sylfaen" panose="010A0502050306030303" pitchFamily="18" charset="0"/>
              </a:rPr>
              <a:t>pupils were also asked about their physical activity and dietary habits. </a:t>
            </a:r>
            <a:endParaRPr lang="en-US" dirty="0" smtClean="0">
              <a:latin typeface="Sylfaen" panose="010A0502050306030303" pitchFamily="18" charset="0"/>
            </a:endParaRPr>
          </a:p>
          <a:p>
            <a:pPr>
              <a:buNone/>
            </a:pPr>
            <a:r>
              <a:rPr lang="en-US" dirty="0" smtClean="0">
                <a:latin typeface="Sylfaen" panose="010A0502050306030303" pitchFamily="18" charset="0"/>
              </a:rPr>
              <a:t>The </a:t>
            </a:r>
            <a:r>
              <a:rPr lang="en-US" dirty="0">
                <a:latin typeface="Sylfaen" panose="010A0502050306030303" pitchFamily="18" charset="0"/>
              </a:rPr>
              <a:t>school environment data included the number of physical education lessons per week and the opportunities for attending sports activities, as well as information about the foods and beverages available to the pupils, and health promoting activities and projects </a:t>
            </a:r>
            <a:r>
              <a:rPr lang="en-US" dirty="0" smtClean="0">
                <a:latin typeface="Sylfaen" panose="010A0502050306030303" pitchFamily="18" charset="0"/>
              </a:rPr>
              <a:t>organized </a:t>
            </a:r>
            <a:r>
              <a:rPr lang="en-US" dirty="0">
                <a:latin typeface="Sylfaen" panose="010A0502050306030303" pitchFamily="18" charset="0"/>
              </a:rPr>
              <a:t>in the school</a:t>
            </a:r>
            <a:r>
              <a:rPr lang="en-US" dirty="0" smtClean="0">
                <a:latin typeface="Sylfaen" panose="010A0502050306030303" pitchFamily="18" charset="0"/>
              </a:rPr>
              <a:t>.</a:t>
            </a:r>
          </a:p>
          <a:p>
            <a:pPr>
              <a:buNone/>
            </a:pPr>
            <a:endParaRPr lang="en-US" dirty="0"/>
          </a:p>
        </p:txBody>
      </p:sp>
      <p:pic>
        <p:nvPicPr>
          <p:cNvPr id="8"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239" y="3662103"/>
            <a:ext cx="3391384" cy="3062787"/>
          </a:xfrm>
          <a:prstGeom prst="rect">
            <a:avLst/>
          </a:prstGeom>
        </p:spPr>
      </p:pic>
    </p:spTree>
    <p:extLst>
      <p:ext uri="{BB962C8B-B14F-4D97-AF65-F5344CB8AC3E}">
        <p14:creationId xmlns:p14="http://schemas.microsoft.com/office/powerpoint/2010/main" val="381211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2142428"/>
            <a:ext cx="4442441" cy="2749550"/>
          </a:xfrm>
        </p:spPr>
        <p:txBody>
          <a:bodyPr/>
          <a:lstStyle/>
          <a:p>
            <a:r>
              <a:rPr lang="en-US" dirty="0"/>
              <a:t>Weight was measured in kilograms, to the nearest 100 gram unit (0.1 kg). The </a:t>
            </a:r>
            <a:r>
              <a:rPr lang="en-US" dirty="0" err="1" smtClean="0"/>
              <a:t>stadiometers</a:t>
            </a:r>
            <a:r>
              <a:rPr lang="en-US" dirty="0" smtClean="0"/>
              <a:t> were </a:t>
            </a:r>
            <a:r>
              <a:rPr lang="en-US" dirty="0"/>
              <a:t>mounted at a right angle between a level floor and against a straight vertical surface (</a:t>
            </a:r>
            <a:r>
              <a:rPr lang="en-US" dirty="0" smtClean="0"/>
              <a:t>wall or </a:t>
            </a:r>
            <a:r>
              <a:rPr lang="en-US" dirty="0"/>
              <a:t>pillar). Children’s height was measured in </a:t>
            </a:r>
            <a:r>
              <a:rPr lang="en-US" dirty="0" smtClean="0"/>
              <a:t>centimeters </a:t>
            </a:r>
            <a:r>
              <a:rPr lang="en-US" dirty="0"/>
              <a:t>and the reading taken to the </a:t>
            </a:r>
            <a:r>
              <a:rPr lang="en-US" dirty="0" smtClean="0"/>
              <a:t>last completed </a:t>
            </a:r>
            <a:r>
              <a:rPr lang="en-US" dirty="0"/>
              <a:t>1 </a:t>
            </a:r>
            <a:r>
              <a:rPr lang="en-US" dirty="0" smtClean="0"/>
              <a:t>millimeter </a:t>
            </a:r>
            <a:r>
              <a:rPr lang="en-US" dirty="0"/>
              <a:t>(mm). Waist circumference was measured in cm and recorded to </a:t>
            </a:r>
            <a:r>
              <a:rPr lang="en-US" dirty="0" smtClean="0"/>
              <a:t>the nearest </a:t>
            </a:r>
            <a:r>
              <a:rPr lang="en-US" dirty="0"/>
              <a:t>mm.</a:t>
            </a:r>
          </a:p>
        </p:txBody>
      </p:sp>
      <p:sp>
        <p:nvSpPr>
          <p:cNvPr id="4" name="Content Placeholder 3"/>
          <p:cNvSpPr>
            <a:spLocks noGrp="1"/>
          </p:cNvSpPr>
          <p:nvPr>
            <p:ph idx="10"/>
          </p:nvPr>
        </p:nvSpPr>
        <p:spPr>
          <a:xfrm>
            <a:off x="5454869" y="3124199"/>
            <a:ext cx="3268717" cy="2749550"/>
          </a:xfrm>
        </p:spPr>
        <p:txBody>
          <a:bodyPr/>
          <a:lstStyle/>
          <a:p>
            <a:r>
              <a:rPr lang="en-US" dirty="0" smtClean="0"/>
              <a:t>During measurement children </a:t>
            </a:r>
            <a:r>
              <a:rPr lang="en-US" dirty="0"/>
              <a:t>were asked to </a:t>
            </a:r>
            <a:r>
              <a:rPr lang="en-US" dirty="0" smtClean="0"/>
              <a:t>wear</a:t>
            </a:r>
            <a:r>
              <a:rPr lang="ka-GE" dirty="0" smtClean="0"/>
              <a:t> </a:t>
            </a:r>
            <a:r>
              <a:rPr lang="en-US" dirty="0" smtClean="0"/>
              <a:t>normal</a:t>
            </a:r>
            <a:r>
              <a:rPr lang="en-US" dirty="0"/>
              <a:t>, light, indoor clothing without shoes. Hair ornaments were removed and ponytails </a:t>
            </a:r>
            <a:r>
              <a:rPr lang="en-US" dirty="0" smtClean="0"/>
              <a:t>undone</a:t>
            </a:r>
            <a:r>
              <a:rPr lang="ka-GE" dirty="0" smtClean="0"/>
              <a:t> </a:t>
            </a:r>
            <a:r>
              <a:rPr lang="en-US" dirty="0" smtClean="0"/>
              <a:t>and </a:t>
            </a:r>
            <a:r>
              <a:rPr lang="en-US" dirty="0"/>
              <a:t>all children were asked to empty their pockets.</a:t>
            </a: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956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Sylfaen" panose="010A0502050306030303" pitchFamily="18" charset="0"/>
              </a:rPr>
              <a:t>Sampling</a:t>
            </a:r>
            <a:endParaRPr lang="en-US" sz="4000" dirty="0">
              <a:latin typeface="Sylfaen" panose="010A0502050306030303" pitchFamily="18" charset="0"/>
            </a:endParaRPr>
          </a:p>
        </p:txBody>
      </p:sp>
      <p:sp>
        <p:nvSpPr>
          <p:cNvPr id="3" name="Content Placeholder 2"/>
          <p:cNvSpPr>
            <a:spLocks noGrp="1"/>
          </p:cNvSpPr>
          <p:nvPr>
            <p:ph idx="1"/>
          </p:nvPr>
        </p:nvSpPr>
        <p:spPr>
          <a:xfrm>
            <a:off x="457200" y="1338470"/>
            <a:ext cx="7944678" cy="4840080"/>
          </a:xfrm>
        </p:spPr>
        <p:txBody>
          <a:bodyPr/>
          <a:lstStyle/>
          <a:p>
            <a:endParaRPr lang="en-US" sz="1400" dirty="0" smtClean="0"/>
          </a:p>
          <a:p>
            <a:r>
              <a:rPr lang="en-US" dirty="0">
                <a:latin typeface="Sylfaen" panose="010A0502050306030303" pitchFamily="18" charset="0"/>
              </a:rPr>
              <a:t>Nationally representative study was done in 2017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73425538"/>
              </p:ext>
            </p:extLst>
          </p:nvPr>
        </p:nvGraphicFramePr>
        <p:xfrm>
          <a:off x="457202" y="2123092"/>
          <a:ext cx="7803929" cy="3476106"/>
        </p:xfrm>
        <a:graphic>
          <a:graphicData uri="http://schemas.openxmlformats.org/drawingml/2006/table">
            <a:tbl>
              <a:tblPr>
                <a:tableStyleId>{5C22544A-7EE6-4342-B048-85BDC9FD1C3A}</a:tableStyleId>
              </a:tblPr>
              <a:tblGrid>
                <a:gridCol w="4916927"/>
                <a:gridCol w="962334"/>
                <a:gridCol w="962334"/>
                <a:gridCol w="962334"/>
              </a:tblGrid>
              <a:tr h="579351">
                <a:tc>
                  <a:txBody>
                    <a:bodyPr/>
                    <a:lstStyle/>
                    <a:p>
                      <a:pPr algn="l" fontAlgn="ctr"/>
                      <a:r>
                        <a:rPr lang="en-US" sz="1600" u="none" strike="noStrike" dirty="0">
                          <a:effectLst/>
                          <a:latin typeface="Sylfaen" panose="010A0502050306030303" pitchFamily="18" charset="0"/>
                        </a:rPr>
                        <a:t> </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Boys</a:t>
                      </a:r>
                      <a:endParaRPr lang="en-US" sz="1600" b="1" i="0" u="none" strike="noStrike">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Girls</a:t>
                      </a:r>
                      <a:endParaRPr lang="en-US" sz="1600" b="1" i="0" u="none" strike="noStrike">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Total</a:t>
                      </a:r>
                      <a:endParaRPr lang="en-US" sz="1600" b="1" i="0" u="none" strike="noStrike">
                        <a:solidFill>
                          <a:srgbClr val="000000"/>
                        </a:solidFill>
                        <a:effectLst/>
                        <a:latin typeface="Sylfaen" panose="010A0502050306030303" pitchFamily="18" charset="0"/>
                      </a:endParaRPr>
                    </a:p>
                  </a:txBody>
                  <a:tcPr marL="9366" marR="9366" marT="9366" marB="0" anchor="ctr"/>
                </a:tc>
              </a:tr>
              <a:tr h="579351">
                <a:tc>
                  <a:txBody>
                    <a:bodyPr/>
                    <a:lstStyle/>
                    <a:p>
                      <a:pPr algn="l" fontAlgn="ctr"/>
                      <a:r>
                        <a:rPr lang="en-US" sz="1600" u="none" strike="noStrike" dirty="0">
                          <a:effectLst/>
                          <a:latin typeface="Sylfaen" panose="010A0502050306030303" pitchFamily="18" charset="0"/>
                        </a:rPr>
                        <a:t>Number of children enrolled in selected schools</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2019</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2124</a:t>
                      </a:r>
                      <a:endParaRPr lang="en-US" sz="1600" b="0" i="0" u="none" strike="noStrike">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4143</a:t>
                      </a:r>
                      <a:endParaRPr lang="en-US" sz="1600" b="0" i="0" u="none" strike="noStrike" dirty="0">
                        <a:solidFill>
                          <a:srgbClr val="FF0000"/>
                        </a:solidFill>
                        <a:effectLst/>
                        <a:latin typeface="Sylfaen" panose="010A0502050306030303" pitchFamily="18" charset="0"/>
                      </a:endParaRPr>
                    </a:p>
                  </a:txBody>
                  <a:tcPr marL="9366" marR="9366" marT="9366" marB="0" anchor="ctr"/>
                </a:tc>
              </a:tr>
              <a:tr h="579351">
                <a:tc>
                  <a:txBody>
                    <a:bodyPr/>
                    <a:lstStyle/>
                    <a:p>
                      <a:pPr algn="l" fontAlgn="ctr"/>
                      <a:r>
                        <a:rPr lang="en-US" sz="1600" u="none" strike="noStrike" dirty="0" smtClean="0">
                          <a:effectLst/>
                          <a:latin typeface="Sylfaen" panose="010A0502050306030303" pitchFamily="18" charset="0"/>
                        </a:rPr>
                        <a:t>Number </a:t>
                      </a:r>
                      <a:r>
                        <a:rPr lang="en-US" sz="1600" u="none" strike="noStrike" dirty="0">
                          <a:effectLst/>
                          <a:latin typeface="Sylfaen" panose="010A0502050306030303" pitchFamily="18" charset="0"/>
                        </a:rPr>
                        <a:t>of measured children</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smtClean="0">
                          <a:effectLst/>
                          <a:latin typeface="Sylfaen" panose="010A0502050306030303" pitchFamily="18" charset="0"/>
                        </a:rPr>
                        <a:t>1723</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smtClean="0">
                          <a:effectLst/>
                          <a:latin typeface="Sylfaen" panose="010A0502050306030303" pitchFamily="18" charset="0"/>
                        </a:rPr>
                        <a:t>1620</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3343</a:t>
                      </a:r>
                      <a:endParaRPr lang="en-US" sz="1600" b="0" i="0" u="none" strike="noStrike" dirty="0">
                        <a:solidFill>
                          <a:srgbClr val="000000"/>
                        </a:solidFill>
                        <a:effectLst/>
                        <a:latin typeface="Sylfaen" panose="010A0502050306030303" pitchFamily="18" charset="0"/>
                      </a:endParaRPr>
                    </a:p>
                  </a:txBody>
                  <a:tcPr marL="9366" marR="9366" marT="9366" marB="0" anchor="ctr"/>
                </a:tc>
              </a:tr>
              <a:tr h="1158702">
                <a:tc>
                  <a:txBody>
                    <a:bodyPr/>
                    <a:lstStyle/>
                    <a:p>
                      <a:pPr algn="l" fontAlgn="ctr"/>
                      <a:r>
                        <a:rPr lang="en-US" sz="1600" u="none" strike="noStrike" dirty="0" smtClean="0">
                          <a:effectLst/>
                          <a:latin typeface="Sylfaen" panose="010A0502050306030303" pitchFamily="18" charset="0"/>
                        </a:rPr>
                        <a:t>Number </a:t>
                      </a:r>
                      <a:r>
                        <a:rPr lang="en-US" sz="1600" u="none" strike="noStrike" dirty="0">
                          <a:effectLst/>
                          <a:latin typeface="Sylfaen" panose="010A0502050306030303" pitchFamily="18" charset="0"/>
                        </a:rPr>
                        <a:t>of children belonging to target age groups (7-year-olds)</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1451</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1376</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2827</a:t>
                      </a:r>
                      <a:endParaRPr lang="en-US" sz="1600" b="0" i="0" u="none" strike="noStrike">
                        <a:solidFill>
                          <a:srgbClr val="000000"/>
                        </a:solidFill>
                        <a:effectLst/>
                        <a:latin typeface="Sylfaen" panose="010A0502050306030303" pitchFamily="18" charset="0"/>
                      </a:endParaRPr>
                    </a:p>
                  </a:txBody>
                  <a:tcPr marL="9366" marR="9366" marT="9366" marB="0" anchor="ctr"/>
                </a:tc>
              </a:tr>
              <a:tr h="579351">
                <a:tc>
                  <a:txBody>
                    <a:bodyPr/>
                    <a:lstStyle/>
                    <a:p>
                      <a:pPr algn="l" fontAlgn="ctr"/>
                      <a:r>
                        <a:rPr lang="en-US" sz="1600" u="none" strike="noStrike" dirty="0">
                          <a:effectLst/>
                          <a:latin typeface="Sylfaen" panose="010A0502050306030303" pitchFamily="18" charset="0"/>
                        </a:rPr>
                        <a:t>Families </a:t>
                      </a:r>
                      <a:r>
                        <a:rPr lang="en-US" sz="1600" u="none" strike="noStrike" dirty="0" smtClean="0">
                          <a:effectLst/>
                          <a:latin typeface="Sylfaen" panose="010A0502050306030303" pitchFamily="18" charset="0"/>
                        </a:rPr>
                        <a:t>participation rate</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83%</a:t>
                      </a:r>
                      <a:endParaRPr lang="en-US" sz="1600" b="0" i="0" u="none" strike="noStrike">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74%</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78%</a:t>
                      </a:r>
                      <a:endParaRPr lang="en-US" sz="1600" b="0" i="0" u="none" strike="noStrike" dirty="0">
                        <a:solidFill>
                          <a:srgbClr val="FF0000"/>
                        </a:solidFill>
                        <a:effectLst/>
                        <a:latin typeface="Sylfaen" panose="010A0502050306030303" pitchFamily="18" charset="0"/>
                      </a:endParaRPr>
                    </a:p>
                  </a:txBody>
                  <a:tcPr marL="9366" marR="9366" marT="9366" marB="0" anchor="ctr"/>
                </a:tc>
              </a:tr>
            </a:tbl>
          </a:graphicData>
        </a:graphic>
      </p:graphicFrame>
    </p:spTree>
    <p:extLst>
      <p:ext uri="{BB962C8B-B14F-4D97-AF65-F5344CB8AC3E}">
        <p14:creationId xmlns:p14="http://schemas.microsoft.com/office/powerpoint/2010/main" val="386691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80" y="655658"/>
            <a:ext cx="7824952" cy="525368"/>
          </a:xfrm>
        </p:spPr>
        <p:txBody>
          <a:bodyPr/>
          <a:lstStyle/>
          <a:p>
            <a:r>
              <a:rPr lang="en-US" dirty="0">
                <a:latin typeface="Sylfaen" panose="010A0502050306030303" pitchFamily="18" charset="0"/>
              </a:rPr>
              <a:t>Nationally representative study was done in </a:t>
            </a:r>
            <a:r>
              <a:rPr lang="en-US" dirty="0" smtClean="0">
                <a:latin typeface="Sylfaen" panose="010A0502050306030303" pitchFamily="18" charset="0"/>
              </a:rPr>
              <a:t>Autumn  2017</a:t>
            </a:r>
            <a:endParaRPr lang="en-US" dirty="0"/>
          </a:p>
        </p:txBody>
      </p:sp>
      <p:sp>
        <p:nvSpPr>
          <p:cNvPr id="3" name="Content Placeholder 2"/>
          <p:cNvSpPr>
            <a:spLocks noGrp="1"/>
          </p:cNvSpPr>
          <p:nvPr>
            <p:ph idx="1"/>
          </p:nvPr>
        </p:nvSpPr>
        <p:spPr>
          <a:xfrm>
            <a:off x="457200" y="1831428"/>
            <a:ext cx="3841531" cy="2749550"/>
          </a:xfrm>
        </p:spPr>
        <p:txBody>
          <a:bodyPr/>
          <a:lstStyle/>
          <a:p>
            <a:pPr algn="just"/>
            <a:r>
              <a:rPr lang="en-US" sz="1800" dirty="0">
                <a:latin typeface="Sylfaen" panose="010A0502050306030303" pitchFamily="18" charset="0"/>
              </a:rPr>
              <a:t>Family Survey form </a:t>
            </a:r>
            <a:r>
              <a:rPr lang="en-US" sz="1800" dirty="0" smtClean="0">
                <a:latin typeface="Sylfaen" panose="010A0502050306030303" pitchFamily="18" charset="0"/>
              </a:rPr>
              <a:t>was a </a:t>
            </a:r>
            <a:r>
              <a:rPr lang="en-US" sz="1800" dirty="0">
                <a:latin typeface="Sylfaen" panose="010A0502050306030303" pitchFamily="18" charset="0"/>
              </a:rPr>
              <a:t>part of the </a:t>
            </a:r>
            <a:r>
              <a:rPr lang="en-US" sz="1800" dirty="0" smtClean="0">
                <a:latin typeface="Sylfaen" panose="010A0502050306030303" pitchFamily="18" charset="0"/>
              </a:rPr>
              <a:t>study. Through </a:t>
            </a:r>
            <a:r>
              <a:rPr lang="en-US" sz="1800" dirty="0">
                <a:latin typeface="Sylfaen" panose="010A0502050306030303" pitchFamily="18" charset="0"/>
              </a:rPr>
              <a:t>this survey, information regarding the child’s diet and physical </a:t>
            </a:r>
            <a:r>
              <a:rPr lang="en-US" sz="1800" dirty="0" smtClean="0">
                <a:latin typeface="Sylfaen" panose="010A0502050306030303" pitchFamily="18" charset="0"/>
              </a:rPr>
              <a:t>activity pattern </a:t>
            </a:r>
            <a:r>
              <a:rPr lang="en-US" sz="1800" dirty="0">
                <a:latin typeface="Sylfaen" panose="010A0502050306030303" pitchFamily="18" charset="0"/>
              </a:rPr>
              <a:t>and family’s socioeconomic characteristics and co-morbidities was obtained.</a:t>
            </a:r>
          </a:p>
        </p:txBody>
      </p:sp>
      <p:sp>
        <p:nvSpPr>
          <p:cNvPr id="4" name="Content Placeholder 3"/>
          <p:cNvSpPr>
            <a:spLocks noGrp="1"/>
          </p:cNvSpPr>
          <p:nvPr>
            <p:ph idx="10"/>
          </p:nvPr>
        </p:nvSpPr>
        <p:spPr>
          <a:xfrm>
            <a:off x="4918841" y="1831428"/>
            <a:ext cx="3363311" cy="2749550"/>
          </a:xfrm>
        </p:spPr>
        <p:txBody>
          <a:bodyPr/>
          <a:lstStyle/>
          <a:p>
            <a:r>
              <a:rPr lang="en-US" sz="1800" i="1" dirty="0" smtClean="0">
                <a:latin typeface="Sylfaen" panose="010A0502050306030303" pitchFamily="18" charset="0"/>
              </a:rPr>
              <a:t>Data were </a:t>
            </a:r>
            <a:r>
              <a:rPr lang="en-US" sz="1800" i="1" dirty="0">
                <a:latin typeface="Sylfaen" panose="010A0502050306030303" pitchFamily="18" charset="0"/>
              </a:rPr>
              <a:t>recorded into an electronic data entry system, </a:t>
            </a:r>
            <a:r>
              <a:rPr lang="en-US" sz="1800" i="1" dirty="0" err="1" smtClean="0">
                <a:latin typeface="Sylfaen" panose="010A0502050306030303" pitchFamily="18" charset="0"/>
              </a:rPr>
              <a:t>OpenClinica</a:t>
            </a:r>
            <a:r>
              <a:rPr lang="en-US" sz="1800" i="1" dirty="0" smtClean="0">
                <a:latin typeface="Sylfaen" panose="010A0502050306030303" pitchFamily="18" charset="0"/>
              </a:rPr>
              <a:t>.</a:t>
            </a:r>
          </a:p>
          <a:p>
            <a:pPr algn="just"/>
            <a:r>
              <a:rPr lang="en-US" sz="1800" i="1" dirty="0">
                <a:latin typeface="Sylfaen" panose="010A0502050306030303" pitchFamily="18" charset="0"/>
              </a:rPr>
              <a:t>Data were checked </a:t>
            </a:r>
            <a:r>
              <a:rPr lang="en-US" sz="1800" i="1" dirty="0" smtClean="0">
                <a:latin typeface="Sylfaen" panose="010A0502050306030303" pitchFamily="18" charset="0"/>
              </a:rPr>
              <a:t>for inconsistencies</a:t>
            </a:r>
            <a:r>
              <a:rPr lang="en-US" sz="1800" i="1" dirty="0">
                <a:latin typeface="Sylfaen" panose="010A0502050306030303" pitchFamily="18" charset="0"/>
              </a:rPr>
              <a:t>. The final </a:t>
            </a:r>
            <a:r>
              <a:rPr lang="en-US" sz="1800" i="1" dirty="0" smtClean="0">
                <a:latin typeface="Sylfaen" panose="010A0502050306030303" pitchFamily="18" charset="0"/>
              </a:rPr>
              <a:t>dataset </a:t>
            </a:r>
            <a:r>
              <a:rPr lang="en-US" sz="1800" i="1" dirty="0">
                <a:latin typeface="Sylfaen" panose="010A0502050306030303" pitchFamily="18" charset="0"/>
              </a:rPr>
              <a:t>only included children with informed consent and </a:t>
            </a:r>
            <a:r>
              <a:rPr lang="en-US" sz="1800" i="1" dirty="0" smtClean="0">
                <a:latin typeface="Sylfaen" panose="010A0502050306030303" pitchFamily="18" charset="0"/>
              </a:rPr>
              <a:t>complete information </a:t>
            </a:r>
            <a:r>
              <a:rPr lang="en-US" sz="1800" i="1" dirty="0">
                <a:latin typeface="Sylfaen" panose="010A0502050306030303" pitchFamily="18" charset="0"/>
              </a:rPr>
              <a:t>on age and sex.</a:t>
            </a:r>
          </a:p>
        </p:txBody>
      </p:sp>
      <p:sp>
        <p:nvSpPr>
          <p:cNvPr id="6" name="Title 1"/>
          <p:cNvSpPr txBox="1">
            <a:spLocks/>
          </p:cNvSpPr>
          <p:nvPr/>
        </p:nvSpPr>
        <p:spPr>
          <a:xfrm>
            <a:off x="558483" y="5043727"/>
            <a:ext cx="7824952" cy="525368"/>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r>
              <a:rPr lang="en-US" sz="1800" b="0" dirty="0">
                <a:latin typeface="Sylfaen" panose="010A0502050306030303" pitchFamily="18" charset="0"/>
              </a:rPr>
              <a:t>BMI is considered to be the best available population marker for monitoring trends in obesity. It</a:t>
            </a:r>
          </a:p>
          <a:p>
            <a:r>
              <a:rPr lang="en-US" sz="1800" b="0" dirty="0">
                <a:latin typeface="Sylfaen" panose="010A0502050306030303" pitchFamily="18" charset="0"/>
              </a:rPr>
              <a:t>is calculated from the formula, weight in kg/height in M</a:t>
            </a:r>
            <a:r>
              <a:rPr lang="en-US" sz="1800" baseline="30000" dirty="0">
                <a:latin typeface="Sylfaen" panose="010A0502050306030303" pitchFamily="18" charset="0"/>
              </a:rPr>
              <a:t>2</a:t>
            </a:r>
            <a:endParaRPr lang="en-US" sz="1800" dirty="0">
              <a:latin typeface="Sylfaen" panose="010A0502050306030303" pitchFamily="18" charset="0"/>
            </a:endParaRPr>
          </a:p>
          <a:p>
            <a:endParaRPr lang="en-US" sz="1800" dirty="0">
              <a:latin typeface="Sylfaen" panose="010A0502050306030303" pitchFamily="18" charset="0"/>
            </a:endParaRPr>
          </a:p>
        </p:txBody>
      </p:sp>
    </p:spTree>
    <p:extLst>
      <p:ext uri="{BB962C8B-B14F-4D97-AF65-F5344CB8AC3E}">
        <p14:creationId xmlns:p14="http://schemas.microsoft.com/office/powerpoint/2010/main" val="279020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HBSC study slide-doc master">
  <a:themeElements>
    <a:clrScheme name="HBSC study">
      <a:dk1>
        <a:srgbClr val="4D4D4F"/>
      </a:dk1>
      <a:lt1>
        <a:srgbClr val="FFFFFF"/>
      </a:lt1>
      <a:dk2>
        <a:srgbClr val="44546A"/>
      </a:dk2>
      <a:lt2>
        <a:srgbClr val="B1B3B6"/>
      </a:lt2>
      <a:accent1>
        <a:srgbClr val="00B9F2"/>
      </a:accent1>
      <a:accent2>
        <a:srgbClr val="6FB9D8"/>
      </a:accent2>
      <a:accent3>
        <a:srgbClr val="8390C8"/>
      </a:accent3>
      <a:accent4>
        <a:srgbClr val="41B7B5"/>
      </a:accent4>
      <a:accent5>
        <a:srgbClr val="F5802F"/>
      </a:accent5>
      <a:accent6>
        <a:srgbClr val="F3B51B"/>
      </a:accent6>
      <a:hlink>
        <a:srgbClr val="E11156"/>
      </a:hlink>
      <a:folHlink>
        <a:srgbClr val="EE44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8E8E780-67FD-4FC3-B359-14A9E1C710EC}">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68252</TotalTime>
  <Words>2529</Words>
  <Application>Microsoft Office PowerPoint</Application>
  <PresentationFormat>On-screen Show (4:3)</PresentationFormat>
  <Paragraphs>235</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Regular</vt:lpstr>
      <vt:lpstr>FrutigerNeueLTW1G-CnBold</vt:lpstr>
      <vt:lpstr>Sylfaen</vt:lpstr>
      <vt:lpstr>Wingdings</vt:lpstr>
      <vt:lpstr>HBSC study slide-doc master</vt:lpstr>
      <vt:lpstr>Childhood Obesity Surveillance Initiative (COSI)  Georgia 2017  </vt:lpstr>
      <vt:lpstr>Table of Contents</vt:lpstr>
      <vt:lpstr>Introduction  </vt:lpstr>
      <vt:lpstr>Introduction</vt:lpstr>
      <vt:lpstr>Methods: </vt:lpstr>
      <vt:lpstr>Methods</vt:lpstr>
      <vt:lpstr>Methods</vt:lpstr>
      <vt:lpstr>Sampling</vt:lpstr>
      <vt:lpstr>Nationally representative study was done in Autumn  2017</vt:lpstr>
      <vt:lpstr>World Health organization cut-off points for underweight, overweight and obesity according to body mass index (BMI) for Boys</vt:lpstr>
      <vt:lpstr>World Health organization cut-off points for underweight, overweight and obesity according to body mass index (BMI) for Boys </vt:lpstr>
      <vt:lpstr>World Health organization cut-off points for underweight, overweight and obesity according to body mass index (BMI) for Girl</vt:lpstr>
      <vt:lpstr>World Health organization cut-off points for underweight, overweight and obesity according to body mass index (BMI) for Girl</vt:lpstr>
      <vt:lpstr>Results</vt:lpstr>
      <vt:lpstr>Prevalence of Overweight Based on WHO Growth Curves among children aged 7 years </vt:lpstr>
      <vt:lpstr>Prevalence of Obesity Based on WHO Growth Curves among children aged 7 years</vt:lpstr>
      <vt:lpstr>Prevalence of Underweight Based on WHO Growth Curves among children aged 7 years </vt:lpstr>
      <vt:lpstr>Prevalence of  Stunting Based on WHO Growth Curves among children aged 7 years </vt:lpstr>
      <vt:lpstr>Children's Eating Habits</vt:lpstr>
      <vt:lpstr>PowerPoint Presentation</vt:lpstr>
      <vt:lpstr>Majority of children have breakfast every morning</vt:lpstr>
      <vt:lpstr>On the question: Over a typical or usual week, how often does your child have breakfast? Parents answer was following: </vt:lpstr>
      <vt:lpstr>Children's Eating Habits</vt:lpstr>
      <vt:lpstr>Children's Eating Habits</vt:lpstr>
      <vt:lpstr>Physical activity</vt:lpstr>
      <vt:lpstr>Physical activity among 7 years old Children</vt:lpstr>
      <vt:lpstr> Mort of the children lives 1 or 2 kilometers away from  schools  and walking to school every day </vt:lpstr>
      <vt:lpstr>The study gathered data on different extracurricular sports or physical activities organised for the primary school classes (by the school itself or by sports clubs and non-profits), and whether these activities and classes were provided for free and for fee.</vt:lpstr>
      <vt:lpstr>Family information </vt:lpstr>
      <vt:lpstr>PowerPoint Presentation</vt:lpstr>
      <vt:lpstr>School environment</vt:lpstr>
      <vt:lpstr>245 schools participated in the study</vt:lpstr>
      <vt:lpstr>Factors related to the school environment</vt:lpstr>
      <vt:lpstr>Physical activities and physical education</vt:lpstr>
      <vt:lpstr>Getting to and from school</vt:lpstr>
      <vt:lpstr>Getting to and from school</vt:lpstr>
      <vt:lpstr>What can be done?</vt:lpstr>
      <vt:lpstr>What can be done?</vt:lpstr>
      <vt:lpstr>Summary</vt:lpstr>
      <vt:lpstr>Conclusions</vt:lpstr>
    </vt:vector>
  </TitlesOfParts>
  <Manager/>
  <Company>HBSC study International Coordinating Centre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HBSC study slidedoc</dc:title>
  <dc:subject/>
  <dc:creator>Joseph Hancock</dc:creator>
  <cp:keywords>Report</cp:keywords>
  <dc:description/>
  <cp:lastModifiedBy>Lela Shengelia</cp:lastModifiedBy>
  <cp:revision>622</cp:revision>
  <cp:lastPrinted>2020-01-31T10:55:14Z</cp:lastPrinted>
  <dcterms:created xsi:type="dcterms:W3CDTF">2014-02-07T03:47:22Z</dcterms:created>
  <dcterms:modified xsi:type="dcterms:W3CDTF">2020-04-07T07:43:13Z</dcterms:modified>
  <cp:category>HBSC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