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Override6.xml" ContentType="application/vnd.openxmlformats-officedocument.themeOverr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theme/themeOverride7.xml" ContentType="application/vnd.openxmlformats-officedocument.themeOverr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theme/themeOverride8.xml" ContentType="application/vnd.openxmlformats-officedocument.themeOverr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theme/themeOverride9.xml" ContentType="application/vnd.openxmlformats-officedocument.themeOverrid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theme/themeOverride10.xml" ContentType="application/vnd.openxmlformats-officedocument.themeOverrid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theme/themeOverride1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7" r:id="rId3"/>
    <p:sldId id="271" r:id="rId4"/>
    <p:sldId id="272" r:id="rId5"/>
    <p:sldId id="273" r:id="rId6"/>
    <p:sldId id="275" r:id="rId7"/>
    <p:sldId id="276" r:id="rId8"/>
    <p:sldId id="257" r:id="rId9"/>
    <p:sldId id="258" r:id="rId10"/>
    <p:sldId id="259" r:id="rId11"/>
    <p:sldId id="278" r:id="rId12"/>
    <p:sldId id="260" r:id="rId13"/>
    <p:sldId id="279" r:id="rId14"/>
    <p:sldId id="261" r:id="rId15"/>
    <p:sldId id="277" r:id="rId16"/>
    <p:sldId id="262" r:id="rId17"/>
    <p:sldId id="264" r:id="rId18"/>
    <p:sldId id="287" r:id="rId19"/>
    <p:sldId id="265" r:id="rId20"/>
    <p:sldId id="288" r:id="rId21"/>
    <p:sldId id="266" r:id="rId22"/>
    <p:sldId id="280" r:id="rId23"/>
    <p:sldId id="267" r:id="rId24"/>
    <p:sldId id="281" r:id="rId25"/>
    <p:sldId id="269" r:id="rId26"/>
    <p:sldId id="284" r:id="rId27"/>
    <p:sldId id="289" r:id="rId28"/>
    <p:sldId id="290" r:id="rId29"/>
    <p:sldId id="291" r:id="rId30"/>
    <p:sldId id="292" r:id="rId31"/>
    <p:sldId id="285" r:id="rId32"/>
    <p:sldId id="294" r:id="rId33"/>
    <p:sldId id="286" r:id="rId34"/>
    <p:sldId id="295" r:id="rId35"/>
    <p:sldId id="296" r:id="rId36"/>
    <p:sldId id="282" r:id="rId37"/>
    <p:sldId id="283" r:id="rId3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7" d="100"/>
          <a:sy n="57" d="100"/>
        </p:scale>
        <p:origin x="96" y="12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0.xml"/><Relationship Id="rId2" Type="http://schemas.microsoft.com/office/2011/relationships/chartColorStyle" Target="colors11.xml"/><Relationship Id="rId1" Type="http://schemas.microsoft.com/office/2011/relationships/chartStyle" Target="style11.xml"/><Relationship Id="rId4" Type="http://schemas.openxmlformats.org/officeDocument/2006/relationships/package" Target="../embeddings/Microsoft_Excel_Worksheet9.xlsx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1.xml"/><Relationship Id="rId2" Type="http://schemas.microsoft.com/office/2011/relationships/chartColorStyle" Target="colors13.xml"/><Relationship Id="rId1" Type="http://schemas.microsoft.com/office/2011/relationships/chartStyle" Target="style13.xml"/><Relationship Id="rId4" Type="http://schemas.openxmlformats.org/officeDocument/2006/relationships/package" Target="../embeddings/Microsoft_Excel_Worksheet10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oleObject" Target="../embeddings/oleObject1.bin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oleObject" Target="../embeddings/oleObject2.bin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6.xm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package" Target="../embeddings/Microsoft_Excel_Worksheet4.xlsx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7.xm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package" Target="../embeddings/Microsoft_Excel_Worksheet5.xlsx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8.xml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package" Target="../embeddings/Microsoft_Excel_Worksheet6.xlsx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9.xml"/><Relationship Id="rId2" Type="http://schemas.microsoft.com/office/2011/relationships/chartColorStyle" Target="colors9.xml"/><Relationship Id="rId1" Type="http://schemas.microsoft.com/office/2011/relationships/chartStyle" Target="style9.xml"/><Relationship Id="rId4" Type="http://schemas.openxmlformats.org/officeDocument/2006/relationships/package" Target="../embeddings/Microsoft_Excel_Work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Sheet1!$C$19</c:f>
              <c:strCache>
                <c:ptCount val="1"/>
                <c:pt idx="0">
                  <c:v>procenti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Sheet1!$B$20:$B$24</c:f>
              <c:strCache>
                <c:ptCount val="5"/>
                <c:pt idx="0">
                  <c:v>arasruli saSualo</c:v>
                </c:pt>
                <c:pt idx="1">
                  <c:v>saSualo</c:v>
                </c:pt>
                <c:pt idx="2">
                  <c:v>bakalavri</c:v>
                </c:pt>
                <c:pt idx="3">
                  <c:v>magistri</c:v>
                </c:pt>
                <c:pt idx="4">
                  <c:v>doqtori</c:v>
                </c:pt>
              </c:strCache>
            </c:strRef>
          </c:cat>
          <c:val>
            <c:numRef>
              <c:f>Sheet1!$C$20:$C$24</c:f>
              <c:numCache>
                <c:formatCode>0.00%</c:formatCode>
                <c:ptCount val="5"/>
                <c:pt idx="0">
                  <c:v>0.1241</c:v>
                </c:pt>
                <c:pt idx="1">
                  <c:v>0.62409999999999999</c:v>
                </c:pt>
                <c:pt idx="2">
                  <c:v>0.14599999999999999</c:v>
                </c:pt>
                <c:pt idx="3">
                  <c:v>6.93E-2</c:v>
                </c:pt>
                <c:pt idx="4">
                  <c:v>3.6499999999999998E-2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-1637770592"/>
        <c:axId val="-1637771680"/>
        <c:axId val="0"/>
      </c:bar3DChart>
      <c:catAx>
        <c:axId val="-16377705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cadNusx" pitchFamily="2" charset="0"/>
                <a:ea typeface="+mn-ea"/>
                <a:cs typeface="+mn-cs"/>
              </a:defRPr>
            </a:pPr>
            <a:endParaRPr lang="en-US"/>
          </a:p>
        </c:txPr>
        <c:crossAx val="-1637771680"/>
        <c:crosses val="autoZero"/>
        <c:auto val="1"/>
        <c:lblAlgn val="ctr"/>
        <c:lblOffset val="100"/>
        <c:noMultiLvlLbl val="0"/>
      </c:catAx>
      <c:valAx>
        <c:axId val="-16377716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6377705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Sheet1!$B$22</c:f>
              <c:strCache>
                <c:ptCount val="1"/>
                <c:pt idx="0">
                  <c:v>არ ვიცი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Sheet1!$A$23:$A$28</c:f>
              <c:strCache>
                <c:ptCount val="6"/>
                <c:pt idx="0">
                  <c:v>სხვა ______</c:v>
                </c:pt>
                <c:pt idx="1">
                  <c:v>მიჭირს პასუხი</c:v>
                </c:pt>
                <c:pt idx="2">
                  <c:v>გულ-სისხლძარღვთა დაავადებები </c:v>
                </c:pt>
                <c:pt idx="3">
                  <c:v>სასუნთქი სისტემის დაავადებები </c:v>
                </c:pt>
                <c:pt idx="4">
                  <c:v>ტრავმები </c:v>
                </c:pt>
                <c:pt idx="5">
                  <c:v>ენდოკრინული დაავადებები </c:v>
                </c:pt>
              </c:strCache>
            </c:strRef>
          </c:cat>
          <c:val>
            <c:numRef>
              <c:f>Sheet1!$B$23:$B$28</c:f>
              <c:numCache>
                <c:formatCode>General</c:formatCode>
                <c:ptCount val="6"/>
                <c:pt idx="0">
                  <c:v>1.5</c:v>
                </c:pt>
                <c:pt idx="1">
                  <c:v>1.5</c:v>
                </c:pt>
                <c:pt idx="2">
                  <c:v>18.2</c:v>
                </c:pt>
                <c:pt idx="3">
                  <c:v>9.1</c:v>
                </c:pt>
                <c:pt idx="4">
                  <c:v>19</c:v>
                </c:pt>
                <c:pt idx="5">
                  <c:v>33.9</c:v>
                </c:pt>
              </c:numCache>
            </c:numRef>
          </c:val>
        </c:ser>
        <c:ser>
          <c:idx val="1"/>
          <c:order val="1"/>
          <c:tx>
            <c:strRef>
              <c:f>Sheet1!$C$22</c:f>
              <c:strCache>
                <c:ptCount val="1"/>
                <c:pt idx="0">
                  <c:v>არა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Sheet1!$A$23:$A$28</c:f>
              <c:strCache>
                <c:ptCount val="6"/>
                <c:pt idx="0">
                  <c:v>სხვა ______</c:v>
                </c:pt>
                <c:pt idx="1">
                  <c:v>მიჭირს პასუხი</c:v>
                </c:pt>
                <c:pt idx="2">
                  <c:v>გულ-სისხლძარღვთა დაავადებები </c:v>
                </c:pt>
                <c:pt idx="3">
                  <c:v>სასუნთქი სისტემის დაავადებები </c:v>
                </c:pt>
                <c:pt idx="4">
                  <c:v>ტრავმები </c:v>
                </c:pt>
                <c:pt idx="5">
                  <c:v>ენდოკრინული დაავადებები </c:v>
                </c:pt>
              </c:strCache>
            </c:strRef>
          </c:cat>
          <c:val>
            <c:numRef>
              <c:f>Sheet1!$C$23:$C$28</c:f>
              <c:numCache>
                <c:formatCode>General</c:formatCode>
                <c:ptCount val="6"/>
                <c:pt idx="0">
                  <c:v>1.1000000000000001</c:v>
                </c:pt>
                <c:pt idx="1">
                  <c:v>0</c:v>
                </c:pt>
                <c:pt idx="2">
                  <c:v>3.6</c:v>
                </c:pt>
                <c:pt idx="3">
                  <c:v>6.9</c:v>
                </c:pt>
                <c:pt idx="4">
                  <c:v>15.3</c:v>
                </c:pt>
                <c:pt idx="5">
                  <c:v>11.7</c:v>
                </c:pt>
              </c:numCache>
            </c:numRef>
          </c:val>
        </c:ser>
        <c:ser>
          <c:idx val="2"/>
          <c:order val="2"/>
          <c:tx>
            <c:strRef>
              <c:f>Sheet1!$D$22</c:f>
              <c:strCache>
                <c:ptCount val="1"/>
                <c:pt idx="0">
                  <c:v>კი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cat>
            <c:strRef>
              <c:f>Sheet1!$A$23:$A$28</c:f>
              <c:strCache>
                <c:ptCount val="6"/>
                <c:pt idx="0">
                  <c:v>სხვა ______</c:v>
                </c:pt>
                <c:pt idx="1">
                  <c:v>მიჭირს პასუხი</c:v>
                </c:pt>
                <c:pt idx="2">
                  <c:v>გულ-სისხლძარღვთა დაავადებები </c:v>
                </c:pt>
                <c:pt idx="3">
                  <c:v>სასუნთქი სისტემის დაავადებები </c:v>
                </c:pt>
                <c:pt idx="4">
                  <c:v>ტრავმები </c:v>
                </c:pt>
                <c:pt idx="5">
                  <c:v>ენდოკრინული დაავადებები </c:v>
                </c:pt>
              </c:strCache>
            </c:strRef>
          </c:cat>
          <c:val>
            <c:numRef>
              <c:f>Sheet1!$D$23:$D$28</c:f>
              <c:numCache>
                <c:formatCode>General</c:formatCode>
                <c:ptCount val="6"/>
                <c:pt idx="0">
                  <c:v>6.2</c:v>
                </c:pt>
                <c:pt idx="1">
                  <c:v>1.8</c:v>
                </c:pt>
                <c:pt idx="2">
                  <c:v>78.099999999999994</c:v>
                </c:pt>
                <c:pt idx="3">
                  <c:v>83.9</c:v>
                </c:pt>
                <c:pt idx="4">
                  <c:v>65.7</c:v>
                </c:pt>
                <c:pt idx="5">
                  <c:v>54.4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-1637777664"/>
        <c:axId val="-1637771136"/>
        <c:axId val="0"/>
      </c:bar3DChart>
      <c:catAx>
        <c:axId val="-16377776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637771136"/>
        <c:crosses val="autoZero"/>
        <c:auto val="1"/>
        <c:lblAlgn val="ctr"/>
        <c:lblOffset val="100"/>
        <c:noMultiLvlLbl val="0"/>
      </c:catAx>
      <c:valAx>
        <c:axId val="-163777113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6377776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3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r>
              <a:rPr lang="ka-GE" sz="3200" b="1" i="0" baseline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კლიმატის ცვლილების შესაძლო შედეგები</a:t>
            </a:r>
            <a:endParaRPr lang="en-GB" sz="3200" b="1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c:rich>
      </c:tx>
      <c:layout>
        <c:manualLayout>
          <c:xMode val="edge"/>
          <c:yMode val="edge"/>
          <c:x val="0.12041666666666667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Sheet1!$B$35</c:f>
              <c:strCache>
                <c:ptCount val="1"/>
                <c:pt idx="0">
                  <c:v>არ ვიცი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Sheet1!$A$36:$A$44</c:f>
              <c:strCache>
                <c:ptCount val="9"/>
                <c:pt idx="0">
                  <c:v>სამუშაო ადგილების შემცირება </c:v>
                </c:pt>
                <c:pt idx="1">
                  <c:v>ფასების ზრდა </c:v>
                </c:pt>
                <c:pt idx="2">
                  <c:v>სიღარიბის ზრდა </c:v>
                </c:pt>
                <c:pt idx="3">
                  <c:v>სასოფლო-სამეურნეო პროდუქციის შემცირება </c:v>
                </c:pt>
                <c:pt idx="4">
                  <c:v>სხვადასხვა ტიპის ინფექციების გავრცელება </c:v>
                </c:pt>
                <c:pt idx="5">
                  <c:v>ბიომრავალფეროვნების დაკარგვა </c:v>
                </c:pt>
                <c:pt idx="6">
                  <c:v>ვირუსული დაავადებების, COVID-19-ის, წარმოშობა/გავრცელება </c:v>
                </c:pt>
                <c:pt idx="7">
                  <c:v>გულის დაავადებების, ინსულტის, კიბოსა და ა.შ.  </c:v>
                </c:pt>
                <c:pt idx="8">
                  <c:v>სიკვდილიანობის ზრდა </c:v>
                </c:pt>
              </c:strCache>
            </c:strRef>
          </c:cat>
          <c:val>
            <c:numRef>
              <c:f>Sheet1!$B$36:$B$44</c:f>
              <c:numCache>
                <c:formatCode>General</c:formatCode>
                <c:ptCount val="9"/>
                <c:pt idx="0">
                  <c:v>8.4</c:v>
                </c:pt>
                <c:pt idx="1">
                  <c:v>9.1</c:v>
                </c:pt>
                <c:pt idx="2">
                  <c:v>6.2</c:v>
                </c:pt>
                <c:pt idx="3">
                  <c:v>12.4</c:v>
                </c:pt>
                <c:pt idx="4">
                  <c:v>17.2</c:v>
                </c:pt>
                <c:pt idx="5">
                  <c:v>18.600000000000001</c:v>
                </c:pt>
                <c:pt idx="6">
                  <c:v>24.1</c:v>
                </c:pt>
                <c:pt idx="7">
                  <c:v>22.3</c:v>
                </c:pt>
                <c:pt idx="8">
                  <c:v>14.6</c:v>
                </c:pt>
              </c:numCache>
            </c:numRef>
          </c:val>
        </c:ser>
        <c:ser>
          <c:idx val="1"/>
          <c:order val="1"/>
          <c:tx>
            <c:strRef>
              <c:f>Sheet1!$C$35</c:f>
              <c:strCache>
                <c:ptCount val="1"/>
                <c:pt idx="0">
                  <c:v>არა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Sheet1!$A$36:$A$44</c:f>
              <c:strCache>
                <c:ptCount val="9"/>
                <c:pt idx="0">
                  <c:v>სამუშაო ადგილების შემცირება </c:v>
                </c:pt>
                <c:pt idx="1">
                  <c:v>ფასების ზრდა </c:v>
                </c:pt>
                <c:pt idx="2">
                  <c:v>სიღარიბის ზრდა </c:v>
                </c:pt>
                <c:pt idx="3">
                  <c:v>სასოფლო-სამეურნეო პროდუქციის შემცირება </c:v>
                </c:pt>
                <c:pt idx="4">
                  <c:v>სხვადასხვა ტიპის ინფექციების გავრცელება </c:v>
                </c:pt>
                <c:pt idx="5">
                  <c:v>ბიომრავალფეროვნების დაკარგვა </c:v>
                </c:pt>
                <c:pt idx="6">
                  <c:v>ვირუსული დაავადებების, COVID-19-ის, წარმოშობა/გავრცელება </c:v>
                </c:pt>
                <c:pt idx="7">
                  <c:v>გულის დაავადებების, ინსულტის, კიბოსა და ა.შ.  </c:v>
                </c:pt>
                <c:pt idx="8">
                  <c:v>სიკვდილიანობის ზრდა </c:v>
                </c:pt>
              </c:strCache>
            </c:strRef>
          </c:cat>
          <c:val>
            <c:numRef>
              <c:f>Sheet1!$C$36:$C$44</c:f>
              <c:numCache>
                <c:formatCode>General</c:formatCode>
                <c:ptCount val="9"/>
                <c:pt idx="0">
                  <c:v>11.7</c:v>
                </c:pt>
                <c:pt idx="1">
                  <c:v>10.6</c:v>
                </c:pt>
                <c:pt idx="2">
                  <c:v>8.4</c:v>
                </c:pt>
                <c:pt idx="3">
                  <c:v>4</c:v>
                </c:pt>
                <c:pt idx="4">
                  <c:v>12</c:v>
                </c:pt>
                <c:pt idx="5">
                  <c:v>8</c:v>
                </c:pt>
                <c:pt idx="6">
                  <c:v>20.399999999999999</c:v>
                </c:pt>
                <c:pt idx="7">
                  <c:v>8.4</c:v>
                </c:pt>
                <c:pt idx="8">
                  <c:v>1.8</c:v>
                </c:pt>
              </c:numCache>
            </c:numRef>
          </c:val>
        </c:ser>
        <c:ser>
          <c:idx val="2"/>
          <c:order val="2"/>
          <c:tx>
            <c:strRef>
              <c:f>Sheet1!$D$35</c:f>
              <c:strCache>
                <c:ptCount val="1"/>
                <c:pt idx="0">
                  <c:v>კი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cat>
            <c:strRef>
              <c:f>Sheet1!$A$36:$A$44</c:f>
              <c:strCache>
                <c:ptCount val="9"/>
                <c:pt idx="0">
                  <c:v>სამუშაო ადგილების შემცირება </c:v>
                </c:pt>
                <c:pt idx="1">
                  <c:v>ფასების ზრდა </c:v>
                </c:pt>
                <c:pt idx="2">
                  <c:v>სიღარიბის ზრდა </c:v>
                </c:pt>
                <c:pt idx="3">
                  <c:v>სასოფლო-სამეურნეო პროდუქციის შემცირება </c:v>
                </c:pt>
                <c:pt idx="4">
                  <c:v>სხვადასხვა ტიპის ინფექციების გავრცელება </c:v>
                </c:pt>
                <c:pt idx="5">
                  <c:v>ბიომრავალფეროვნების დაკარგვა </c:v>
                </c:pt>
                <c:pt idx="6">
                  <c:v>ვირუსული დაავადებების, COVID-19-ის, წარმოშობა/გავრცელება </c:v>
                </c:pt>
                <c:pt idx="7">
                  <c:v>გულის დაავადებების, ინსულტის, კიბოსა და ა.შ.  </c:v>
                </c:pt>
                <c:pt idx="8">
                  <c:v>სიკვდილიანობის ზრდა </c:v>
                </c:pt>
              </c:strCache>
            </c:strRef>
          </c:cat>
          <c:val>
            <c:numRef>
              <c:f>Sheet1!$D$36:$D$44</c:f>
              <c:numCache>
                <c:formatCode>General</c:formatCode>
                <c:ptCount val="9"/>
                <c:pt idx="0">
                  <c:v>79.900000000000006</c:v>
                </c:pt>
                <c:pt idx="1">
                  <c:v>79.900000000000006</c:v>
                </c:pt>
                <c:pt idx="2">
                  <c:v>85</c:v>
                </c:pt>
                <c:pt idx="3">
                  <c:v>82.5</c:v>
                </c:pt>
                <c:pt idx="4">
                  <c:v>70.099999999999994</c:v>
                </c:pt>
                <c:pt idx="5">
                  <c:v>71.900000000000006</c:v>
                </c:pt>
                <c:pt idx="6">
                  <c:v>54</c:v>
                </c:pt>
                <c:pt idx="7">
                  <c:v>69</c:v>
                </c:pt>
                <c:pt idx="8">
                  <c:v>83.2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-1637770048"/>
        <c:axId val="-1637769504"/>
        <c:axId val="0"/>
      </c:bar3DChart>
      <c:catAx>
        <c:axId val="-163777004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637769504"/>
        <c:crosses val="autoZero"/>
        <c:auto val="1"/>
        <c:lblAlgn val="ctr"/>
        <c:lblOffset val="100"/>
        <c:noMultiLvlLbl val="0"/>
      </c:catAx>
      <c:valAx>
        <c:axId val="-163776950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6377700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4603455818022747"/>
          <c:y val="4.5269242599208483E-2"/>
          <c:w val="0.52532180760013691"/>
          <c:h val="0.7524164517101485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Sheet1!$K$5:$K$6</c:f>
              <c:strCache>
                <c:ptCount val="2"/>
                <c:pt idx="0">
                  <c:v>მიჭირს პასუხის გაცემა</c:v>
                </c:pt>
                <c:pt idx="1">
                  <c:v>%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Sheet1!$I$7:$J$14</c:f>
              <c:strCache>
                <c:ptCount val="8"/>
                <c:pt idx="0">
                  <c:v> იყენებთ საზოგადოებრივ ტრანსპორტს</c:v>
                </c:pt>
                <c:pt idx="1">
                  <c:v>დადიხართ ფეხით/ ველოსიპედით</c:v>
                </c:pt>
                <c:pt idx="2">
                  <c:v>იყენებთ ეკონომიურ ნათურებს</c:v>
                </c:pt>
                <c:pt idx="3">
                  <c:v>აკონტროლებთ, ნათურების ჩართვა-გამორთვას</c:v>
                </c:pt>
                <c:pt idx="4">
                  <c:v>იყენებთ პარკებს, რომელიც ეკოლოგიურად არ გადამუშავდება</c:v>
                </c:pt>
                <c:pt idx="5">
                  <c:v>პლასტმასის ბოთლებს ათავსებთ სპეციალურ ურნებში</c:v>
                </c:pt>
                <c:pt idx="6">
                  <c:v>საყოფაცხოვრებო ტექნიკის შეძენისას ითვალისწინებთ თუ არა, რამდენად ეკონომიურად მოიხმარს ის ელექტროენერგიას</c:v>
                </c:pt>
                <c:pt idx="7">
                  <c:v>რამდენად ეკონომიურად მოიხმარს თქვენი ავტომობილი საწვავს</c:v>
                </c:pt>
              </c:strCache>
            </c:strRef>
          </c:cat>
          <c:val>
            <c:numRef>
              <c:f>Sheet1!$K$7:$K$14</c:f>
              <c:numCache>
                <c:formatCode>General</c:formatCode>
                <c:ptCount val="8"/>
                <c:pt idx="0">
                  <c:v>1.5</c:v>
                </c:pt>
                <c:pt idx="1">
                  <c:v>1.1000000000000001</c:v>
                </c:pt>
                <c:pt idx="2">
                  <c:v>6.9</c:v>
                </c:pt>
                <c:pt idx="3">
                  <c:v>8.4</c:v>
                </c:pt>
                <c:pt idx="4">
                  <c:v>10.9</c:v>
                </c:pt>
                <c:pt idx="5">
                  <c:v>11.7</c:v>
                </c:pt>
                <c:pt idx="6">
                  <c:v>8</c:v>
                </c:pt>
                <c:pt idx="7">
                  <c:v>37.200000000000003</c:v>
                </c:pt>
              </c:numCache>
            </c:numRef>
          </c:val>
        </c:ser>
        <c:ser>
          <c:idx val="1"/>
          <c:order val="1"/>
          <c:tx>
            <c:strRef>
              <c:f>Sheet1!$L$5:$L$6</c:f>
              <c:strCache>
                <c:ptCount val="2"/>
                <c:pt idx="0">
                  <c:v>არა</c:v>
                </c:pt>
                <c:pt idx="1">
                  <c:v>%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Sheet1!$I$7:$J$14</c:f>
              <c:strCache>
                <c:ptCount val="8"/>
                <c:pt idx="0">
                  <c:v> იყენებთ საზოგადოებრივ ტრანსპორტს</c:v>
                </c:pt>
                <c:pt idx="1">
                  <c:v>დადიხართ ფეხით/ ველოსიპედით</c:v>
                </c:pt>
                <c:pt idx="2">
                  <c:v>იყენებთ ეკონომიურ ნათურებს</c:v>
                </c:pt>
                <c:pt idx="3">
                  <c:v>აკონტროლებთ, ნათურების ჩართვა-გამორთვას</c:v>
                </c:pt>
                <c:pt idx="4">
                  <c:v>იყენებთ პარკებს, რომელიც ეკოლოგიურად არ გადამუშავდება</c:v>
                </c:pt>
                <c:pt idx="5">
                  <c:v>პლასტმასის ბოთლებს ათავსებთ სპეციალურ ურნებში</c:v>
                </c:pt>
                <c:pt idx="6">
                  <c:v>საყოფაცხოვრებო ტექნიკის შეძენისას ითვალისწინებთ თუ არა, რამდენად ეკონომიურად მოიხმარს ის ელექტროენერგიას</c:v>
                </c:pt>
                <c:pt idx="7">
                  <c:v>რამდენად ეკონომიურად მოიხმარს თქვენი ავტომობილი საწვავს</c:v>
                </c:pt>
              </c:strCache>
            </c:strRef>
          </c:cat>
          <c:val>
            <c:numRef>
              <c:f>Sheet1!$L$7:$L$14</c:f>
              <c:numCache>
                <c:formatCode>General</c:formatCode>
                <c:ptCount val="8"/>
                <c:pt idx="0">
                  <c:v>12</c:v>
                </c:pt>
                <c:pt idx="1">
                  <c:v>11.3</c:v>
                </c:pt>
                <c:pt idx="2">
                  <c:v>42</c:v>
                </c:pt>
                <c:pt idx="3">
                  <c:v>27</c:v>
                </c:pt>
                <c:pt idx="4">
                  <c:v>40.5</c:v>
                </c:pt>
                <c:pt idx="5">
                  <c:v>69.7</c:v>
                </c:pt>
                <c:pt idx="6">
                  <c:v>57.7</c:v>
                </c:pt>
                <c:pt idx="7">
                  <c:v>34.700000000000003</c:v>
                </c:pt>
              </c:numCache>
            </c:numRef>
          </c:val>
        </c:ser>
        <c:ser>
          <c:idx val="2"/>
          <c:order val="2"/>
          <c:tx>
            <c:strRef>
              <c:f>Sheet1!$M$5:$M$6</c:f>
              <c:strCache>
                <c:ptCount val="2"/>
                <c:pt idx="0">
                  <c:v>კი</c:v>
                </c:pt>
                <c:pt idx="1">
                  <c:v>%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Sheet1!$I$7:$J$14</c:f>
              <c:strCache>
                <c:ptCount val="8"/>
                <c:pt idx="0">
                  <c:v> იყენებთ საზოგადოებრივ ტრანსპორტს</c:v>
                </c:pt>
                <c:pt idx="1">
                  <c:v>დადიხართ ფეხით/ ველოსიპედით</c:v>
                </c:pt>
                <c:pt idx="2">
                  <c:v>იყენებთ ეკონომიურ ნათურებს</c:v>
                </c:pt>
                <c:pt idx="3">
                  <c:v>აკონტროლებთ, ნათურების ჩართვა-გამორთვას</c:v>
                </c:pt>
                <c:pt idx="4">
                  <c:v>იყენებთ პარკებს, რომელიც ეკოლოგიურად არ გადამუშავდება</c:v>
                </c:pt>
                <c:pt idx="5">
                  <c:v>პლასტმასის ბოთლებს ათავსებთ სპეციალურ ურნებში</c:v>
                </c:pt>
                <c:pt idx="6">
                  <c:v>საყოფაცხოვრებო ტექნიკის შეძენისას ითვალისწინებთ თუ არა, რამდენად ეკონომიურად მოიხმარს ის ელექტროენერგიას</c:v>
                </c:pt>
                <c:pt idx="7">
                  <c:v>რამდენად ეკონომიურად მოიხმარს თქვენი ავტომობილი საწვავს</c:v>
                </c:pt>
              </c:strCache>
            </c:strRef>
          </c:cat>
          <c:val>
            <c:numRef>
              <c:f>Sheet1!$M$7:$M$14</c:f>
              <c:numCache>
                <c:formatCode>General</c:formatCode>
                <c:ptCount val="8"/>
                <c:pt idx="0">
                  <c:v>86.5</c:v>
                </c:pt>
                <c:pt idx="1">
                  <c:v>87.6</c:v>
                </c:pt>
                <c:pt idx="2">
                  <c:v>51.1</c:v>
                </c:pt>
                <c:pt idx="3">
                  <c:v>64.599999999999994</c:v>
                </c:pt>
                <c:pt idx="4">
                  <c:v>48.5</c:v>
                </c:pt>
                <c:pt idx="5">
                  <c:v>18.600000000000001</c:v>
                </c:pt>
                <c:pt idx="6">
                  <c:v>34.299999999999997</c:v>
                </c:pt>
                <c:pt idx="7">
                  <c:v>27.7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-1637767872"/>
        <c:axId val="-1534272624"/>
      </c:barChart>
      <c:catAx>
        <c:axId val="-16377678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0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534272624"/>
        <c:crosses val="autoZero"/>
        <c:auto val="1"/>
        <c:lblAlgn val="ctr"/>
        <c:lblOffset val="100"/>
        <c:noMultiLvlLbl val="0"/>
      </c:catAx>
      <c:valAx>
        <c:axId val="-1534272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637767872"/>
        <c:crosses val="autoZero"/>
        <c:crossBetween val="between"/>
      </c:valAx>
      <c:spPr>
        <a:noFill/>
        <a:ln>
          <a:noFill/>
        </a:ln>
        <a:effectLst>
          <a:outerShdw blurRad="50800" dist="50800" dir="5400000" algn="ctr" rotWithShape="0">
            <a:schemeClr val="bg2"/>
          </a:outerShdw>
        </a:effectLst>
      </c:spPr>
    </c:plotArea>
    <c:legend>
      <c:legendPos val="b"/>
      <c:layout>
        <c:manualLayout>
          <c:xMode val="edge"/>
          <c:yMode val="edge"/>
          <c:x val="0.22852769636633816"/>
          <c:y val="0.90019448959957538"/>
          <c:w val="0.59666112807578331"/>
          <c:h val="4.474599107888760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3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ka-GE" sz="3600" b="1" dirty="0">
                <a:latin typeface="Calibri" panose="020F0502020204030204" pitchFamily="34" charset="0"/>
                <a:cs typeface="Calibri" panose="020F0502020204030204" pitchFamily="34" charset="0"/>
              </a:rPr>
              <a:t>ენერგიის</a:t>
            </a:r>
            <a:r>
              <a:rPr lang="ka-GE" sz="3600" b="1" baseline="0" dirty="0">
                <a:latin typeface="Calibri" panose="020F0502020204030204" pitchFamily="34" charset="0"/>
                <a:cs typeface="Calibri" panose="020F0502020204030204" pitchFamily="34" charset="0"/>
              </a:rPr>
              <a:t> დამზოგავი ზომები</a:t>
            </a:r>
            <a:endParaRPr lang="en-GB" sz="3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c:rich>
      </c:tx>
      <c:layout>
        <c:manualLayout>
          <c:xMode val="edge"/>
          <c:yMode val="edge"/>
          <c:x val="0.23777167204778668"/>
          <c:y val="1.323319176249442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Sheet1!$B$60</c:f>
              <c:strCache>
                <c:ptCount val="1"/>
                <c:pt idx="0">
                  <c:v>არ ვიცი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Sheet1!$A$61:$A$70</c:f>
              <c:strCache>
                <c:ptCount val="10"/>
                <c:pt idx="0">
                  <c:v>ყველა ერთად</c:v>
                </c:pt>
                <c:pt idx="1">
                  <c:v>მიჭირს პასუხი</c:v>
                </c:pt>
                <c:pt idx="2">
                  <c:v>მეტი ენერგოეფექტური გათბობა</c:v>
                </c:pt>
                <c:pt idx="3">
                  <c:v>უკეთესი იზოლაცია</c:v>
                </c:pt>
                <c:pt idx="4">
                  <c:v>ელექტროენერგიის დაზოგვა</c:v>
                </c:pt>
                <c:pt idx="5">
                  <c:v>ნათურების ჩართვის კონტროლი</c:v>
                </c:pt>
                <c:pt idx="6">
                  <c:v>ეკოლოგიური პარკების გამოყენება</c:v>
                </c:pt>
                <c:pt idx="7">
                  <c:v>ენერგიის განახლებადი წყაროები</c:v>
                </c:pt>
                <c:pt idx="8">
                  <c:v>ნარჩენების გადამუშავება</c:v>
                </c:pt>
                <c:pt idx="9">
                  <c:v>ენერგოეფექტური ნათურების გამოყენება</c:v>
                </c:pt>
              </c:strCache>
            </c:strRef>
          </c:cat>
          <c:val>
            <c:numRef>
              <c:f>Sheet1!$B$61:$B$70</c:f>
              <c:numCache>
                <c:formatCode>General</c:formatCode>
                <c:ptCount val="10"/>
                <c:pt idx="0">
                  <c:v>12.8</c:v>
                </c:pt>
                <c:pt idx="1">
                  <c:v>0.8</c:v>
                </c:pt>
                <c:pt idx="2">
                  <c:v>7.7</c:v>
                </c:pt>
                <c:pt idx="3">
                  <c:v>17.899999999999999</c:v>
                </c:pt>
                <c:pt idx="4">
                  <c:v>4.4000000000000004</c:v>
                </c:pt>
                <c:pt idx="5">
                  <c:v>16.100000000000001</c:v>
                </c:pt>
                <c:pt idx="6">
                  <c:v>13.1</c:v>
                </c:pt>
                <c:pt idx="7">
                  <c:v>16.100000000000001</c:v>
                </c:pt>
                <c:pt idx="8">
                  <c:v>17.899999999999999</c:v>
                </c:pt>
                <c:pt idx="9">
                  <c:v>12</c:v>
                </c:pt>
              </c:numCache>
            </c:numRef>
          </c:val>
        </c:ser>
        <c:ser>
          <c:idx val="1"/>
          <c:order val="1"/>
          <c:tx>
            <c:strRef>
              <c:f>Sheet1!$C$60</c:f>
              <c:strCache>
                <c:ptCount val="1"/>
                <c:pt idx="0">
                  <c:v>არ მიმაჩნია მნიშვნელოვნად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Sheet1!$A$61:$A$70</c:f>
              <c:strCache>
                <c:ptCount val="10"/>
                <c:pt idx="0">
                  <c:v>ყველა ერთად</c:v>
                </c:pt>
                <c:pt idx="1">
                  <c:v>მიჭირს პასუხი</c:v>
                </c:pt>
                <c:pt idx="2">
                  <c:v>მეტი ენერგოეფექტური გათბობა</c:v>
                </c:pt>
                <c:pt idx="3">
                  <c:v>უკეთესი იზოლაცია</c:v>
                </c:pt>
                <c:pt idx="4">
                  <c:v>ელექტროენერგიის დაზოგვა</c:v>
                </c:pt>
                <c:pt idx="5">
                  <c:v>ნათურების ჩართვის კონტროლი</c:v>
                </c:pt>
                <c:pt idx="6">
                  <c:v>ეკოლოგიური პარკების გამოყენება</c:v>
                </c:pt>
                <c:pt idx="7">
                  <c:v>ენერგიის განახლებადი წყაროები</c:v>
                </c:pt>
                <c:pt idx="8">
                  <c:v>ნარჩენების გადამუშავება</c:v>
                </c:pt>
                <c:pt idx="9">
                  <c:v>ენერგოეფექტური ნათურების გამოყენება</c:v>
                </c:pt>
              </c:strCache>
            </c:strRef>
          </c:cat>
          <c:val>
            <c:numRef>
              <c:f>Sheet1!$C$61:$C$70</c:f>
              <c:numCache>
                <c:formatCode>General</c:formatCode>
                <c:ptCount val="10"/>
                <c:pt idx="0">
                  <c:v>5.5</c:v>
                </c:pt>
                <c:pt idx="1">
                  <c:v>1.1000000000000001</c:v>
                </c:pt>
                <c:pt idx="2">
                  <c:v>11.7</c:v>
                </c:pt>
                <c:pt idx="3">
                  <c:v>21.5</c:v>
                </c:pt>
                <c:pt idx="4">
                  <c:v>9.5</c:v>
                </c:pt>
                <c:pt idx="5">
                  <c:v>12.4</c:v>
                </c:pt>
                <c:pt idx="6">
                  <c:v>6.6</c:v>
                </c:pt>
                <c:pt idx="7">
                  <c:v>12.4</c:v>
                </c:pt>
                <c:pt idx="8">
                  <c:v>4</c:v>
                </c:pt>
                <c:pt idx="9">
                  <c:v>16.8</c:v>
                </c:pt>
              </c:numCache>
            </c:numRef>
          </c:val>
        </c:ser>
        <c:ser>
          <c:idx val="2"/>
          <c:order val="2"/>
          <c:tx>
            <c:strRef>
              <c:f>Sheet1!$D$60</c:f>
              <c:strCache>
                <c:ptCount val="1"/>
                <c:pt idx="0">
                  <c:v>მზად ვარ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cat>
            <c:strRef>
              <c:f>Sheet1!$A$61:$A$70</c:f>
              <c:strCache>
                <c:ptCount val="10"/>
                <c:pt idx="0">
                  <c:v>ყველა ერთად</c:v>
                </c:pt>
                <c:pt idx="1">
                  <c:v>მიჭირს პასუხი</c:v>
                </c:pt>
                <c:pt idx="2">
                  <c:v>მეტი ენერგოეფექტური გათბობა</c:v>
                </c:pt>
                <c:pt idx="3">
                  <c:v>უკეთესი იზოლაცია</c:v>
                </c:pt>
                <c:pt idx="4">
                  <c:v>ელექტროენერგიის დაზოგვა</c:v>
                </c:pt>
                <c:pt idx="5">
                  <c:v>ნათურების ჩართვის კონტროლი</c:v>
                </c:pt>
                <c:pt idx="6">
                  <c:v>ეკოლოგიური პარკების გამოყენება</c:v>
                </c:pt>
                <c:pt idx="7">
                  <c:v>ენერგიის განახლებადი წყაროები</c:v>
                </c:pt>
                <c:pt idx="8">
                  <c:v>ნარჩენების გადამუშავება</c:v>
                </c:pt>
                <c:pt idx="9">
                  <c:v>ენერგოეფექტური ნათურების გამოყენება</c:v>
                </c:pt>
              </c:strCache>
            </c:strRef>
          </c:cat>
          <c:val>
            <c:numRef>
              <c:f>Sheet1!$D$61:$D$70</c:f>
              <c:numCache>
                <c:formatCode>General</c:formatCode>
                <c:ptCount val="10"/>
                <c:pt idx="0">
                  <c:v>73</c:v>
                </c:pt>
                <c:pt idx="1">
                  <c:v>12.8</c:v>
                </c:pt>
                <c:pt idx="2">
                  <c:v>77</c:v>
                </c:pt>
                <c:pt idx="3">
                  <c:v>56.2</c:v>
                </c:pt>
                <c:pt idx="4">
                  <c:v>81.8</c:v>
                </c:pt>
                <c:pt idx="5">
                  <c:v>67.2</c:v>
                </c:pt>
                <c:pt idx="6">
                  <c:v>75.900000000000006</c:v>
                </c:pt>
                <c:pt idx="7">
                  <c:v>67.2</c:v>
                </c:pt>
                <c:pt idx="8">
                  <c:v>73.3</c:v>
                </c:pt>
                <c:pt idx="9">
                  <c:v>66.8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-1534266096"/>
        <c:axId val="-1534272080"/>
        <c:axId val="0"/>
      </c:bar3DChart>
      <c:catAx>
        <c:axId val="-153426609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534272080"/>
        <c:crosses val="autoZero"/>
        <c:auto val="1"/>
        <c:lblAlgn val="ctr"/>
        <c:lblOffset val="100"/>
        <c:noMultiLvlLbl val="0"/>
      </c:catAx>
      <c:valAx>
        <c:axId val="-153427208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5342660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Sheet1!$B$30:$B$34</c:f>
              <c:strCache>
                <c:ptCount val="5"/>
                <c:pt idx="0">
                  <c:v>dasaqmebuli</c:v>
                </c:pt>
                <c:pt idx="1">
                  <c:v>diasaxlisi</c:v>
                </c:pt>
                <c:pt idx="2">
                  <c:v>pensioneri</c:v>
                </c:pt>
                <c:pt idx="3">
                  <c:v>studenti</c:v>
                </c:pt>
                <c:pt idx="4">
                  <c:v>umuSevari</c:v>
                </c:pt>
              </c:strCache>
            </c:strRef>
          </c:cat>
          <c:val>
            <c:numRef>
              <c:f>Sheet1!$C$30:$C$34</c:f>
              <c:numCache>
                <c:formatCode>0.00%</c:formatCode>
                <c:ptCount val="5"/>
                <c:pt idx="0">
                  <c:v>0.42280000000000001</c:v>
                </c:pt>
                <c:pt idx="1">
                  <c:v>6.6199999999999995E-2</c:v>
                </c:pt>
                <c:pt idx="2">
                  <c:v>1.0999999999999999E-2</c:v>
                </c:pt>
                <c:pt idx="3">
                  <c:v>0.16539999999999999</c:v>
                </c:pt>
                <c:pt idx="4">
                  <c:v>0.33460000000000001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-1637765696"/>
        <c:axId val="-1637776576"/>
        <c:axId val="0"/>
      </c:bar3DChart>
      <c:catAx>
        <c:axId val="-16377656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cadNusx" pitchFamily="2" charset="0"/>
                <a:ea typeface="+mn-ea"/>
                <a:cs typeface="+mn-cs"/>
              </a:defRPr>
            </a:pPr>
            <a:endParaRPr lang="en-US"/>
          </a:p>
        </c:txPr>
        <c:crossAx val="-1637776576"/>
        <c:crosses val="autoZero"/>
        <c:auto val="1"/>
        <c:lblAlgn val="ctr"/>
        <c:lblOffset val="100"/>
        <c:noMultiLvlLbl val="0"/>
      </c:catAx>
      <c:valAx>
        <c:axId val="-16377765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6377656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Sheet1!$B$3:$B$11</c:f>
              <c:strCache>
                <c:ptCount val="9"/>
                <c:pt idx="0">
                  <c:v>1. სიღარიბე  </c:v>
                </c:pt>
                <c:pt idx="1">
                  <c:v>2. საკვების ნაკლებობა </c:v>
                </c:pt>
                <c:pt idx="2">
                  <c:v>3. სასმელი წყლის ნაკლებობა </c:v>
                </c:pt>
                <c:pt idx="3">
                  <c:v>4. ინფექციური დაავადებები   </c:v>
                </c:pt>
                <c:pt idx="4">
                  <c:v>5. კლიმატის ცვლილება   </c:v>
                </c:pt>
                <c:pt idx="5">
                  <c:v>6. ბირთვული იარაღის გავრცელება </c:v>
                </c:pt>
                <c:pt idx="6">
                  <c:v>7. შეიარაღებული კონფლიქტები  </c:v>
                </c:pt>
                <c:pt idx="7">
                  <c:v>8. სხვა </c:v>
                </c:pt>
                <c:pt idx="8">
                  <c:v>9.მიჭირს პასუხი </c:v>
                </c:pt>
              </c:strCache>
            </c:strRef>
          </c:cat>
          <c:val>
            <c:numRef>
              <c:f>Sheet1!$C$3:$C$11</c:f>
              <c:numCache>
                <c:formatCode>0.00%</c:formatCode>
                <c:ptCount val="9"/>
                <c:pt idx="0">
                  <c:v>0.44900000000000001</c:v>
                </c:pt>
                <c:pt idx="1">
                  <c:v>0.20399999999999999</c:v>
                </c:pt>
                <c:pt idx="2" formatCode="0%">
                  <c:v>0.15</c:v>
                </c:pt>
                <c:pt idx="3">
                  <c:v>0.32800000000000001</c:v>
                </c:pt>
                <c:pt idx="4">
                  <c:v>0.14399999999999999</c:v>
                </c:pt>
                <c:pt idx="5">
                  <c:v>0.106</c:v>
                </c:pt>
                <c:pt idx="6">
                  <c:v>0.20799999999999999</c:v>
                </c:pt>
                <c:pt idx="7">
                  <c:v>3.3000000000000002E-2</c:v>
                </c:pt>
                <c:pt idx="8" formatCode="0%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-1637768416"/>
        <c:axId val="-1637777120"/>
        <c:axId val="0"/>
      </c:bar3DChart>
      <c:catAx>
        <c:axId val="-16377684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637777120"/>
        <c:crosses val="autoZero"/>
        <c:auto val="1"/>
        <c:lblAlgn val="ctr"/>
        <c:lblOffset val="100"/>
        <c:noMultiLvlLbl val="0"/>
      </c:catAx>
      <c:valAx>
        <c:axId val="-16377771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6377684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3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3600" b="1" dirty="0" err="1" smtClean="0">
                <a:effectLst/>
              </a:rPr>
              <a:t>უკავშირდება</a:t>
            </a:r>
            <a:r>
              <a:rPr lang="en-US" sz="3600" b="1" dirty="0" smtClean="0">
                <a:effectLst/>
              </a:rPr>
              <a:t> </a:t>
            </a:r>
            <a:r>
              <a:rPr lang="en-US" sz="3600" b="1" dirty="0" err="1">
                <a:effectLst/>
              </a:rPr>
              <a:t>თუ</a:t>
            </a:r>
            <a:r>
              <a:rPr lang="en-US" sz="3600" b="1" dirty="0">
                <a:effectLst/>
              </a:rPr>
              <a:t> </a:t>
            </a:r>
            <a:r>
              <a:rPr lang="en-US" sz="3600" b="1" dirty="0" err="1">
                <a:effectLst/>
              </a:rPr>
              <a:t>არა</a:t>
            </a:r>
            <a:r>
              <a:rPr lang="en-US" sz="3600" b="1" dirty="0">
                <a:effectLst/>
              </a:rPr>
              <a:t> </a:t>
            </a:r>
            <a:r>
              <a:rPr lang="en-US" sz="3600" b="1" dirty="0" err="1">
                <a:effectLst/>
              </a:rPr>
              <a:t>კლიმატის</a:t>
            </a:r>
            <a:r>
              <a:rPr lang="en-US" sz="3600" b="1" dirty="0">
                <a:effectLst/>
              </a:rPr>
              <a:t> </a:t>
            </a:r>
            <a:r>
              <a:rPr lang="en-US" sz="3600" b="1" dirty="0" err="1" smtClean="0">
                <a:effectLst/>
              </a:rPr>
              <a:t>ცვლილებას</a:t>
            </a:r>
            <a:endParaRPr lang="en-US" sz="3600" dirty="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Sheet1!$X$10:$X$11</c:f>
              <c:strCache>
                <c:ptCount val="2"/>
                <c:pt idx="0">
                  <c:v>არვიცი</c:v>
                </c:pt>
                <c:pt idx="1">
                  <c:v>%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Sheet1!$V$12:$W$18</c:f>
              <c:strCache>
                <c:ptCount val="6"/>
                <c:pt idx="0">
                  <c:v>გლობალური დათბობა და გვალვები</c:v>
                </c:pt>
                <c:pt idx="1">
                  <c:v>ნახშირორჟანგის ჭარბი გამოყოფა ენერგეტიკის  სექტორში</c:v>
                </c:pt>
                <c:pt idx="2">
                  <c:v>მყინვარების დნობა მთებზე და ყინულის შემცირება ოკეანეებში</c:v>
                </c:pt>
                <c:pt idx="3">
                  <c:v>ოკეანეების/ზღვების დონის აწევა</c:v>
                </c:pt>
                <c:pt idx="4">
                  <c:v>ბუნებრივი კატასტროფები</c:v>
                </c:pt>
                <c:pt idx="5">
                  <c:v>ეპიდემიების გავრცელება</c:v>
                </c:pt>
              </c:strCache>
              <c:extLst/>
            </c:strRef>
          </c:cat>
          <c:val>
            <c:numRef>
              <c:f>Sheet1!$X$12:$X$18</c:f>
              <c:numCache>
                <c:formatCode>General</c:formatCode>
                <c:ptCount val="6"/>
                <c:pt idx="0">
                  <c:v>1.5</c:v>
                </c:pt>
                <c:pt idx="1">
                  <c:v>31.4</c:v>
                </c:pt>
                <c:pt idx="2">
                  <c:v>9.1</c:v>
                </c:pt>
                <c:pt idx="3">
                  <c:v>11.7</c:v>
                </c:pt>
                <c:pt idx="4">
                  <c:v>12</c:v>
                </c:pt>
                <c:pt idx="5">
                  <c:v>19.3</c:v>
                </c:pt>
              </c:numCache>
              <c:extLst/>
            </c:numRef>
          </c:val>
        </c:ser>
        <c:ser>
          <c:idx val="1"/>
          <c:order val="1"/>
          <c:tx>
            <c:strRef>
              <c:f>Sheet1!$Y$10:$Y$11</c:f>
              <c:strCache>
                <c:ptCount val="2"/>
                <c:pt idx="0">
                  <c:v>არა</c:v>
                </c:pt>
                <c:pt idx="1">
                  <c:v>%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Sheet1!$V$12:$W$18</c:f>
              <c:strCache>
                <c:ptCount val="6"/>
                <c:pt idx="0">
                  <c:v>გლობალური დათბობა და გვალვები</c:v>
                </c:pt>
                <c:pt idx="1">
                  <c:v>ნახშირორჟანგის ჭარბი გამოყოფა ენერგეტიკის  სექტორში</c:v>
                </c:pt>
                <c:pt idx="2">
                  <c:v>მყინვარების დნობა მთებზე და ყინულის შემცირება ოკეანეებში</c:v>
                </c:pt>
                <c:pt idx="3">
                  <c:v>ოკეანეების/ზღვების დონის აწევა</c:v>
                </c:pt>
                <c:pt idx="4">
                  <c:v>ბუნებრივი კატასტროფები</c:v>
                </c:pt>
                <c:pt idx="5">
                  <c:v>ეპიდემიების გავრცელება</c:v>
                </c:pt>
              </c:strCache>
              <c:extLst/>
            </c:strRef>
          </c:cat>
          <c:val>
            <c:numRef>
              <c:f>Sheet1!$Y$12:$Y$18</c:f>
              <c:numCache>
                <c:formatCode>General</c:formatCode>
                <c:ptCount val="6"/>
                <c:pt idx="0">
                  <c:v>1.8</c:v>
                </c:pt>
                <c:pt idx="1">
                  <c:v>12.4</c:v>
                </c:pt>
                <c:pt idx="2">
                  <c:v>4.7</c:v>
                </c:pt>
                <c:pt idx="3">
                  <c:v>9.5</c:v>
                </c:pt>
                <c:pt idx="4">
                  <c:v>9.9</c:v>
                </c:pt>
                <c:pt idx="5">
                  <c:v>20.399999999999999</c:v>
                </c:pt>
              </c:numCache>
              <c:extLst/>
            </c:numRef>
          </c:val>
        </c:ser>
        <c:ser>
          <c:idx val="2"/>
          <c:order val="2"/>
          <c:tx>
            <c:strRef>
              <c:f>Sheet1!$Z$10:$Z$11</c:f>
              <c:strCache>
                <c:ptCount val="2"/>
                <c:pt idx="0">
                  <c:v>კი</c:v>
                </c:pt>
                <c:pt idx="1">
                  <c:v>%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Sheet1!$V$12:$W$18</c:f>
              <c:strCache>
                <c:ptCount val="6"/>
                <c:pt idx="0">
                  <c:v>გლობალური დათბობა და გვალვები</c:v>
                </c:pt>
                <c:pt idx="1">
                  <c:v>ნახშირორჟანგის ჭარბი გამოყოფა ენერგეტიკის  სექტორში</c:v>
                </c:pt>
                <c:pt idx="2">
                  <c:v>მყინვარების დნობა მთებზე და ყინულის შემცირება ოკეანეებში</c:v>
                </c:pt>
                <c:pt idx="3">
                  <c:v>ოკეანეების/ზღვების დონის აწევა</c:v>
                </c:pt>
                <c:pt idx="4">
                  <c:v>ბუნებრივი კატასტროფები</c:v>
                </c:pt>
                <c:pt idx="5">
                  <c:v>ეპიდემიების გავრცელება</c:v>
                </c:pt>
              </c:strCache>
              <c:extLst/>
            </c:strRef>
          </c:cat>
          <c:val>
            <c:numRef>
              <c:f>Sheet1!$Z$12:$Z$18</c:f>
              <c:numCache>
                <c:formatCode>General</c:formatCode>
                <c:ptCount val="6"/>
                <c:pt idx="0">
                  <c:v>96.7</c:v>
                </c:pt>
                <c:pt idx="1">
                  <c:v>55.8</c:v>
                </c:pt>
                <c:pt idx="2">
                  <c:v>85.8</c:v>
                </c:pt>
                <c:pt idx="3">
                  <c:v>78.5</c:v>
                </c:pt>
                <c:pt idx="4">
                  <c:v>77.7</c:v>
                </c:pt>
                <c:pt idx="5">
                  <c:v>59.9</c:v>
                </c:pt>
              </c:numCache>
              <c:extLst/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-1637774400"/>
        <c:axId val="-1637772224"/>
      </c:barChart>
      <c:catAx>
        <c:axId val="-16377744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637772224"/>
        <c:crosses val="autoZero"/>
        <c:auto val="1"/>
        <c:lblAlgn val="ctr"/>
        <c:lblOffset val="100"/>
        <c:noMultiLvlLbl val="0"/>
      </c:catAx>
      <c:valAx>
        <c:axId val="-1637772224"/>
        <c:scaling>
          <c:orientation val="minMax"/>
          <c:max val="100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6377744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3600" b="1" dirty="0" err="1">
                <a:solidFill>
                  <a:sysClr val="windowText" lastClr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რომელი</a:t>
            </a:r>
            <a:r>
              <a:rPr lang="en-US" sz="3600" b="1" dirty="0">
                <a:solidFill>
                  <a:sysClr val="windowText" lastClr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b="1" dirty="0" err="1">
                <a:solidFill>
                  <a:sysClr val="windowText" lastClr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გეხებათ</a:t>
            </a:r>
            <a:r>
              <a:rPr lang="en-US" sz="3600" b="1" dirty="0">
                <a:solidFill>
                  <a:sysClr val="windowText" lastClr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b="1" dirty="0" err="1">
                <a:solidFill>
                  <a:sysClr val="windowText" lastClr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უშუალოდ</a:t>
            </a:r>
            <a:r>
              <a:rPr lang="en-US" sz="3600" b="1" dirty="0">
                <a:solidFill>
                  <a:sysClr val="windowText" lastClr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b="1" dirty="0" err="1">
                <a:solidFill>
                  <a:sysClr val="windowText" lastClr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თქვენ</a:t>
            </a:r>
            <a:r>
              <a:rPr lang="en-US" sz="3600" b="1" dirty="0">
                <a:solidFill>
                  <a:sysClr val="windowText" lastClr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  <a:endParaRPr lang="en-US" sz="3600" dirty="0">
              <a:solidFill>
                <a:sysClr val="windowText" lastClr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c:rich>
      </c:tx>
      <c:layout>
        <c:manualLayout>
          <c:xMode val="edge"/>
          <c:yMode val="edge"/>
          <c:x val="0.19945883698014205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Sheet5!$K$3:$K$4</c:f>
              <c:strCache>
                <c:ptCount val="2"/>
                <c:pt idx="0">
                  <c:v>არვიცი</c:v>
                </c:pt>
                <c:pt idx="1">
                  <c:v>%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Sheet5!$J$5:$J$14</c:f>
              <c:strCache>
                <c:ptCount val="10"/>
                <c:pt idx="0">
                  <c:v>ჰაერის დაბინძურება</c:v>
                </c:pt>
                <c:pt idx="1">
                  <c:v>ჰაერის დაბინძურება</c:v>
                </c:pt>
                <c:pt idx="2">
                  <c:v>წყალდიდობა </c:v>
                </c:pt>
                <c:pt idx="3">
                  <c:v>ნარჩენების მართვა</c:v>
                </c:pt>
                <c:pt idx="4">
                  <c:v>საცობები</c:v>
                </c:pt>
                <c:pt idx="5">
                  <c:v>გენმოდიფიცირებული საკვები</c:v>
                </c:pt>
                <c:pt idx="6">
                  <c:v>კლიმატის ცვლილება</c:v>
                </c:pt>
                <c:pt idx="7">
                  <c:v>რადიოაქტიური ნარჩენები</c:v>
                </c:pt>
                <c:pt idx="8">
                  <c:v>ხვრელი ოზონის შრეში</c:v>
                </c:pt>
                <c:pt idx="9">
                  <c:v>გადაჭარბებული მოსახლეობა</c:v>
                </c:pt>
              </c:strCache>
            </c:strRef>
          </c:cat>
          <c:val>
            <c:numRef>
              <c:f>Sheet5!$K$5:$K$14</c:f>
              <c:numCache>
                <c:formatCode>General</c:formatCode>
                <c:ptCount val="10"/>
                <c:pt idx="0">
                  <c:v>1.5</c:v>
                </c:pt>
                <c:pt idx="1">
                  <c:v>7.3</c:v>
                </c:pt>
                <c:pt idx="2">
                  <c:v>12.4</c:v>
                </c:pt>
                <c:pt idx="3">
                  <c:v>25.9</c:v>
                </c:pt>
                <c:pt idx="4">
                  <c:v>6.6</c:v>
                </c:pt>
                <c:pt idx="5">
                  <c:v>19.7</c:v>
                </c:pt>
                <c:pt idx="6">
                  <c:v>3.3</c:v>
                </c:pt>
                <c:pt idx="7">
                  <c:v>20.8</c:v>
                </c:pt>
                <c:pt idx="8">
                  <c:v>31.8</c:v>
                </c:pt>
                <c:pt idx="9">
                  <c:v>14.2</c:v>
                </c:pt>
              </c:numCache>
            </c:numRef>
          </c:val>
        </c:ser>
        <c:ser>
          <c:idx val="1"/>
          <c:order val="1"/>
          <c:tx>
            <c:strRef>
              <c:f>Sheet5!$L$3:$L$4</c:f>
              <c:strCache>
                <c:ptCount val="2"/>
                <c:pt idx="0">
                  <c:v>არა</c:v>
                </c:pt>
                <c:pt idx="1">
                  <c:v>%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Sheet5!$J$5:$J$14</c:f>
              <c:strCache>
                <c:ptCount val="10"/>
                <c:pt idx="0">
                  <c:v>ჰაერის დაბინძურება</c:v>
                </c:pt>
                <c:pt idx="1">
                  <c:v>ჰაერის დაბინძურება</c:v>
                </c:pt>
                <c:pt idx="2">
                  <c:v>წყალდიდობა </c:v>
                </c:pt>
                <c:pt idx="3">
                  <c:v>ნარჩენების მართვა</c:v>
                </c:pt>
                <c:pt idx="4">
                  <c:v>საცობები</c:v>
                </c:pt>
                <c:pt idx="5">
                  <c:v>გენმოდიფიცირებული საკვები</c:v>
                </c:pt>
                <c:pt idx="6">
                  <c:v>კლიმატის ცვლილება</c:v>
                </c:pt>
                <c:pt idx="7">
                  <c:v>რადიოაქტიური ნარჩენები</c:v>
                </c:pt>
                <c:pt idx="8">
                  <c:v>ხვრელი ოზონის შრეში</c:v>
                </c:pt>
                <c:pt idx="9">
                  <c:v>გადაჭარბებული მოსახლეობა</c:v>
                </c:pt>
              </c:strCache>
            </c:strRef>
          </c:cat>
          <c:val>
            <c:numRef>
              <c:f>Sheet5!$L$5:$L$14</c:f>
              <c:numCache>
                <c:formatCode>General</c:formatCode>
                <c:ptCount val="10"/>
                <c:pt idx="0">
                  <c:v>10.199999999999999</c:v>
                </c:pt>
                <c:pt idx="1">
                  <c:v>24.1</c:v>
                </c:pt>
                <c:pt idx="2">
                  <c:v>36.5</c:v>
                </c:pt>
                <c:pt idx="3">
                  <c:v>23.7</c:v>
                </c:pt>
                <c:pt idx="4">
                  <c:v>27.4</c:v>
                </c:pt>
                <c:pt idx="5">
                  <c:v>17.899999999999999</c:v>
                </c:pt>
                <c:pt idx="6">
                  <c:v>14.2</c:v>
                </c:pt>
                <c:pt idx="7">
                  <c:v>43.1</c:v>
                </c:pt>
                <c:pt idx="8">
                  <c:v>42.3</c:v>
                </c:pt>
                <c:pt idx="9">
                  <c:v>28.8</c:v>
                </c:pt>
              </c:numCache>
            </c:numRef>
          </c:val>
        </c:ser>
        <c:ser>
          <c:idx val="2"/>
          <c:order val="2"/>
          <c:tx>
            <c:strRef>
              <c:f>Sheet5!$M$3:$M$4</c:f>
              <c:strCache>
                <c:ptCount val="2"/>
                <c:pt idx="0">
                  <c:v>კი</c:v>
                </c:pt>
                <c:pt idx="1">
                  <c:v>%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Sheet5!$J$5:$J$14</c:f>
              <c:strCache>
                <c:ptCount val="10"/>
                <c:pt idx="0">
                  <c:v>ჰაერის დაბინძურება</c:v>
                </c:pt>
                <c:pt idx="1">
                  <c:v>ჰაერის დაბინძურება</c:v>
                </c:pt>
                <c:pt idx="2">
                  <c:v>წყალდიდობა </c:v>
                </c:pt>
                <c:pt idx="3">
                  <c:v>ნარჩენების მართვა</c:v>
                </c:pt>
                <c:pt idx="4">
                  <c:v>საცობები</c:v>
                </c:pt>
                <c:pt idx="5">
                  <c:v>გენმოდიფიცირებული საკვები</c:v>
                </c:pt>
                <c:pt idx="6">
                  <c:v>კლიმატის ცვლილება</c:v>
                </c:pt>
                <c:pt idx="7">
                  <c:v>რადიოაქტიური ნარჩენები</c:v>
                </c:pt>
                <c:pt idx="8">
                  <c:v>ხვრელი ოზონის შრეში</c:v>
                </c:pt>
                <c:pt idx="9">
                  <c:v>გადაჭარბებული მოსახლეობა</c:v>
                </c:pt>
              </c:strCache>
            </c:strRef>
          </c:cat>
          <c:val>
            <c:numRef>
              <c:f>Sheet5!$M$5:$M$14</c:f>
              <c:numCache>
                <c:formatCode>General</c:formatCode>
                <c:ptCount val="10"/>
                <c:pt idx="0">
                  <c:v>88</c:v>
                </c:pt>
                <c:pt idx="1">
                  <c:v>68.2</c:v>
                </c:pt>
                <c:pt idx="2">
                  <c:v>50.7</c:v>
                </c:pt>
                <c:pt idx="3">
                  <c:v>50</c:v>
                </c:pt>
                <c:pt idx="4">
                  <c:v>66.099999999999994</c:v>
                </c:pt>
                <c:pt idx="5">
                  <c:v>62</c:v>
                </c:pt>
                <c:pt idx="6">
                  <c:v>82.1</c:v>
                </c:pt>
                <c:pt idx="7">
                  <c:v>36.1</c:v>
                </c:pt>
                <c:pt idx="8">
                  <c:v>25.5</c:v>
                </c:pt>
                <c:pt idx="9">
                  <c:v>56.2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-1637762976"/>
        <c:axId val="-1637773856"/>
      </c:barChart>
      <c:catAx>
        <c:axId val="-16377629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637773856"/>
        <c:crosses val="autoZero"/>
        <c:auto val="1"/>
        <c:lblAlgn val="ctr"/>
        <c:lblOffset val="100"/>
        <c:noMultiLvlLbl val="0"/>
      </c:catAx>
      <c:valAx>
        <c:axId val="-1637773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6377629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Sheet1!$C$47</c:f>
              <c:strCache>
                <c:ptCount val="1"/>
                <c:pt idx="0">
                  <c:v>დიახ (%)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Sheet1!$B$48:$B$55</c:f>
              <c:strCache>
                <c:ptCount val="8"/>
                <c:pt idx="0">
                  <c:v>სოცქსელები</c:v>
                </c:pt>
                <c:pt idx="1">
                  <c:v>ტელევიზია</c:v>
                </c:pt>
                <c:pt idx="2">
                  <c:v>ნაცნობ/მეგობრები</c:v>
                </c:pt>
                <c:pt idx="3">
                  <c:v>რადიო</c:v>
                </c:pt>
                <c:pt idx="4">
                  <c:v>მედიცინის მუშაკები</c:v>
                </c:pt>
                <c:pt idx="5">
                  <c:v>სამოქალაქო ორგანიზაციები</c:v>
                </c:pt>
                <c:pt idx="6">
                  <c:v>მიჭირს პასუხი</c:v>
                </c:pt>
                <c:pt idx="7">
                  <c:v>სხვა</c:v>
                </c:pt>
              </c:strCache>
            </c:strRef>
          </c:cat>
          <c:val>
            <c:numRef>
              <c:f>Sheet1!$C$48:$C$55</c:f>
              <c:numCache>
                <c:formatCode>General</c:formatCode>
                <c:ptCount val="8"/>
                <c:pt idx="0">
                  <c:v>56.6</c:v>
                </c:pt>
                <c:pt idx="1">
                  <c:v>51.5</c:v>
                </c:pt>
                <c:pt idx="2">
                  <c:v>15</c:v>
                </c:pt>
                <c:pt idx="3">
                  <c:v>8.4</c:v>
                </c:pt>
                <c:pt idx="4">
                  <c:v>7.3</c:v>
                </c:pt>
                <c:pt idx="5">
                  <c:v>4.4000000000000004</c:v>
                </c:pt>
                <c:pt idx="6">
                  <c:v>3.3</c:v>
                </c:pt>
                <c:pt idx="7">
                  <c:v>2.2000000000000002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-1637778208"/>
        <c:axId val="-1637767328"/>
        <c:axId val="0"/>
      </c:bar3DChart>
      <c:catAx>
        <c:axId val="-16377782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637767328"/>
        <c:crosses val="autoZero"/>
        <c:auto val="1"/>
        <c:lblAlgn val="ctr"/>
        <c:lblOffset val="100"/>
        <c:noMultiLvlLbl val="0"/>
      </c:catAx>
      <c:valAx>
        <c:axId val="-16377673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6377782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Sheet1!$C$63</c:f>
              <c:strCache>
                <c:ptCount val="1"/>
                <c:pt idx="0">
                  <c:v>დიახ (%)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Sheet1!$B$64:$B$71</c:f>
              <c:strCache>
                <c:ptCount val="8"/>
                <c:pt idx="0">
                  <c:v>სითბური ტალღები</c:v>
                </c:pt>
                <c:pt idx="1">
                  <c:v>წყალდიდობები</c:v>
                </c:pt>
                <c:pt idx="2">
                  <c:v>ყინვები</c:v>
                </c:pt>
                <c:pt idx="3">
                  <c:v>შტორმი</c:v>
                </c:pt>
                <c:pt idx="4">
                  <c:v>მაღალი ტენიანობა</c:v>
                </c:pt>
                <c:pt idx="5">
                  <c:v>მაგნიტური დღეები</c:v>
                </c:pt>
                <c:pt idx="6">
                  <c:v>სხვა</c:v>
                </c:pt>
                <c:pt idx="7">
                  <c:v>მიჭირს პასუხი</c:v>
                </c:pt>
              </c:strCache>
            </c:strRef>
          </c:cat>
          <c:val>
            <c:numRef>
              <c:f>Sheet1!$C$64:$C$71</c:f>
              <c:numCache>
                <c:formatCode>General</c:formatCode>
                <c:ptCount val="8"/>
                <c:pt idx="0">
                  <c:v>30.7</c:v>
                </c:pt>
                <c:pt idx="1">
                  <c:v>28.1</c:v>
                </c:pt>
                <c:pt idx="2">
                  <c:v>27.7</c:v>
                </c:pt>
                <c:pt idx="3">
                  <c:v>22.6</c:v>
                </c:pt>
                <c:pt idx="4">
                  <c:v>19</c:v>
                </c:pt>
                <c:pt idx="5">
                  <c:v>15.3</c:v>
                </c:pt>
                <c:pt idx="6">
                  <c:v>3.6</c:v>
                </c:pt>
                <c:pt idx="7">
                  <c:v>1.8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-1637765152"/>
        <c:axId val="-1637773312"/>
        <c:axId val="0"/>
      </c:bar3DChart>
      <c:catAx>
        <c:axId val="-16377651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637773312"/>
        <c:crosses val="autoZero"/>
        <c:auto val="1"/>
        <c:lblAlgn val="ctr"/>
        <c:lblOffset val="100"/>
        <c:noMultiLvlLbl val="0"/>
      </c:catAx>
      <c:valAx>
        <c:axId val="-16377733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6377651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Sheet1!$C$78</c:f>
              <c:strCache>
                <c:ptCount val="1"/>
                <c:pt idx="0">
                  <c:v>პროცენტი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Sheet1!$B$79:$B$83</c:f>
              <c:strCache>
                <c:ptCount val="5"/>
                <c:pt idx="0">
                  <c:v>აქვს გავლენა</c:v>
                </c:pt>
                <c:pt idx="1">
                  <c:v>არა</c:v>
                </c:pt>
                <c:pt idx="2">
                  <c:v>შესაძლოა</c:v>
                </c:pt>
                <c:pt idx="3">
                  <c:v>უმნიშვნელოდ</c:v>
                </c:pt>
                <c:pt idx="4">
                  <c:v>ძალიან მნიშვნელოვნად</c:v>
                </c:pt>
              </c:strCache>
            </c:strRef>
          </c:cat>
          <c:val>
            <c:numRef>
              <c:f>Sheet1!$C$79:$C$83</c:f>
              <c:numCache>
                <c:formatCode>General</c:formatCode>
                <c:ptCount val="5"/>
                <c:pt idx="0">
                  <c:v>47.8</c:v>
                </c:pt>
                <c:pt idx="1">
                  <c:v>1.1000000000000001</c:v>
                </c:pt>
                <c:pt idx="2">
                  <c:v>20.8</c:v>
                </c:pt>
                <c:pt idx="3">
                  <c:v>3.3</c:v>
                </c:pt>
                <c:pt idx="4">
                  <c:v>27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-1637772768"/>
        <c:axId val="-1637764608"/>
        <c:axId val="0"/>
      </c:bar3DChart>
      <c:catAx>
        <c:axId val="-16377727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637764608"/>
        <c:crosses val="autoZero"/>
        <c:auto val="1"/>
        <c:lblAlgn val="ctr"/>
        <c:lblOffset val="100"/>
        <c:noMultiLvlLbl val="0"/>
      </c:catAx>
      <c:valAx>
        <c:axId val="-16377646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6377727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3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ka-GE" sz="3200" b="1" i="0" baseline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ადამიანის ჯანმრთელობაზე მოქმედი შემდეგი მოვლენები</a:t>
            </a:r>
            <a:endParaRPr lang="en-GB" sz="3200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c:rich>
      </c:tx>
      <c:layout>
        <c:manualLayout>
          <c:xMode val="edge"/>
          <c:yMode val="edge"/>
          <c:x val="0.10874938520569738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Sheet1!$B$1:$B$2</c:f>
              <c:strCache>
                <c:ptCount val="2"/>
                <c:pt idx="0">
                  <c:v>არ ვიცი</c:v>
                </c:pt>
                <c:pt idx="1">
                  <c:v>%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Sheet1!$A$3:$A$12</c:f>
              <c:strCache>
                <c:ptCount val="10"/>
                <c:pt idx="0">
                  <c:v>კლიმატის ცვლილებები ზოგადად </c:v>
                </c:pt>
                <c:pt idx="1">
                  <c:v>ექსტრემალური ტემპერატურები     </c:v>
                </c:pt>
                <c:pt idx="2">
                  <c:v>ექსტრემალური ნალექები </c:v>
                </c:pt>
                <c:pt idx="3">
                  <c:v>ქარების სიხშირე და ინტენსივობა </c:v>
                </c:pt>
                <c:pt idx="4">
                  <c:v>გვალვების სიხშირე და ინტენსივობა  </c:v>
                </c:pt>
                <c:pt idx="5">
                  <c:v>სეტყვის სიხშირე და ინტენსივობა  </c:v>
                </c:pt>
                <c:pt idx="6">
                  <c:v>წყალდიდობები და წყალმოვარდნები  </c:v>
                </c:pt>
                <c:pt idx="7">
                  <c:v>მყინვარების დნობა </c:v>
                </c:pt>
                <c:pt idx="8">
                  <c:v>მეწყერები.    </c:v>
                </c:pt>
                <c:pt idx="9">
                  <c:v>ღვარცოფები  </c:v>
                </c:pt>
              </c:strCache>
            </c:strRef>
          </c:cat>
          <c:val>
            <c:numRef>
              <c:f>Sheet1!$B$3:$B$12</c:f>
              <c:numCache>
                <c:formatCode>General</c:formatCode>
                <c:ptCount val="10"/>
                <c:pt idx="0">
                  <c:v>4</c:v>
                </c:pt>
                <c:pt idx="1">
                  <c:v>9.1</c:v>
                </c:pt>
                <c:pt idx="2">
                  <c:v>31.8</c:v>
                </c:pt>
                <c:pt idx="3">
                  <c:v>10.6</c:v>
                </c:pt>
                <c:pt idx="4">
                  <c:v>13.5</c:v>
                </c:pt>
                <c:pt idx="5">
                  <c:v>15</c:v>
                </c:pt>
                <c:pt idx="6">
                  <c:v>8.8000000000000007</c:v>
                </c:pt>
                <c:pt idx="7">
                  <c:v>9.9</c:v>
                </c:pt>
                <c:pt idx="8">
                  <c:v>20.100000000000001</c:v>
                </c:pt>
                <c:pt idx="9">
                  <c:v>17.5</c:v>
                </c:pt>
              </c:numCache>
            </c:numRef>
          </c:val>
        </c:ser>
        <c:ser>
          <c:idx val="1"/>
          <c:order val="1"/>
          <c:tx>
            <c:strRef>
              <c:f>Sheet1!$C$1:$C$2</c:f>
              <c:strCache>
                <c:ptCount val="2"/>
                <c:pt idx="0">
                  <c:v>უმნიშვნელოა</c:v>
                </c:pt>
                <c:pt idx="1">
                  <c:v>%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Sheet1!$A$3:$A$12</c:f>
              <c:strCache>
                <c:ptCount val="10"/>
                <c:pt idx="0">
                  <c:v>კლიმატის ცვლილებები ზოგადად </c:v>
                </c:pt>
                <c:pt idx="1">
                  <c:v>ექსტრემალური ტემპერატურები     </c:v>
                </c:pt>
                <c:pt idx="2">
                  <c:v>ექსტრემალური ნალექები </c:v>
                </c:pt>
                <c:pt idx="3">
                  <c:v>ქარების სიხშირე და ინტენსივობა </c:v>
                </c:pt>
                <c:pt idx="4">
                  <c:v>გვალვების სიხშირე და ინტენსივობა  </c:v>
                </c:pt>
                <c:pt idx="5">
                  <c:v>სეტყვის სიხშირე და ინტენსივობა  </c:v>
                </c:pt>
                <c:pt idx="6">
                  <c:v>წყალდიდობები და წყალმოვარდნები  </c:v>
                </c:pt>
                <c:pt idx="7">
                  <c:v>მყინვარების დნობა </c:v>
                </c:pt>
                <c:pt idx="8">
                  <c:v>მეწყერები.    </c:v>
                </c:pt>
                <c:pt idx="9">
                  <c:v>ღვარცოფები  </c:v>
                </c:pt>
              </c:strCache>
            </c:strRef>
          </c:cat>
          <c:val>
            <c:numRef>
              <c:f>Sheet1!$C$3:$C$12</c:f>
              <c:numCache>
                <c:formatCode>General</c:formatCode>
                <c:ptCount val="10"/>
                <c:pt idx="0">
                  <c:v>3.6</c:v>
                </c:pt>
                <c:pt idx="1">
                  <c:v>3.3</c:v>
                </c:pt>
                <c:pt idx="2">
                  <c:v>10.9</c:v>
                </c:pt>
                <c:pt idx="3">
                  <c:v>17.2</c:v>
                </c:pt>
                <c:pt idx="4">
                  <c:v>9.5</c:v>
                </c:pt>
                <c:pt idx="5">
                  <c:v>14.6</c:v>
                </c:pt>
                <c:pt idx="6">
                  <c:v>15</c:v>
                </c:pt>
                <c:pt idx="7">
                  <c:v>11.7</c:v>
                </c:pt>
                <c:pt idx="8">
                  <c:v>14.2</c:v>
                </c:pt>
                <c:pt idx="9">
                  <c:v>10.9</c:v>
                </c:pt>
              </c:numCache>
            </c:numRef>
          </c:val>
        </c:ser>
        <c:ser>
          <c:idx val="2"/>
          <c:order val="2"/>
          <c:tx>
            <c:strRef>
              <c:f>Sheet1!$D$1:$D$2</c:f>
              <c:strCache>
                <c:ptCount val="2"/>
                <c:pt idx="0">
                  <c:v>მნიშვნელოვანია</c:v>
                </c:pt>
                <c:pt idx="1">
                  <c:v>%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cat>
            <c:strRef>
              <c:f>Sheet1!$A$3:$A$12</c:f>
              <c:strCache>
                <c:ptCount val="10"/>
                <c:pt idx="0">
                  <c:v>კლიმატის ცვლილებები ზოგადად </c:v>
                </c:pt>
                <c:pt idx="1">
                  <c:v>ექსტრემალური ტემპერატურები     </c:v>
                </c:pt>
                <c:pt idx="2">
                  <c:v>ექსტრემალური ნალექები </c:v>
                </c:pt>
                <c:pt idx="3">
                  <c:v>ქარების სიხშირე და ინტენსივობა </c:v>
                </c:pt>
                <c:pt idx="4">
                  <c:v>გვალვების სიხშირე და ინტენსივობა  </c:v>
                </c:pt>
                <c:pt idx="5">
                  <c:v>სეტყვის სიხშირე და ინტენსივობა  </c:v>
                </c:pt>
                <c:pt idx="6">
                  <c:v>წყალდიდობები და წყალმოვარდნები  </c:v>
                </c:pt>
                <c:pt idx="7">
                  <c:v>მყინვარების დნობა </c:v>
                </c:pt>
                <c:pt idx="8">
                  <c:v>მეწყერები.    </c:v>
                </c:pt>
                <c:pt idx="9">
                  <c:v>ღვარცოფები  </c:v>
                </c:pt>
              </c:strCache>
            </c:strRef>
          </c:cat>
          <c:val>
            <c:numRef>
              <c:f>Sheet1!$D$3:$D$12</c:f>
              <c:numCache>
                <c:formatCode>General</c:formatCode>
                <c:ptCount val="10"/>
                <c:pt idx="0">
                  <c:v>92.3</c:v>
                </c:pt>
                <c:pt idx="1">
                  <c:v>87.2</c:v>
                </c:pt>
                <c:pt idx="2">
                  <c:v>57.3</c:v>
                </c:pt>
                <c:pt idx="3">
                  <c:v>72.3</c:v>
                </c:pt>
                <c:pt idx="4">
                  <c:v>76.3</c:v>
                </c:pt>
                <c:pt idx="5">
                  <c:v>69.7</c:v>
                </c:pt>
                <c:pt idx="6">
                  <c:v>75.5</c:v>
                </c:pt>
                <c:pt idx="7">
                  <c:v>77.7</c:v>
                </c:pt>
                <c:pt idx="8">
                  <c:v>65.3</c:v>
                </c:pt>
                <c:pt idx="9">
                  <c:v>70.8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-1637776032"/>
        <c:axId val="-1637775488"/>
        <c:axId val="0"/>
      </c:bar3DChart>
      <c:catAx>
        <c:axId val="-163777603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637775488"/>
        <c:crosses val="autoZero"/>
        <c:auto val="1"/>
        <c:lblAlgn val="ctr"/>
        <c:lblOffset val="100"/>
        <c:noMultiLvlLbl val="0"/>
      </c:catAx>
      <c:valAx>
        <c:axId val="-163777548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6377760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988D0-08B0-4582-ABE2-8C1A00DB34C3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78C5F-67D4-4258-ADFE-82B97EC8A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616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988D0-08B0-4582-ABE2-8C1A00DB34C3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78C5F-67D4-4258-ADFE-82B97EC8A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808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988D0-08B0-4582-ABE2-8C1A00DB34C3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78C5F-67D4-4258-ADFE-82B97EC8A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860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988D0-08B0-4582-ABE2-8C1A00DB34C3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78C5F-67D4-4258-ADFE-82B97EC8A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448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988D0-08B0-4582-ABE2-8C1A00DB34C3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78C5F-67D4-4258-ADFE-82B97EC8A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348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988D0-08B0-4582-ABE2-8C1A00DB34C3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78C5F-67D4-4258-ADFE-82B97EC8A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358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988D0-08B0-4582-ABE2-8C1A00DB34C3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78C5F-67D4-4258-ADFE-82B97EC8A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479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988D0-08B0-4582-ABE2-8C1A00DB34C3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78C5F-67D4-4258-ADFE-82B97EC8A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035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988D0-08B0-4582-ABE2-8C1A00DB34C3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78C5F-67D4-4258-ADFE-82B97EC8A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285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988D0-08B0-4582-ABE2-8C1A00DB34C3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78C5F-67D4-4258-ADFE-82B97EC8A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438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988D0-08B0-4582-ABE2-8C1A00DB34C3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78C5F-67D4-4258-ADFE-82B97EC8A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628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0988D0-08B0-4582-ABE2-8C1A00DB34C3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278C5F-67D4-4258-ADFE-82B97EC8A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209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cdc.ge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0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6056" y="98854"/>
            <a:ext cx="10919638" cy="3411109"/>
          </a:xfrm>
        </p:spPr>
        <p:txBody>
          <a:bodyPr>
            <a:normAutofit fontScale="90000"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ka-GE" sz="2700" dirty="0" smtClean="0">
                <a:latin typeface="Calibri" panose="020F0502020204030204" pitchFamily="34" charset="0"/>
                <a:cs typeface="Calibri" panose="020F0502020204030204" pitchFamily="34" charset="0"/>
              </a:rPr>
              <a:t>შოთა რუსთაველის საქართველოს ეროვნული სამეცნიერო ფონდი</a:t>
            </a:r>
            <a:br>
              <a:rPr lang="ka-GE" sz="2700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ka-GE" sz="2700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ka-GE" sz="27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ka-GE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ka-GE" sz="3200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4000" b="1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„</a:t>
            </a:r>
            <a:r>
              <a:rPr lang="en-US" sz="4000" b="1" i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მეცნიერება</a:t>
            </a:r>
            <a:r>
              <a:rPr lang="en-US" sz="4000" b="1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000" b="1" i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იწყება</a:t>
            </a:r>
            <a:r>
              <a:rPr lang="en-US" sz="4000" b="1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000" b="1" i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სკოლიდან</a:t>
            </a:r>
            <a:r>
              <a:rPr lang="en-US" sz="4000" b="1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– </a:t>
            </a:r>
            <a:r>
              <a:rPr lang="en-US" sz="4000" b="1" i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კვლევები</a:t>
            </a:r>
            <a:r>
              <a:rPr lang="en-US" sz="4000" b="1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000" b="1" i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მოსწავლეთა</a:t>
            </a:r>
            <a:r>
              <a:rPr lang="en-US" sz="4000" b="1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000" b="1" i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მონაწილეობით</a:t>
            </a:r>
            <a:r>
              <a:rPr lang="en-US" sz="4000" b="1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</a:t>
            </a:r>
            <a:r>
              <a:rPr lang="ka-GE" sz="3600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ka-GE" sz="3600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2854" y="5486399"/>
            <a:ext cx="9144000" cy="848497"/>
          </a:xfrm>
        </p:spPr>
        <p:txBody>
          <a:bodyPr>
            <a:normAutofit lnSpcReduction="10000"/>
          </a:bodyPr>
          <a:lstStyle/>
          <a:p>
            <a:r>
              <a:rPr lang="ka-GE" dirty="0" smtClean="0"/>
              <a:t>თბილისი</a:t>
            </a:r>
          </a:p>
          <a:p>
            <a:r>
              <a:rPr lang="ka-GE" dirty="0" smtClean="0"/>
              <a:t>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7300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86000">
              <a:schemeClr val="accent1">
                <a:lumMod val="45000"/>
                <a:lumOff val="55000"/>
              </a:schemeClr>
            </a:gs>
            <a:gs pos="55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509"/>
            <a:ext cx="10515600" cy="862313"/>
          </a:xfrm>
        </p:spPr>
        <p:txBody>
          <a:bodyPr/>
          <a:lstStyle/>
          <a:p>
            <a:pPr lvl="0" algn="ctr">
              <a:spcBef>
                <a:spcPts val="1000"/>
              </a:spcBef>
            </a:pPr>
            <a:r>
              <a:rPr lang="ka-GE" sz="3600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დემოგრაფიული მონაცემები</a:t>
            </a:r>
            <a:endParaRPr lang="ka-GE" sz="2800" dirty="0">
              <a:solidFill>
                <a:prstClr val="black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76865"/>
            <a:ext cx="10515600" cy="4900098"/>
          </a:xfrm>
        </p:spPr>
        <p:txBody>
          <a:bodyPr/>
          <a:lstStyle/>
          <a:p>
            <a:pPr marL="0" indent="0">
              <a:buNone/>
            </a:pPr>
            <a:r>
              <a:rPr lang="ka-GE" dirty="0" smtClean="0">
                <a:latin typeface="Calibri" panose="020F0502020204030204" pitchFamily="34" charset="0"/>
                <a:cs typeface="Calibri" panose="020F0502020204030204" pitchFamily="34" charset="0"/>
              </a:rPr>
              <a:t>რესპონდენტების დაყოფა განათლების მიხედვით:</a:t>
            </a:r>
            <a:endParaRPr lang="ka-GE" dirty="0" smtClean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3731480"/>
              </p:ext>
            </p:extLst>
          </p:nvPr>
        </p:nvGraphicFramePr>
        <p:xfrm>
          <a:off x="1021493" y="1795847"/>
          <a:ext cx="8781534" cy="3690552"/>
        </p:xfrm>
        <a:graphic>
          <a:graphicData uri="http://schemas.openxmlformats.org/drawingml/2006/table">
            <a:tbl>
              <a:tblPr firstRow="1" firstCol="1" bandRow="1"/>
              <a:tblGrid>
                <a:gridCol w="2927178"/>
                <a:gridCol w="2927178"/>
                <a:gridCol w="2927178"/>
              </a:tblGrid>
              <a:tr h="93724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 err="1">
                          <a:solidFill>
                            <a:srgbClr val="FFFFFF"/>
                          </a:solidFill>
                          <a:effectLst/>
                          <a:latin typeface="AcadNusx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ganaTlebaEBA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47625" marB="476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A7A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>
                          <a:solidFill>
                            <a:srgbClr val="FFFFFF"/>
                          </a:solidFill>
                          <a:effectLst/>
                          <a:latin typeface="AcadNusx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Pprocenti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47625" marB="476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A7A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>
                          <a:solidFill>
                            <a:srgbClr val="FFFFFF"/>
                          </a:solidFill>
                          <a:effectLst/>
                          <a:latin typeface="AcadNusx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kumulaciuri procenti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47625" marB="476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A7AC9"/>
                    </a:solidFill>
                  </a:tcPr>
                </a:tc>
              </a:tr>
              <a:tr h="55066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 err="1">
                          <a:solidFill>
                            <a:srgbClr val="000000"/>
                          </a:solidFill>
                          <a:effectLst/>
                          <a:latin typeface="AcadNusx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arasruli</a:t>
                      </a:r>
                      <a:r>
                        <a:rPr lang="en-US" sz="2000" b="1" kern="1200" dirty="0">
                          <a:solidFill>
                            <a:srgbClr val="000000"/>
                          </a:solidFill>
                          <a:effectLst/>
                          <a:latin typeface="AcadNusx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kern="1200" dirty="0" err="1">
                          <a:solidFill>
                            <a:srgbClr val="000000"/>
                          </a:solidFill>
                          <a:effectLst/>
                          <a:latin typeface="AcadNusx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saSualo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12.41%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12.41%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066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2000" b="1" kern="1200" dirty="0" smtClean="0">
                          <a:solidFill>
                            <a:srgbClr val="000000"/>
                          </a:solidFill>
                          <a:effectLst/>
                          <a:latin typeface="AcadNusx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სრული </a:t>
                      </a:r>
                      <a:r>
                        <a:rPr lang="en-US" sz="2000" b="1" kern="1200" dirty="0" err="1" smtClean="0">
                          <a:solidFill>
                            <a:srgbClr val="000000"/>
                          </a:solidFill>
                          <a:effectLst/>
                          <a:latin typeface="AcadNusx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saSualo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62.41%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2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74.82%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066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 err="1">
                          <a:solidFill>
                            <a:srgbClr val="000000"/>
                          </a:solidFill>
                          <a:effectLst/>
                          <a:latin typeface="AcadNusx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bakalavri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14.60%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22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89.42</a:t>
                      </a:r>
                      <a:r>
                        <a:rPr lang="en-US" sz="22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066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 err="1">
                          <a:solidFill>
                            <a:srgbClr val="000000"/>
                          </a:solidFill>
                          <a:effectLst/>
                          <a:latin typeface="AcadNusx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magistri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6.93%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22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96.35</a:t>
                      </a:r>
                      <a:r>
                        <a:rPr lang="en-US" sz="22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066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 err="1">
                          <a:solidFill>
                            <a:srgbClr val="000000"/>
                          </a:solidFill>
                          <a:effectLst/>
                          <a:latin typeface="AcadNusx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doqtori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3.65%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100.00%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7294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86000">
              <a:schemeClr val="accent1">
                <a:lumMod val="45000"/>
                <a:lumOff val="55000"/>
              </a:schemeClr>
            </a:gs>
            <a:gs pos="55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>
              <a:spcBef>
                <a:spcPts val="1000"/>
              </a:spcBef>
            </a:pPr>
            <a:r>
              <a:rPr lang="ka-GE" sz="3200" b="1" dirty="0" smtClean="0">
                <a:solidFill>
                  <a:prstClr val="black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რესპონდენტების </a:t>
            </a:r>
            <a:r>
              <a:rPr lang="ka-GE" sz="3200" b="1" dirty="0">
                <a:solidFill>
                  <a:prstClr val="black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დაყოფა განათლების მიხედვით:</a:t>
            </a:r>
            <a:r>
              <a:rPr lang="ka-GE" sz="3200" b="1" dirty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ka-GE" sz="3200" b="1" dirty="0">
                <a:solidFill>
                  <a:prstClr val="black"/>
                </a:solidFill>
                <a:ea typeface="+mn-ea"/>
                <a:cs typeface="+mn-cs"/>
              </a:rPr>
            </a:br>
            <a:endParaRPr lang="en-US" sz="32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2058715"/>
              </p:ext>
            </p:extLst>
          </p:nvPr>
        </p:nvGraphicFramePr>
        <p:xfrm>
          <a:off x="838200" y="1301578"/>
          <a:ext cx="10515600" cy="48753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01290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86000">
              <a:schemeClr val="accent1">
                <a:lumMod val="45000"/>
                <a:lumOff val="55000"/>
              </a:schemeClr>
            </a:gs>
            <a:gs pos="55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71697"/>
          </a:xfrm>
        </p:spPr>
        <p:txBody>
          <a:bodyPr/>
          <a:lstStyle/>
          <a:p>
            <a:pPr algn="ctr"/>
            <a:r>
              <a:rPr lang="ka-GE" sz="3600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დემოგრაფიული მონაცემები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ka-GE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რესპონდენტების </a:t>
            </a:r>
            <a:r>
              <a:rPr lang="ka-GE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დაყოფა </a:t>
            </a:r>
            <a:r>
              <a:rPr lang="ka-GE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საქმიანობის მიხედვით</a:t>
            </a:r>
            <a:r>
              <a:rPr lang="ka-GE" dirty="0" smtClean="0"/>
              <a:t>: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509230"/>
              </p:ext>
            </p:extLst>
          </p:nvPr>
        </p:nvGraphicFramePr>
        <p:xfrm>
          <a:off x="749643" y="2430161"/>
          <a:ext cx="10604157" cy="3196284"/>
        </p:xfrm>
        <a:graphic>
          <a:graphicData uri="http://schemas.openxmlformats.org/drawingml/2006/table">
            <a:tbl>
              <a:tblPr firstRow="1" firstCol="1" bandRow="1"/>
              <a:tblGrid>
                <a:gridCol w="3534719"/>
                <a:gridCol w="3534719"/>
                <a:gridCol w="3534719"/>
              </a:tblGrid>
              <a:tr h="53271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2000" b="1" dirty="0">
                          <a:solidFill>
                            <a:srgbClr val="FFFFFF"/>
                          </a:solidFill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საქმიანობა</a:t>
                      </a:r>
                      <a:r>
                        <a:rPr lang="en-US" sz="2000" b="1" dirty="0">
                          <a:solidFill>
                            <a:srgbClr val="FFFFFF"/>
                          </a:solidFill>
                          <a:effectLst/>
                          <a:latin typeface="AcadNusx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EBA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47625" marB="476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A7A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solidFill>
                            <a:srgbClr val="FFFFFF"/>
                          </a:solidFill>
                          <a:effectLst/>
                          <a:latin typeface="AcadNusx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Pprocenti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47625" marB="476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A7A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FFFFFF"/>
                          </a:solidFill>
                          <a:effectLst/>
                          <a:latin typeface="AcadNusx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kumulaciuri procenti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47625" marB="476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A7AC9"/>
                    </a:solidFill>
                  </a:tcPr>
                </a:tc>
              </a:tr>
              <a:tr h="53271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effectLst/>
                          <a:latin typeface="AcadNusx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dasaqmebuli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cadNusx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42.28%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cadNusx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42.28%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271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effectLst/>
                          <a:latin typeface="AcadNusx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diasaxlisi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cadNusx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6.62%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cadNusx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48.90%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271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effectLst/>
                          <a:latin typeface="AcadNusx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pensioneri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cadNusx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1.10%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cadNusx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50.00%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271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effectLst/>
                          <a:latin typeface="AcadNusx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studenti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cadNusx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16.54%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cadNusx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66.54%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271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2000" b="1" dirty="0" smtClean="0">
                          <a:effectLst/>
                          <a:latin typeface="AcadNusx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დროებით </a:t>
                      </a:r>
                      <a:r>
                        <a:rPr lang="en-US" sz="2000" b="1" dirty="0" err="1" smtClean="0">
                          <a:effectLst/>
                          <a:latin typeface="AcadNusx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umuSevari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cadNusx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33.46%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cadNusx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100.00%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2195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86000">
              <a:schemeClr val="accent1">
                <a:lumMod val="45000"/>
                <a:lumOff val="55000"/>
              </a:schemeClr>
            </a:gs>
            <a:gs pos="55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639" y="365125"/>
            <a:ext cx="11481028" cy="631653"/>
          </a:xfrm>
        </p:spPr>
        <p:txBody>
          <a:bodyPr>
            <a:noAutofit/>
          </a:bodyPr>
          <a:lstStyle/>
          <a:p>
            <a:pPr lvl="0">
              <a:spcBef>
                <a:spcPts val="1000"/>
              </a:spcBef>
            </a:pPr>
            <a:r>
              <a:rPr lang="ka-GE" sz="3600" b="1" dirty="0" smtClean="0">
                <a:solidFill>
                  <a:prstClr val="black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რესპო</a:t>
            </a:r>
            <a:r>
              <a:rPr lang="ka-GE" sz="3600" b="1" dirty="0">
                <a:solidFill>
                  <a:prstClr val="black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ნ</a:t>
            </a:r>
            <a:r>
              <a:rPr lang="ka-GE" sz="3600" b="1" dirty="0" smtClean="0">
                <a:solidFill>
                  <a:prstClr val="black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დენტების </a:t>
            </a:r>
            <a:r>
              <a:rPr lang="ka-GE" sz="3600" b="1" dirty="0">
                <a:solidFill>
                  <a:prstClr val="black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დაყოფა საქმიანობის მიხედვით</a:t>
            </a:r>
            <a:r>
              <a:rPr lang="ka-GE" sz="3600" b="1" dirty="0" smtClean="0">
                <a:solidFill>
                  <a:prstClr val="black"/>
                </a:solidFill>
                <a:ea typeface="+mn-ea"/>
                <a:cs typeface="+mn-cs"/>
              </a:rPr>
              <a:t>:</a:t>
            </a:r>
            <a:endParaRPr lang="en-US" sz="3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4989044"/>
              </p:ext>
            </p:extLst>
          </p:nvPr>
        </p:nvGraphicFramePr>
        <p:xfrm>
          <a:off x="541638" y="1257213"/>
          <a:ext cx="10515600" cy="49046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82816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86000">
              <a:schemeClr val="accent1">
                <a:lumMod val="45000"/>
                <a:lumOff val="55000"/>
              </a:schemeClr>
            </a:gs>
            <a:gs pos="55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8563"/>
            <a:ext cx="10515600" cy="1325563"/>
          </a:xfrm>
        </p:spPr>
        <p:txBody>
          <a:bodyPr/>
          <a:lstStyle/>
          <a:p>
            <a:pPr algn="ctr"/>
            <a:r>
              <a:rPr lang="ka-GE" sz="36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რომელი მთავარი  პრობლემის წინაშე დგას დღეს მსოფლიო?</a:t>
            </a:r>
            <a:r>
              <a:rPr lang="en-US" sz="36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48714"/>
            <a:ext cx="10515600" cy="5090983"/>
          </a:xfrm>
        </p:spPr>
        <p:txBody>
          <a:bodyPr>
            <a:normAutofit/>
          </a:bodyPr>
          <a:lstStyle/>
          <a:p>
            <a:pPr marL="0" marR="0" indent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57150" algn="l"/>
              </a:tabLst>
            </a:pPr>
            <a:r>
              <a:rPr lang="ka-GE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კითხვაზე დადებითი პასუხია  გაცემული:</a:t>
            </a:r>
            <a:endParaRPr lang="en-US" sz="3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marR="0" lvl="0" indent="-34290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57150" algn="l"/>
                <a:tab pos="228600" algn="l"/>
              </a:tabLst>
            </a:pPr>
            <a:r>
              <a:rPr lang="ka-GE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სიღარიბე  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- 44,9%</a:t>
            </a:r>
          </a:p>
          <a:p>
            <a:pPr marL="342900" marR="0" lvl="0" indent="-34290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57150" algn="l"/>
                <a:tab pos="228600" algn="l"/>
              </a:tabLst>
            </a:pPr>
            <a:r>
              <a:rPr lang="ka-GE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საკვების </a:t>
            </a:r>
            <a:r>
              <a:rPr lang="ka-GE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ნაკლებობა 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ka-GE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20,4%</a:t>
            </a:r>
            <a:endParaRPr lang="en-US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marR="0" lvl="0" indent="-34290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57150" algn="l"/>
                <a:tab pos="228600" algn="l"/>
              </a:tabLst>
            </a:pPr>
            <a:r>
              <a:rPr lang="ka-GE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სასმელი </a:t>
            </a:r>
            <a:r>
              <a:rPr lang="ka-GE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წყლის </a:t>
            </a:r>
            <a:r>
              <a:rPr lang="ka-GE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ნაკლებობა  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ka-GE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15%</a:t>
            </a:r>
            <a:endParaRPr lang="en-US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marR="0" lvl="0" indent="-34290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57150" algn="l"/>
                <a:tab pos="228600" algn="l"/>
              </a:tabLst>
            </a:pPr>
            <a:r>
              <a:rPr lang="ka-GE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ინფექციური </a:t>
            </a:r>
            <a:r>
              <a:rPr lang="ka-GE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დაავადებები  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ka-GE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32,8%</a:t>
            </a:r>
            <a:endParaRPr lang="en-US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marR="0" lvl="0" indent="-34290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57150" algn="l"/>
                <a:tab pos="228600" algn="l"/>
              </a:tabLst>
            </a:pPr>
            <a:r>
              <a:rPr lang="ka-GE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კლიმატის </a:t>
            </a:r>
            <a:r>
              <a:rPr lang="ka-GE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ცვლილება  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ka-GE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14,4%</a:t>
            </a:r>
            <a:endParaRPr lang="en-US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marR="0" lvl="0" indent="-34290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57150" algn="l"/>
                <a:tab pos="228600" algn="l"/>
              </a:tabLst>
            </a:pPr>
            <a:r>
              <a:rPr lang="ka-GE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ბირთვული </a:t>
            </a:r>
            <a:r>
              <a:rPr lang="ka-GE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იარაღის გავრცელება 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ka-GE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10,6%</a:t>
            </a:r>
            <a:endParaRPr lang="en-US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marR="0" lvl="0" indent="-34290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57150" algn="l"/>
                <a:tab pos="228600" algn="l"/>
              </a:tabLst>
            </a:pPr>
            <a:r>
              <a:rPr lang="ka-GE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შეიარაღებული </a:t>
            </a:r>
            <a:r>
              <a:rPr lang="ka-GE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კონფლიქტ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ებ</a:t>
            </a:r>
            <a:r>
              <a:rPr lang="ka-GE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ი  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- 20,8%</a:t>
            </a:r>
          </a:p>
          <a:p>
            <a:pPr marL="342900" marR="0" lvl="0" indent="-34290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57150" algn="l"/>
                <a:tab pos="228600" algn="l"/>
              </a:tabLst>
            </a:pPr>
            <a:r>
              <a:rPr lang="ka-GE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სხვა ­­­­­­­­­­­­­­­­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- 3,3%</a:t>
            </a:r>
          </a:p>
          <a:p>
            <a:pPr marL="342900" marR="0" lvl="0" indent="-34290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57150" algn="l"/>
                <a:tab pos="228600" algn="l"/>
              </a:tabLst>
            </a:pP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მიჭირს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პასუხი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- 0%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765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86000">
              <a:schemeClr val="accent1">
                <a:lumMod val="45000"/>
                <a:lumOff val="55000"/>
              </a:schemeClr>
            </a:gs>
            <a:gs pos="55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7416"/>
            <a:ext cx="10515600" cy="1325563"/>
          </a:xfrm>
        </p:spPr>
        <p:txBody>
          <a:bodyPr/>
          <a:lstStyle/>
          <a:p>
            <a:pPr algn="ctr"/>
            <a:r>
              <a:rPr lang="ka-GE" sz="3600" b="1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რომელი </a:t>
            </a:r>
            <a:r>
              <a:rPr lang="ka-GE" sz="36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მთავარი  პრობლემის წინაშე დგას დღეს მსოფლიო?</a:t>
            </a:r>
            <a:r>
              <a:rPr lang="en-US" sz="36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0470191"/>
              </p:ext>
            </p:extLst>
          </p:nvPr>
        </p:nvGraphicFramePr>
        <p:xfrm>
          <a:off x="838200" y="1492979"/>
          <a:ext cx="10515600" cy="51967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25216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86000">
              <a:schemeClr val="accent1">
                <a:lumMod val="45000"/>
                <a:lumOff val="55000"/>
              </a:schemeClr>
            </a:gs>
            <a:gs pos="55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ka-GE" sz="36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ინფორმირებულობა კლიმატის ცვლილების შესახებ</a:t>
            </a:r>
            <a:endParaRPr lang="en-US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57150" algn="l"/>
              </a:tabLst>
            </a:pPr>
            <a:r>
              <a:rPr lang="ka-GE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გსმენიათ თუ არა კლიმატის ცვლილების შესახებ? 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  <a:tabLst>
                <a:tab pos="57150" algn="l"/>
              </a:tabLst>
            </a:pPr>
            <a:endParaRPr lang="ka-GE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  <a:tabLst>
                <a:tab pos="57150" algn="l"/>
              </a:tabLst>
            </a:pPr>
            <a:r>
              <a:rPr lang="ka-GE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დიახ - 91,2%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 </a:t>
            </a:r>
            <a:endParaRPr lang="ka-GE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  <a:tabLst>
                <a:tab pos="57150" algn="l"/>
              </a:tabLst>
            </a:pPr>
            <a:r>
              <a:rPr lang="ka-GE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მ.შ. ბაკალავრების 5%-მა უპასუხა - „არ მსმენია“;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  <a:tabLst>
                <a:tab pos="57150" algn="l"/>
              </a:tabLst>
            </a:pPr>
            <a:r>
              <a:rPr lang="ka-GE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ასევე უპასუხა სოფლის მცხოვრებთა 11%-მა, მაშინ როცა ქალაქის მოსახლეობის მხოლოდ 1,3%-ს არ სმენია კლიმატის ცვლილების შესახებ;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  <a:tabLst>
                <a:tab pos="57150" algn="l"/>
              </a:tabLst>
            </a:pPr>
            <a:endParaRPr lang="ka-GE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  <a:tabLst>
                <a:tab pos="57150" algn="l"/>
              </a:tabLst>
            </a:pPr>
            <a:r>
              <a:rPr lang="ka-GE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თუ </a:t>
            </a:r>
            <a:r>
              <a:rPr lang="ka-GE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იღებთ ინფორმაციას კლიმატის ცვლილების შესახებ? </a:t>
            </a:r>
            <a:endParaRPr lang="en-US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  <a:tabLst>
                <a:tab pos="57150" algn="l"/>
              </a:tabLst>
            </a:pP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  <a:tabLst>
                <a:tab pos="57150" algn="l"/>
              </a:tabLst>
            </a:pPr>
            <a:r>
              <a:rPr lang="ka-GE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დიახ 89.8%;</a:t>
            </a:r>
          </a:p>
          <a:p>
            <a:pPr marL="0" indent="0">
              <a:spcBef>
                <a:spcPts val="0"/>
              </a:spcBef>
              <a:buNone/>
              <a:tabLst>
                <a:tab pos="57150" algn="l"/>
              </a:tabLst>
            </a:pPr>
            <a:r>
              <a:rPr lang="ka-GE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მ.შ. </a:t>
            </a:r>
            <a:r>
              <a:rPr lang="ka-GE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ბაკალავრების </a:t>
            </a:r>
            <a:r>
              <a:rPr lang="ka-GE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12,5%-</a:t>
            </a:r>
            <a:r>
              <a:rPr lang="ka-GE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მა უპასუხა </a:t>
            </a:r>
            <a:r>
              <a:rPr lang="ka-GE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„არა“; </a:t>
            </a:r>
          </a:p>
          <a:p>
            <a:pPr marL="0" indent="0">
              <a:spcBef>
                <a:spcPts val="0"/>
              </a:spcBef>
              <a:buNone/>
              <a:tabLst>
                <a:tab pos="57150" algn="l"/>
              </a:tabLst>
            </a:pPr>
            <a:r>
              <a:rPr lang="ka-GE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საშუალო განათლებით - 6,67%-მა, </a:t>
            </a:r>
          </a:p>
          <a:p>
            <a:pPr marL="0" indent="0">
              <a:spcBef>
                <a:spcPts val="0"/>
              </a:spcBef>
              <a:buNone/>
              <a:tabLst>
                <a:tab pos="57150" algn="l"/>
              </a:tabLst>
            </a:pPr>
            <a:r>
              <a:rPr lang="ka-GE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ქალაქის მცხოვრებთა 6,8%-მა და სოფლის მცხოვრებთა 9,5%-მა </a:t>
            </a:r>
            <a:r>
              <a:rPr lang="ka-GE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უპასუხა „არა“; </a:t>
            </a:r>
            <a:endParaRPr lang="ka-GE" dirty="0" smtClean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  <a:tabLst>
                <a:tab pos="57150" algn="l"/>
              </a:tabLst>
            </a:pPr>
            <a:r>
              <a:rPr lang="ka-GE" dirty="0" smtClean="0">
                <a:solidFill>
                  <a:prstClr val="black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დიასახლისების 17%-მა - „არა“ განაცხადა, რაც ძალიან მაღალი მაჩვენებელია</a:t>
            </a:r>
            <a:endParaRPr lang="ka-GE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  <a:tabLst>
                <a:tab pos="57150" algn="l"/>
              </a:tabLst>
            </a:pP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4566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86000">
              <a:schemeClr val="accent1">
                <a:lumMod val="45000"/>
                <a:lumOff val="55000"/>
              </a:schemeClr>
            </a:gs>
            <a:gs pos="55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822" y="19213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ka-GE" sz="40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უკავშირდება თუ არა ქვემოთ ჩამოთვლილი მოვლენები კლიმატის ცვლილებას?</a:t>
            </a:r>
            <a:r>
              <a:rPr lang="en-US" sz="40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sz="4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6729674"/>
              </p:ext>
            </p:extLst>
          </p:nvPr>
        </p:nvGraphicFramePr>
        <p:xfrm>
          <a:off x="947350" y="1721706"/>
          <a:ext cx="10495006" cy="5062130"/>
        </p:xfrm>
        <a:graphic>
          <a:graphicData uri="http://schemas.openxmlformats.org/drawingml/2006/table">
            <a:tbl>
              <a:tblPr firstRow="1" firstCol="1" bandRow="1"/>
              <a:tblGrid>
                <a:gridCol w="3144348"/>
                <a:gridCol w="2449296"/>
                <a:gridCol w="2450681"/>
                <a:gridCol w="2450681"/>
              </a:tblGrid>
              <a:tr h="49061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უკავშირდება თუ არა კლიმატის ცვლილებას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კი (%)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არა (%)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არ ვიცი (%)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061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გლობალური დათბობა და გვალები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2000" b="1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96.7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2000" b="1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1.8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2000" b="1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1.5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121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ნახშირორჟანგის ჭარბი გამოყოფა ენერგეტიკის  სექტორში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2000" b="1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55.8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2000" b="1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12.4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2000" b="1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31.4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121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მყინვარების დნობა მთებზე და ყინულის შემცირება ოკეანეებში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2000" b="1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85.8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2000" b="1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4.7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2000" b="1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9.1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061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ოკეანეების/ზღვების დონის აწევა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2000" b="1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78.5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2000" b="1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9.5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2000" b="1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11.7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061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ბუნებრივი კატასტროფები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2000" b="1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77.7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2000" b="1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9.9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2000" b="1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061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ეპიდემიების გავრცელება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2000" b="1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59.9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2000" b="1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20.4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2000" b="1" dirty="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19.3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9051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86000">
              <a:schemeClr val="accent1">
                <a:lumMod val="45000"/>
                <a:lumOff val="55000"/>
              </a:schemeClr>
            </a:gs>
            <a:gs pos="55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2734488409"/>
              </p:ext>
            </p:extLst>
          </p:nvPr>
        </p:nvGraphicFramePr>
        <p:xfrm>
          <a:off x="144917" y="197686"/>
          <a:ext cx="11717079" cy="63582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9129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86000">
              <a:schemeClr val="accent1">
                <a:lumMod val="45000"/>
                <a:lumOff val="55000"/>
              </a:schemeClr>
            </a:gs>
            <a:gs pos="55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1514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ka-GE" sz="40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ქვემოთ </a:t>
            </a:r>
            <a:r>
              <a:rPr lang="ka-GE" sz="4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ჩამოთვლილი საკითხებიდან, რომელი გეხებათ ყველაზე მეტად უშუალოდ თქვენ?</a:t>
            </a:r>
            <a:endParaRPr lang="en-US" sz="4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3932452"/>
              </p:ext>
            </p:extLst>
          </p:nvPr>
        </p:nvGraphicFramePr>
        <p:xfrm>
          <a:off x="838199" y="1647568"/>
          <a:ext cx="10768915" cy="5581215"/>
        </p:xfrm>
        <a:graphic>
          <a:graphicData uri="http://schemas.openxmlformats.org/drawingml/2006/table">
            <a:tbl>
              <a:tblPr firstRow="1" firstCol="1" bandRow="1"/>
              <a:tblGrid>
                <a:gridCol w="3226413"/>
                <a:gridCol w="2513220"/>
                <a:gridCol w="2514641"/>
                <a:gridCol w="2514641"/>
              </a:tblGrid>
              <a:tr h="48108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რომელი გეხებათ უშუალოდ თქვენ?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კი (%)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არა (%)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არ ვიცი (%)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108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ჰაერის დაბინძურება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20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88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20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10.2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20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1.5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163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მდინარეების და ზღვების დაბინძურება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20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68.2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20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24.1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20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7.3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54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წყალდიდობა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20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50.7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20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36.5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20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12.4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54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ნარჩენების მართვა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20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20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23.7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20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25.9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54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საცობები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20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66.1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2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27.4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20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6.6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108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გენმოდიფიცირებული საკვები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20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62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20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17.9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20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19.7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108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კლიმატის ცვლილება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20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82.1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20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14.2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20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3.3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108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რადიოაქტიური ნარჩენები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20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36.1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20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43.1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20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20.8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108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ხვრელი ოზონის შრეში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20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25.5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20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42.3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20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31.8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108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გადაჭარბებული მოსახლეობა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20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56.2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20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28.8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2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14.2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84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161925"/>
            <a:ext cx="10515600" cy="1325563"/>
          </a:xfrm>
        </p:spPr>
        <p:txBody>
          <a:bodyPr/>
          <a:lstStyle/>
          <a:p>
            <a:pPr algn="ctr"/>
            <a:r>
              <a:rPr lang="ka-GE" sz="3600" i="1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პროექტი</a:t>
            </a:r>
            <a:r>
              <a:rPr lang="ka-GE" i="1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ka-GE" i="1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ka-GE" i="1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„</a:t>
            </a:r>
            <a:r>
              <a:rPr lang="ka-GE" b="1" i="1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ახალგაზრდები </a:t>
            </a:r>
            <a:r>
              <a:rPr lang="ka-GE" b="1" i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მომავლისთვის“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2198158"/>
            <a:ext cx="11218333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ka-GE" dirty="0" smtClean="0"/>
          </a:p>
          <a:p>
            <a:pPr marL="0" indent="0"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ka-GE" b="1" dirty="0" smtClean="0"/>
              <a:t>პროექტის ხელმძღვანელი - რობიზონ წიკლაური</a:t>
            </a:r>
          </a:p>
          <a:p>
            <a:pPr marL="0" indent="0"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ka-GE" dirty="0" smtClean="0"/>
              <a:t>საზოგადოებრივი ჯანმრთელობის მეცნიერებათა დოქტორი </a:t>
            </a:r>
          </a:p>
          <a:p>
            <a:pPr marL="0" indent="0"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ka-GE" dirty="0" smtClean="0"/>
              <a:t>საქართველოს უნივერსიტეტის პროფესორი </a:t>
            </a:r>
          </a:p>
          <a:p>
            <a:pPr marL="0" indent="0"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ka-GE" dirty="0" smtClean="0"/>
              <a:t>ლ. საყვარელიძის სახ. დაავადებათა კონტროლისა და საზოგადოებრივი ჯანმრთელობის ეროვნული ცენტრის გარემოს ჯანმრთელობის დეპარტამენტის, </a:t>
            </a:r>
            <a:r>
              <a:rPr lang="ka-GE" dirty="0" smtClean="0">
                <a:solidFill>
                  <a:srgbClr val="000000"/>
                </a:solidFill>
                <a:ea typeface="Calibri" panose="020F0502020204030204" pitchFamily="34" charset="0"/>
                <a:cs typeface="Sylfaen" panose="010A0502050306030303" pitchFamily="18" charset="0"/>
              </a:rPr>
              <a:t>გარემოს</a:t>
            </a:r>
            <a:r>
              <a:rPr lang="ka-GE" dirty="0" smtClean="0">
                <a:solidFill>
                  <a:srgbClr val="000000"/>
                </a:solidFill>
                <a:latin typeface="Helvetica" panose="020B0604020202020204" pitchFamily="34" charset="0"/>
                <a:ea typeface="Calibri" panose="020F0502020204030204" pitchFamily="34" charset="0"/>
              </a:rPr>
              <a:t> </a:t>
            </a:r>
            <a:r>
              <a:rPr lang="ka-GE" dirty="0">
                <a:solidFill>
                  <a:srgbClr val="000000"/>
                </a:solidFill>
                <a:ea typeface="Calibri" panose="020F0502020204030204" pitchFamily="34" charset="0"/>
                <a:cs typeface="Sylfaen" panose="010A0502050306030303" pitchFamily="18" charset="0"/>
              </a:rPr>
              <a:t>რისკ</a:t>
            </a:r>
            <a:r>
              <a:rPr lang="ka-GE" dirty="0">
                <a:solidFill>
                  <a:srgbClr val="000000"/>
                </a:solidFill>
                <a:latin typeface="Helvetica" panose="020B0604020202020204" pitchFamily="34" charset="0"/>
                <a:ea typeface="Calibri" panose="020F0502020204030204" pitchFamily="34" charset="0"/>
              </a:rPr>
              <a:t>-</a:t>
            </a:r>
            <a:r>
              <a:rPr lang="ka-GE" dirty="0">
                <a:solidFill>
                  <a:srgbClr val="000000"/>
                </a:solidFill>
                <a:ea typeface="Calibri" panose="020F0502020204030204" pitchFamily="34" charset="0"/>
                <a:cs typeface="Sylfaen" panose="010A0502050306030303" pitchFamily="18" charset="0"/>
              </a:rPr>
              <a:t>ფაქტორების</a:t>
            </a:r>
            <a:r>
              <a:rPr lang="ka-GE" dirty="0">
                <a:solidFill>
                  <a:srgbClr val="000000"/>
                </a:solidFill>
                <a:latin typeface="Helvetica" panose="020B0604020202020204" pitchFamily="34" charset="0"/>
                <a:ea typeface="Calibri" panose="020F0502020204030204" pitchFamily="34" charset="0"/>
              </a:rPr>
              <a:t> </a:t>
            </a:r>
            <a:r>
              <a:rPr lang="ka-GE" dirty="0" smtClean="0">
                <a:solidFill>
                  <a:srgbClr val="000000"/>
                </a:solidFill>
                <a:ea typeface="Calibri" panose="020F0502020204030204" pitchFamily="34" charset="0"/>
                <a:cs typeface="Sylfaen" panose="010A0502050306030303" pitchFamily="18" charset="0"/>
              </a:rPr>
              <a:t>შეფასებისა</a:t>
            </a:r>
            <a:r>
              <a:rPr lang="ka-GE" dirty="0" smtClean="0">
                <a:solidFill>
                  <a:srgbClr val="000000"/>
                </a:solidFill>
                <a:latin typeface="Helvetica" panose="020B0604020202020204" pitchFamily="34" charset="0"/>
                <a:ea typeface="Calibri" panose="020F0502020204030204" pitchFamily="34" charset="0"/>
              </a:rPr>
              <a:t> </a:t>
            </a:r>
            <a:r>
              <a:rPr lang="ka-GE" dirty="0">
                <a:solidFill>
                  <a:srgbClr val="000000"/>
                </a:solidFill>
                <a:ea typeface="Calibri" panose="020F0502020204030204" pitchFamily="34" charset="0"/>
                <a:cs typeface="Sylfaen" panose="010A0502050306030303" pitchFamily="18" charset="0"/>
              </a:rPr>
              <a:t>და</a:t>
            </a:r>
            <a:r>
              <a:rPr lang="ka-GE" dirty="0">
                <a:solidFill>
                  <a:srgbClr val="000000"/>
                </a:solidFill>
                <a:latin typeface="Helvetica" panose="020B0604020202020204" pitchFamily="34" charset="0"/>
                <a:ea typeface="Calibri" panose="020F0502020204030204" pitchFamily="34" charset="0"/>
              </a:rPr>
              <a:t> </a:t>
            </a:r>
            <a:r>
              <a:rPr lang="ka-GE" dirty="0">
                <a:solidFill>
                  <a:srgbClr val="000000"/>
                </a:solidFill>
                <a:ea typeface="Calibri" panose="020F0502020204030204" pitchFamily="34" charset="0"/>
                <a:cs typeface="Sylfaen" panose="010A0502050306030303" pitchFamily="18" charset="0"/>
              </a:rPr>
              <a:t>მონიტორინგის</a:t>
            </a:r>
            <a:r>
              <a:rPr lang="ka-GE" dirty="0">
                <a:solidFill>
                  <a:srgbClr val="000000"/>
                </a:solidFill>
                <a:latin typeface="Helvetica" panose="020B0604020202020204" pitchFamily="34" charset="0"/>
                <a:ea typeface="Calibri" panose="020F0502020204030204" pitchFamily="34" charset="0"/>
              </a:rPr>
              <a:t> </a:t>
            </a:r>
            <a:r>
              <a:rPr lang="ka-GE" dirty="0">
                <a:solidFill>
                  <a:srgbClr val="000000"/>
                </a:solidFill>
                <a:ea typeface="Calibri" panose="020F0502020204030204" pitchFamily="34" charset="0"/>
                <a:cs typeface="Sylfaen" panose="010A0502050306030303" pitchFamily="18" charset="0"/>
              </a:rPr>
              <a:t>სამმართველოს</a:t>
            </a:r>
            <a:r>
              <a:rPr lang="ka-GE" dirty="0">
                <a:solidFill>
                  <a:srgbClr val="000000"/>
                </a:solidFill>
                <a:latin typeface="Helvetica" panose="020B0604020202020204" pitchFamily="34" charset="0"/>
                <a:ea typeface="Calibri" panose="020F0502020204030204" pitchFamily="34" charset="0"/>
              </a:rPr>
              <a:t> </a:t>
            </a:r>
            <a:r>
              <a:rPr lang="ka-GE" dirty="0" smtClean="0">
                <a:solidFill>
                  <a:srgbClr val="000000"/>
                </a:solidFill>
                <a:ea typeface="Calibri" panose="020F0502020204030204" pitchFamily="34" charset="0"/>
                <a:cs typeface="Sylfaen" panose="010A0502050306030303" pitchFamily="18" charset="0"/>
              </a:rPr>
              <a:t>უფროსი.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363189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86000">
              <a:schemeClr val="accent1">
                <a:lumMod val="45000"/>
                <a:lumOff val="55000"/>
              </a:schemeClr>
            </a:gs>
            <a:gs pos="55000">
              <a:schemeClr val="accent1">
                <a:lumMod val="45000"/>
                <a:lumOff val="55000"/>
              </a:schemeClr>
            </a:gs>
            <a:gs pos="96500">
              <a:srgbClr val="C8DEF1"/>
            </a:gs>
            <a:gs pos="93000">
              <a:srgbClr val="C2DAEF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2663621829"/>
              </p:ext>
            </p:extLst>
          </p:nvPr>
        </p:nvGraphicFramePr>
        <p:xfrm>
          <a:off x="502509" y="345990"/>
          <a:ext cx="11359978" cy="60795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50944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86000">
              <a:schemeClr val="accent1">
                <a:lumMod val="45000"/>
                <a:lumOff val="55000"/>
              </a:schemeClr>
            </a:gs>
            <a:gs pos="55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94118"/>
          </a:xfrm>
        </p:spPr>
        <p:txBody>
          <a:bodyPr>
            <a:noAutofit/>
          </a:bodyPr>
          <a:lstStyle/>
          <a:p>
            <a:pPr algn="ctr"/>
            <a:r>
              <a:rPr lang="ka-GE" sz="36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საიდან </a:t>
            </a:r>
            <a:r>
              <a:rPr lang="ka-GE" sz="3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იღებთ ინფორმაციას კლიმატის ცვლილების შესახებ: </a:t>
            </a:r>
            <a:endParaRPr lang="en-US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5446014"/>
              </p:ext>
            </p:extLst>
          </p:nvPr>
        </p:nvGraphicFramePr>
        <p:xfrm>
          <a:off x="1112108" y="2117128"/>
          <a:ext cx="9803027" cy="4366053"/>
        </p:xfrm>
        <a:graphic>
          <a:graphicData uri="http://schemas.openxmlformats.org/drawingml/2006/table">
            <a:tbl>
              <a:tblPr firstRow="1" firstCol="1" bandRow="1"/>
              <a:tblGrid>
                <a:gridCol w="4886380"/>
                <a:gridCol w="4916647"/>
              </a:tblGrid>
              <a:tr h="485117">
                <a:tc>
                  <a:txBody>
                    <a:bodyPr/>
                    <a:lstStyle/>
                    <a:p>
                      <a:pPr algn="ctr" fontAlgn="b"/>
                      <a:r>
                        <a:rPr lang="ka-GE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ინფორმაციას</a:t>
                      </a:r>
                      <a:r>
                        <a:rPr lang="ka-GE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ვიღებთ</a:t>
                      </a:r>
                      <a:endParaRPr lang="ka-G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a-G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დიახ (%)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5117">
                <a:tc>
                  <a:txBody>
                    <a:bodyPr/>
                    <a:lstStyle/>
                    <a:p>
                      <a:pPr algn="ctr" fontAlgn="b"/>
                      <a:r>
                        <a:rPr lang="ka-GE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სოც.ქსელები</a:t>
                      </a:r>
                      <a:endParaRPr lang="ka-G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56.6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5117">
                <a:tc>
                  <a:txBody>
                    <a:bodyPr/>
                    <a:lstStyle/>
                    <a:p>
                      <a:pPr algn="ctr" fontAlgn="b"/>
                      <a:r>
                        <a:rPr lang="ka-G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ტელევიზია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51.5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5117">
                <a:tc>
                  <a:txBody>
                    <a:bodyPr/>
                    <a:lstStyle/>
                    <a:p>
                      <a:pPr algn="ctr" fontAlgn="b"/>
                      <a:r>
                        <a:rPr lang="ka-G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ნაცნობ/მეგობრები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5117">
                <a:tc>
                  <a:txBody>
                    <a:bodyPr/>
                    <a:lstStyle/>
                    <a:p>
                      <a:pPr algn="ctr" fontAlgn="b"/>
                      <a:r>
                        <a:rPr lang="ka-G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რადიო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8.4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5117">
                <a:tc>
                  <a:txBody>
                    <a:bodyPr/>
                    <a:lstStyle/>
                    <a:p>
                      <a:pPr algn="ctr" fontAlgn="b"/>
                      <a:r>
                        <a:rPr lang="ka-G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მედიცინის მუშაკები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7.3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5117">
                <a:tc>
                  <a:txBody>
                    <a:bodyPr/>
                    <a:lstStyle/>
                    <a:p>
                      <a:pPr algn="ctr" fontAlgn="b"/>
                      <a:r>
                        <a:rPr lang="ka-G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სამოქალაქო ორგანიზაციები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4.4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5117">
                <a:tc>
                  <a:txBody>
                    <a:bodyPr/>
                    <a:lstStyle/>
                    <a:p>
                      <a:pPr algn="ctr" fontAlgn="b"/>
                      <a:r>
                        <a:rPr lang="ka-G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მიჭირს პასუხი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3.3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5117">
                <a:tc>
                  <a:txBody>
                    <a:bodyPr/>
                    <a:lstStyle/>
                    <a:p>
                      <a:pPr algn="ctr" fontAlgn="b"/>
                      <a:r>
                        <a:rPr lang="ka-G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სხვა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0444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86000">
              <a:schemeClr val="accent1">
                <a:lumMod val="45000"/>
                <a:lumOff val="55000"/>
              </a:schemeClr>
            </a:gs>
            <a:gs pos="55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ka-GE" sz="36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საიდან იღებთ ინფორმაციას კლიმატის ცვლილების შესახებ: 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2783219"/>
              </p:ext>
            </p:extLst>
          </p:nvPr>
        </p:nvGraphicFramePr>
        <p:xfrm>
          <a:off x="838200" y="1825625"/>
          <a:ext cx="10958384" cy="46081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04481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86000">
              <a:schemeClr val="accent1">
                <a:lumMod val="45000"/>
                <a:lumOff val="55000"/>
              </a:schemeClr>
            </a:gs>
            <a:gs pos="55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6519"/>
            <a:ext cx="10515600" cy="1186249"/>
          </a:xfrm>
        </p:spPr>
        <p:txBody>
          <a:bodyPr>
            <a:normAutofit/>
          </a:bodyPr>
          <a:lstStyle/>
          <a:p>
            <a:pPr algn="ctr"/>
            <a:r>
              <a:rPr lang="ka-GE" sz="36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რა </a:t>
            </a:r>
            <a:r>
              <a:rPr lang="ka-GE" sz="3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საშიშროებები ახლავს კლიმატის ცვლილებას? </a:t>
            </a:r>
            <a:endParaRPr lang="en-US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9879007"/>
              </p:ext>
            </p:extLst>
          </p:nvPr>
        </p:nvGraphicFramePr>
        <p:xfrm>
          <a:off x="906162" y="1746425"/>
          <a:ext cx="9078097" cy="4604944"/>
        </p:xfrm>
        <a:graphic>
          <a:graphicData uri="http://schemas.openxmlformats.org/drawingml/2006/table">
            <a:tbl>
              <a:tblPr firstRow="1" firstCol="1" bandRow="1"/>
              <a:tblGrid>
                <a:gridCol w="4538320"/>
                <a:gridCol w="4539777"/>
              </a:tblGrid>
              <a:tr h="5173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სა</a:t>
                      </a:r>
                      <a:r>
                        <a:rPr lang="ka-GE" sz="20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შიშროებები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დიახ (%)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0948">
                <a:tc>
                  <a:txBody>
                    <a:bodyPr/>
                    <a:lstStyle/>
                    <a:p>
                      <a:pPr algn="ctr" fontAlgn="b"/>
                      <a:r>
                        <a:rPr lang="ka-G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სითბური ტალღები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30.7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0948">
                <a:tc>
                  <a:txBody>
                    <a:bodyPr/>
                    <a:lstStyle/>
                    <a:p>
                      <a:pPr algn="ctr" fontAlgn="b"/>
                      <a:r>
                        <a:rPr lang="ka-G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წყალდიდობები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28.1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0948">
                <a:tc>
                  <a:txBody>
                    <a:bodyPr/>
                    <a:lstStyle/>
                    <a:p>
                      <a:pPr algn="ctr" fontAlgn="b"/>
                      <a:r>
                        <a:rPr lang="ka-G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ყინვები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27.7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0948">
                <a:tc>
                  <a:txBody>
                    <a:bodyPr/>
                    <a:lstStyle/>
                    <a:p>
                      <a:pPr algn="ctr" fontAlgn="b"/>
                      <a:r>
                        <a:rPr lang="ka-G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შტორმი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22.6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0948">
                <a:tc>
                  <a:txBody>
                    <a:bodyPr/>
                    <a:lstStyle/>
                    <a:p>
                      <a:pPr algn="ctr" fontAlgn="b"/>
                      <a:r>
                        <a:rPr lang="ka-G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მაღალი ტენიანობა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</a:t>
                      </a:r>
                      <a:r>
                        <a:rPr lang="ka-GE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.0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0948">
                <a:tc>
                  <a:txBody>
                    <a:bodyPr/>
                    <a:lstStyle/>
                    <a:p>
                      <a:pPr algn="ctr" fontAlgn="b"/>
                      <a:r>
                        <a:rPr lang="ka-G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მაგნიტური დღეები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15.3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0948">
                <a:tc>
                  <a:txBody>
                    <a:bodyPr/>
                    <a:lstStyle/>
                    <a:p>
                      <a:pPr algn="ctr" fontAlgn="b"/>
                      <a:r>
                        <a:rPr lang="ka-G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სხვა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3.6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0948">
                <a:tc>
                  <a:txBody>
                    <a:bodyPr/>
                    <a:lstStyle/>
                    <a:p>
                      <a:pPr algn="ctr" fontAlgn="b"/>
                      <a:r>
                        <a:rPr lang="ka-G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მიჭირს პასუხი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5119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86000">
              <a:schemeClr val="accent1">
                <a:lumMod val="45000"/>
                <a:lumOff val="55000"/>
              </a:schemeClr>
            </a:gs>
            <a:gs pos="55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a-GE" sz="36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რა საშიშროებები ახლავს კლიმატის ცვლილებას?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95504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77489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86000">
              <a:schemeClr val="accent1">
                <a:lumMod val="45000"/>
                <a:lumOff val="55000"/>
              </a:schemeClr>
            </a:gs>
            <a:gs pos="55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257729"/>
          </a:xfrm>
        </p:spPr>
        <p:txBody>
          <a:bodyPr>
            <a:noAutofit/>
          </a:bodyPr>
          <a:lstStyle/>
          <a:p>
            <a:pPr algn="ctr"/>
            <a:r>
              <a:rPr lang="ka-GE" sz="3600" b="1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როგორ </a:t>
            </a:r>
            <a:r>
              <a:rPr lang="en-US" sz="3600" b="1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ka-GE" sz="36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მოქმედებს კლიმატის ცვლილება ადამიანის ჯანმრთელობაზე? </a:t>
            </a:r>
            <a:r>
              <a:rPr lang="en-US" sz="36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6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endParaRPr lang="en-US" sz="3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n-US" b="1" dirty="0"/>
          </a:p>
          <a:p>
            <a:pPr marL="0" indent="0">
              <a:buNone/>
            </a:pPr>
            <a:r>
              <a:rPr lang="en-US" dirty="0"/>
              <a:t>	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4172513541"/>
              </p:ext>
            </p:extLst>
          </p:nvPr>
        </p:nvGraphicFramePr>
        <p:xfrm>
          <a:off x="913927" y="2388972"/>
          <a:ext cx="4613662" cy="3773694"/>
        </p:xfrm>
        <a:graphic>
          <a:graphicData uri="http://schemas.openxmlformats.org/drawingml/2006/table">
            <a:tbl>
              <a:tblPr firstRow="1" firstCol="1" bandRow="1"/>
              <a:tblGrid>
                <a:gridCol w="2306831"/>
                <a:gridCol w="2306831"/>
              </a:tblGrid>
              <a:tr h="56017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 როგორ </a:t>
                      </a:r>
                      <a:r>
                        <a:rPr lang="ka-GE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მოქმედებს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      პროცენტი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98580"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a-GE" sz="180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8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აქვს</a:t>
                      </a:r>
                      <a:r>
                        <a:rPr lang="ka-GE" sz="180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გავლენა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47.8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498580"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a-GE" sz="180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8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არ</a:t>
                      </a:r>
                      <a:r>
                        <a:rPr lang="ka-GE" sz="180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მოქმედებს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1.1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498580"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a-GE" sz="180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8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შესაძლოა მოქმედებდეს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20.8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498580"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a-GE" sz="180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8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უმნიშვნელოდ მოქმედებს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3.3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997160"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a-GE" sz="180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8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ძალიან მნიშვნელოვნად მოქმედებს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27.0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96786330"/>
              </p:ext>
            </p:extLst>
          </p:nvPr>
        </p:nvGraphicFramePr>
        <p:xfrm>
          <a:off x="5811344" y="1993557"/>
          <a:ext cx="6075856" cy="41961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53669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86000">
              <a:schemeClr val="accent1">
                <a:lumMod val="45000"/>
                <a:lumOff val="55000"/>
              </a:schemeClr>
            </a:gs>
            <a:gs pos="55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00368"/>
            <a:ext cx="10515600" cy="1325563"/>
          </a:xfrm>
        </p:spPr>
        <p:txBody>
          <a:bodyPr/>
          <a:lstStyle/>
          <a:p>
            <a:pPr algn="ctr"/>
            <a:r>
              <a:rPr lang="ka-GE" sz="36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რამდენად მნიშვნელოვანია ადამიანის ჯანმრთელობისთვის შემდეგი </a:t>
            </a:r>
            <a:r>
              <a:rPr lang="ka-GE" sz="3600" b="1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მოვლენები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5959792"/>
              </p:ext>
            </p:extLst>
          </p:nvPr>
        </p:nvGraphicFramePr>
        <p:xfrm>
          <a:off x="838200" y="1647566"/>
          <a:ext cx="10966621" cy="4167764"/>
        </p:xfrm>
        <a:graphic>
          <a:graphicData uri="http://schemas.openxmlformats.org/drawingml/2006/table">
            <a:tbl>
              <a:tblPr firstRow="1" firstCol="1" bandRow="1"/>
              <a:tblGrid>
                <a:gridCol w="4576772"/>
                <a:gridCol w="2405936"/>
                <a:gridCol w="2062231"/>
                <a:gridCol w="1921682"/>
              </a:tblGrid>
              <a:tr h="67903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ka-GE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რამდენად მნიშვნელოვანია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მნიშვნელოვანია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%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უმნიშვნელოა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%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არ ვიცი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%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95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ka-GE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კლიმატის ცვლილებები ზოგადად 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92.3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3.6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95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ka-GE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ექსტრემალური ტემპერატურები     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87.2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3.3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9.1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95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ka-GE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ექსტრემალური ნალექები 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57.3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10.9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31.8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95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ka-GE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ქარების სიხშირე და ინტენსივობა 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72.3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17.2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10.6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306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ka-GE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გვალვების სიხშირე და ინტენსივობა  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76.3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9.5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13.5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95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ka-GE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სეტყვის სიხშირე და ინტენსივობა  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69.7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14.6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15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52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ka-GE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წყალდიდობები და წყალმოვარდნები  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75.5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15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8.8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95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ka-GE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მყინვარების დნობა 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77.7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11.7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9.9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95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ka-GE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მეწყერები 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65.3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14.2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20.1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95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ka-GE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ღვარცოფები  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70.8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10.9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17.5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6590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86000">
              <a:schemeClr val="accent1">
                <a:lumMod val="45000"/>
                <a:lumOff val="55000"/>
              </a:schemeClr>
            </a:gs>
            <a:gs pos="55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1608838129"/>
              </p:ext>
            </p:extLst>
          </p:nvPr>
        </p:nvGraphicFramePr>
        <p:xfrm>
          <a:off x="502508" y="436604"/>
          <a:ext cx="11162270" cy="6087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8672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86000">
              <a:schemeClr val="accent1">
                <a:lumMod val="45000"/>
                <a:lumOff val="55000"/>
              </a:schemeClr>
            </a:gs>
            <a:gs pos="55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556" y="10994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ka-GE" sz="3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რომელი დაავადებების გავრცელების ხელშეწყობა შეუძლია კლიმატის ცვლილებებს:</a:t>
            </a:r>
            <a:endParaRPr lang="en-US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8967297"/>
              </p:ext>
            </p:extLst>
          </p:nvPr>
        </p:nvGraphicFramePr>
        <p:xfrm>
          <a:off x="617838" y="1795848"/>
          <a:ext cx="10981037" cy="3533119"/>
        </p:xfrm>
        <a:graphic>
          <a:graphicData uri="http://schemas.openxmlformats.org/drawingml/2006/table">
            <a:tbl>
              <a:tblPr firstRow="1" firstCol="1" bandRow="1"/>
              <a:tblGrid>
                <a:gridCol w="4602393"/>
                <a:gridCol w="2413234"/>
                <a:gridCol w="1926057"/>
                <a:gridCol w="2039353"/>
              </a:tblGrid>
              <a:tr h="501594">
                <a:tc>
                  <a:txBody>
                    <a:bodyPr/>
                    <a:lstStyle/>
                    <a:p>
                      <a:pPr marL="22860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ka-GE" sz="2000" dirty="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კითხვა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2000" dirty="0" smtClean="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კი %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2000" dirty="0" smtClean="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არა %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2000" dirty="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არ </a:t>
                      </a:r>
                      <a:r>
                        <a:rPr lang="ka-GE" sz="2000" dirty="0" smtClean="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ვიცი %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989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ka-GE" sz="2000" dirty="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გულ-სისხლძარღვთა დაავადებები 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78.1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3.6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18.2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159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ka-GE" sz="200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სასუნთქი სისტემის დაავადებები 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83.9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6.9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9.1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159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ka-GE" sz="200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ტრავმები 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65.7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15.3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159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ka-GE" sz="200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ენდოკრინული დაავადებები 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54.4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11.7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33.9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525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ka-GE" sz="2000" dirty="0" smtClean="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სხვა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6.2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1.1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1.5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159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en-GB" sz="200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Sylfaen" panose="010A0502050306030303" pitchFamily="18" charset="0"/>
                        </a:rPr>
                        <a:t>მიჭირს</a:t>
                      </a:r>
                      <a:r>
                        <a:rPr lang="en-GB" sz="200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00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Sylfaen" panose="010A0502050306030303" pitchFamily="18" charset="0"/>
                        </a:rPr>
                        <a:t>პასუხი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1.8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1.5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4640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86000">
              <a:schemeClr val="accent1">
                <a:lumMod val="45000"/>
                <a:lumOff val="55000"/>
              </a:schemeClr>
            </a:gs>
            <a:gs pos="55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3385861674"/>
              </p:ext>
            </p:extLst>
          </p:nvPr>
        </p:nvGraphicFramePr>
        <p:xfrm>
          <a:off x="613144" y="1523998"/>
          <a:ext cx="10962168" cy="50288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ctangle 2"/>
          <p:cNvSpPr/>
          <p:nvPr/>
        </p:nvSpPr>
        <p:spPr>
          <a:xfrm>
            <a:off x="613143" y="216685"/>
            <a:ext cx="1115552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28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ka-GE" sz="3600" b="1" dirty="0">
                <a:latin typeface="Calibri" panose="020F0502020204030204" pitchFamily="34" charset="0"/>
                <a:cs typeface="Calibri" panose="020F0502020204030204" pitchFamily="34" charset="0"/>
              </a:rPr>
              <a:t>კლიმატის ცვლილებით გამოწვეული დაავადებები</a:t>
            </a:r>
            <a:endParaRPr lang="en-GB" sz="3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2405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86000">
              <a:schemeClr val="accent1">
                <a:lumMod val="45000"/>
                <a:lumOff val="55000"/>
              </a:schemeClr>
            </a:gs>
            <a:gs pos="55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a-GE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„</a:t>
            </a:r>
            <a:r>
              <a:rPr lang="ka-GE" b="1" i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ახალგაზრდები </a:t>
            </a:r>
            <a:r>
              <a:rPr lang="ka-GE" b="1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ka-GE" b="1" i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მომავლისთვის“</a:t>
            </a:r>
            <a:endParaRPr lang="en-US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893" y="2380734"/>
            <a:ext cx="11524734" cy="4324865"/>
          </a:xfrm>
        </p:spPr>
        <p:txBody>
          <a:bodyPr>
            <a:normAutofit fontScale="92500" lnSpcReduction="10000"/>
          </a:bodyPr>
          <a:lstStyle/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5715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lang="ka-GE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პროექტის </a:t>
            </a:r>
            <a:r>
              <a:rPr lang="ka-GE" b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მიზანი </a:t>
            </a:r>
            <a:r>
              <a:rPr lang="ka-GE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- უფროსკლასელთა დაინტერესება სამეცნიერო კვლევებით, კლიმატის ცვლილების პრობლემით და ამ პრობლემასთან ბრძოლის საშუალებების ძიებით. </a:t>
            </a:r>
            <a:endParaRPr lang="ka-GE" dirty="0" smtClean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5715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endParaRPr lang="en-US" sz="2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5715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lang="ka-GE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პროექტის </a:t>
            </a:r>
            <a:r>
              <a:rPr lang="ka-GE" b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ამოცანებია: </a:t>
            </a:r>
            <a:endParaRPr lang="en-US" sz="2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404813" marR="0" indent="-404813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5715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lang="ka-GE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1. უფროსკლასელებისთვის კლიმატის ცვლილებების შესახებ ინფორმაციის მიწოდება და კვლევის </a:t>
            </a:r>
            <a:r>
              <a:rPr lang="ka-GE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მომზადება</a:t>
            </a:r>
            <a:endParaRPr lang="en-US" sz="2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404813" marR="0" indent="-404813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5715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lang="ka-GE" sz="2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2. </a:t>
            </a:r>
            <a:r>
              <a:rPr lang="ka-GE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მოსახლეობაში კლიმატის ცვლილებების შესახებ ცნობიერების დონის შესწავლა მოსწავლეთა მიერ - სამეცნიერო კვლევის </a:t>
            </a:r>
            <a:r>
              <a:rPr lang="ka-GE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საშუალებით</a:t>
            </a:r>
          </a:p>
          <a:p>
            <a:pPr marL="404813" marR="0" indent="-404813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5715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lang="ka-GE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3</a:t>
            </a:r>
            <a:r>
              <a:rPr lang="ka-GE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კვლევის შედეგების </a:t>
            </a:r>
            <a:r>
              <a:rPr lang="ka-GE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დამუშავება/განხილვა/გავრცელება</a:t>
            </a:r>
            <a:endParaRPr lang="en-US" sz="2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6884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86000">
              <a:schemeClr val="accent1">
                <a:lumMod val="45000"/>
                <a:lumOff val="55000"/>
              </a:schemeClr>
            </a:gs>
            <a:gs pos="55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120576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GB" sz="3600" b="1" dirty="0" err="1" smtClean="0">
                <a:effectLst/>
                <a:latin typeface="+mn-lt"/>
                <a:ea typeface="Calibri" panose="020F0502020204030204" pitchFamily="34" charset="0"/>
                <a:cs typeface="Sylfaen" panose="010A0502050306030303" pitchFamily="18" charset="0"/>
              </a:rPr>
              <a:t>იწვევს</a:t>
            </a:r>
            <a:r>
              <a:rPr lang="en-GB" sz="3600" b="1" dirty="0" smtClean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3600" b="1" dirty="0" err="1" smtClean="0">
                <a:effectLst/>
                <a:latin typeface="+mn-lt"/>
                <a:ea typeface="Calibri" panose="020F0502020204030204" pitchFamily="34" charset="0"/>
                <a:cs typeface="Sylfaen" panose="010A0502050306030303" pitchFamily="18" charset="0"/>
              </a:rPr>
              <a:t>თუ</a:t>
            </a:r>
            <a:r>
              <a:rPr lang="en-GB" sz="3600" b="1" dirty="0" smtClean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3600" b="1" dirty="0" err="1" smtClean="0">
                <a:effectLst/>
                <a:latin typeface="+mn-lt"/>
                <a:ea typeface="Calibri" panose="020F0502020204030204" pitchFamily="34" charset="0"/>
                <a:cs typeface="Sylfaen" panose="010A0502050306030303" pitchFamily="18" charset="0"/>
              </a:rPr>
              <a:t>არა</a:t>
            </a:r>
            <a:r>
              <a:rPr lang="en-GB" sz="3600" b="1" dirty="0" smtClean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3600" b="1" dirty="0" err="1" smtClean="0">
                <a:effectLst/>
                <a:latin typeface="+mn-lt"/>
                <a:ea typeface="Calibri" panose="020F0502020204030204" pitchFamily="34" charset="0"/>
                <a:cs typeface="Sylfaen" panose="010A0502050306030303" pitchFamily="18" charset="0"/>
              </a:rPr>
              <a:t>კლიმატის</a:t>
            </a:r>
            <a:r>
              <a:rPr lang="en-GB" sz="3600" b="1" dirty="0" smtClean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3600" b="1" dirty="0" err="1" smtClean="0">
                <a:effectLst/>
                <a:latin typeface="+mn-lt"/>
                <a:ea typeface="Calibri" panose="020F0502020204030204" pitchFamily="34" charset="0"/>
                <a:cs typeface="Sylfaen" panose="010A0502050306030303" pitchFamily="18" charset="0"/>
              </a:rPr>
              <a:t>ცვლილება</a:t>
            </a:r>
            <a:r>
              <a:rPr lang="en-GB" sz="3600" b="1" dirty="0" smtClean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ka-GE" sz="3600" b="1" dirty="0">
                <a:latin typeface="+mn-lt"/>
                <a:ea typeface="Calibri" panose="020F0502020204030204" pitchFamily="34" charset="0"/>
                <a:cs typeface="Sylfaen" panose="010A0502050306030303" pitchFamily="18" charset="0"/>
              </a:rPr>
              <a:t>შემდეგ </a:t>
            </a:r>
            <a:r>
              <a:rPr lang="en-GB" sz="3600" b="1" dirty="0" err="1" smtClean="0">
                <a:effectLst/>
                <a:latin typeface="+mn-lt"/>
                <a:ea typeface="Calibri" panose="020F0502020204030204" pitchFamily="34" charset="0"/>
                <a:cs typeface="Sylfaen" panose="010A0502050306030303" pitchFamily="18" charset="0"/>
              </a:rPr>
              <a:t>უარყოფით</a:t>
            </a:r>
            <a:r>
              <a:rPr lang="en-GB" sz="3600" b="1" dirty="0" smtClean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3600" b="1" dirty="0" err="1" smtClean="0">
                <a:effectLst/>
                <a:latin typeface="+mn-lt"/>
                <a:ea typeface="Calibri" panose="020F0502020204030204" pitchFamily="34" charset="0"/>
                <a:cs typeface="Sylfaen" panose="010A0502050306030303" pitchFamily="18" charset="0"/>
              </a:rPr>
              <a:t>შედეგებს</a:t>
            </a:r>
            <a:r>
              <a:rPr lang="en-GB" sz="3600" b="1" dirty="0" smtClean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en-US" sz="3600" dirty="0">
              <a:latin typeface="+mn-lt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6006401"/>
              </p:ext>
            </p:extLst>
          </p:nvPr>
        </p:nvGraphicFramePr>
        <p:xfrm>
          <a:off x="838199" y="1573616"/>
          <a:ext cx="10908958" cy="5250504"/>
        </p:xfrm>
        <a:graphic>
          <a:graphicData uri="http://schemas.openxmlformats.org/drawingml/2006/table">
            <a:tbl>
              <a:tblPr firstRow="1" firstCol="1" bandRow="1"/>
              <a:tblGrid>
                <a:gridCol w="4292651"/>
                <a:gridCol w="2205028"/>
                <a:gridCol w="2205028"/>
                <a:gridCol w="2206251"/>
              </a:tblGrid>
              <a:tr h="277169">
                <a:tc>
                  <a:txBody>
                    <a:bodyPr/>
                    <a:lstStyle/>
                    <a:p>
                      <a:pPr marL="22860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ka-GE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კითხვა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კი %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არა %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არ </a:t>
                      </a:r>
                      <a:r>
                        <a:rPr lang="ka-GE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ვიცი %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16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en-GB" sz="2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სამუშაო</a:t>
                      </a:r>
                      <a:r>
                        <a:rPr lang="en-GB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2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ადგილების</a:t>
                      </a:r>
                      <a:r>
                        <a:rPr lang="en-GB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2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შემცირება</a:t>
                      </a:r>
                      <a:r>
                        <a:rPr lang="en-GB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79.9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11.7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8.4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16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en-GB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ფასების ზრდა 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79.9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10.6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9.1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16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en-GB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სიღარიბის ზრდა 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85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8.4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6.2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433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en-GB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სასოფლო-სამეურნეო პროდუქციის შემცირება 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82.5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12.4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433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en-GB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სხვადასხვა ტიპის ინფექციების გავრცელება 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70.1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12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17.2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433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en-GB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ბიომრავალფეროვნების დაკარგვა 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71.9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18.6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150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en-GB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ვირუსული დაავადებების, COVID-19-ის, წარმოშობა/გავრცელება 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54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20.4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24.1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433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en-GB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გულის დაავადებების, ინსულტის, კიბოსა და ა.შ.  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69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8.4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22.3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16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en-GB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სიკვდილიანობის ზრდა 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83.2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1.8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14.6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16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en-GB" sz="110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Sylfaen" panose="010A0502050306030303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5768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86000">
              <a:schemeClr val="accent1">
                <a:lumMod val="45000"/>
                <a:lumOff val="55000"/>
              </a:schemeClr>
            </a:gs>
            <a:gs pos="55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84371"/>
            <a:ext cx="10515600" cy="1325563"/>
          </a:xfrm>
        </p:spPr>
        <p:txBody>
          <a:bodyPr>
            <a:normAutofit fontScale="90000"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ka-GE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ka-GE" sz="40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თქვენს </a:t>
            </a:r>
            <a:r>
              <a:rPr lang="ka-GE" sz="4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ყოველდღიურ </a:t>
            </a:r>
            <a:r>
              <a:rPr lang="ka-GE" sz="40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ცხოვრებაში</a:t>
            </a:r>
            <a:r>
              <a:rPr lang="en-US" sz="4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4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4730571"/>
              </p:ext>
            </p:extLst>
          </p:nvPr>
        </p:nvGraphicFramePr>
        <p:xfrm>
          <a:off x="838200" y="1285103"/>
          <a:ext cx="10818341" cy="5239136"/>
        </p:xfrm>
        <a:graphic>
          <a:graphicData uri="http://schemas.openxmlformats.org/drawingml/2006/table">
            <a:tbl>
              <a:tblPr firstRow="1" firstCol="1" bandRow="1"/>
              <a:tblGrid>
                <a:gridCol w="6055951"/>
                <a:gridCol w="1252955"/>
                <a:gridCol w="1316763"/>
                <a:gridCol w="2192672"/>
              </a:tblGrid>
              <a:tr h="62349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ყოველდღიურ ცხოვრებაში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კი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%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არა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%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მიჭირს პასუხის გაცემა      %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22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ka-GE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იყენებთ საზოგადოებრივ ტრანსპორტს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86.5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12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1.5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253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დადიხართ ფეხით/ ველოსიპედით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87.6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11.3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1.1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253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იყენებთ ეკონომიურ ნათურებს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51.1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42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6.9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253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აკონტროლებთ, ნათურების ჩართვა-გამორთვას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64.6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27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8.4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568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იყენებთ პარკებს, რომელიც ეკოლოგიურად არ გადამუშავდება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48.5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40.5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10.9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568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პლასტმასის ბოთლებს ათავსებთ სპეციალურ ურნებში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18.6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69.7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11.7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508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საყოფაცხოვრებო ტექნიკის შეძენისას ითვალისწინებთ თუ არა, რამდენად ეკონომიურად მოიხმარს ის ელექტროენერგიას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34.3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57.7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036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რამდენად ეკონომიურად მოიხმარს თქვენი ავტომობილი საწვავს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27.7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34.7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37.2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4711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86000">
              <a:schemeClr val="accent1">
                <a:lumMod val="45000"/>
                <a:lumOff val="55000"/>
              </a:schemeClr>
            </a:gs>
            <a:gs pos="55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2892074048"/>
              </p:ext>
            </p:extLst>
          </p:nvPr>
        </p:nvGraphicFramePr>
        <p:xfrm>
          <a:off x="499730" y="308344"/>
          <a:ext cx="11270512" cy="60605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96463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86000">
              <a:schemeClr val="accent1">
                <a:lumMod val="45000"/>
                <a:lumOff val="55000"/>
              </a:schemeClr>
            </a:gs>
            <a:gs pos="55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08607"/>
            <a:ext cx="10515600" cy="730508"/>
          </a:xfrm>
        </p:spPr>
        <p:txBody>
          <a:bodyPr/>
          <a:lstStyle/>
          <a:p>
            <a:pPr algn="ctr"/>
            <a:r>
              <a:rPr lang="ka-GE" sz="36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თქვენს ყოველდღიურ ცხოვრებაში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7405154"/>
              </p:ext>
            </p:extLst>
          </p:nvPr>
        </p:nvGraphicFramePr>
        <p:xfrm>
          <a:off x="140043" y="1367481"/>
          <a:ext cx="11821298" cy="53051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01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86000">
              <a:schemeClr val="accent1">
                <a:lumMod val="45000"/>
                <a:lumOff val="55000"/>
              </a:schemeClr>
            </a:gs>
            <a:gs pos="55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0"/>
            <a:ext cx="10515600" cy="1325563"/>
          </a:xfrm>
        </p:spPr>
        <p:txBody>
          <a:bodyPr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57150" algn="l"/>
              </a:tabLst>
            </a:pPr>
            <a:r>
              <a:rPr lang="ka-GE" sz="3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რამდენად მზად ხართ ენერგიის დამზოგავი ზომების </a:t>
            </a:r>
            <a:r>
              <a:rPr lang="ka-GE" sz="36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გასატარებლად</a:t>
            </a:r>
            <a:endParaRPr lang="en-US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1651843"/>
              </p:ext>
            </p:extLst>
          </p:nvPr>
        </p:nvGraphicFramePr>
        <p:xfrm>
          <a:off x="838199" y="1488558"/>
          <a:ext cx="10219661" cy="4770959"/>
        </p:xfrm>
        <a:graphic>
          <a:graphicData uri="http://schemas.openxmlformats.org/drawingml/2006/table">
            <a:tbl>
              <a:tblPr firstRow="1" firstCol="1" bandRow="1"/>
              <a:tblGrid>
                <a:gridCol w="4690731"/>
                <a:gridCol w="1446028"/>
                <a:gridCol w="2328530"/>
                <a:gridCol w="1754372"/>
              </a:tblGrid>
              <a:tr h="69821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ka-GE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კითხვა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ka-GE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მზად </a:t>
                      </a:r>
                      <a:r>
                        <a:rPr lang="ka-GE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ვარ %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ka-GE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არ მიმაჩნია </a:t>
                      </a:r>
                      <a:r>
                        <a:rPr lang="ka-GE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მნიშვნელოვნად %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ka-GE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არ </a:t>
                      </a:r>
                      <a:r>
                        <a:rPr lang="ka-GE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ვიცი %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910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en-GB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მეტი ენერგოეფექტური გათბობა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ka-GE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77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ka-GE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11.7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ka-GE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7.7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910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en-GB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უკეთესი იზოლაცია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ka-GE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56.2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ka-GE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21.5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ka-GE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17.9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910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en-GB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ელექტროენერგიის დაზოგვა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ka-GE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81.8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ka-GE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9.5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ka-GE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4.4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349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ka-GE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ნათურების ჩართვის კონტროლი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ka-GE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67.2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ka-GE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12.4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ka-GE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16.1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593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ka-GE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ეკოლოგიური პარკების გამოყენება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ka-GE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75.9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ka-GE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6.6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ka-GE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13.1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593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en-GB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ენერგიის განახლებადი წყაროები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ka-GE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67.2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ka-GE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12.4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ka-GE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16.1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910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en-GB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ნარჩენების გადამუშავება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ka-GE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73.3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ka-GE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ka-GE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17.9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272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en-GB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ენერგოეფექტური ნათურების გამოყენება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ka-GE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66.8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ka-GE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16.8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ka-GE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12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910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en-GB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ყველა ერთად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ka-GE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73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ka-GE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5.5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ka-GE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12.8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910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en-GB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მიჭირს პასუხი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ka-GE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12.8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ka-GE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1.1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ka-GE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0.8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7902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86000">
              <a:schemeClr val="accent1">
                <a:lumMod val="45000"/>
                <a:lumOff val="55000"/>
              </a:schemeClr>
            </a:gs>
            <a:gs pos="55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779249230"/>
              </p:ext>
            </p:extLst>
          </p:nvPr>
        </p:nvGraphicFramePr>
        <p:xfrm>
          <a:off x="856734" y="180753"/>
          <a:ext cx="10722121" cy="60552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29553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86000">
              <a:schemeClr val="accent1">
                <a:lumMod val="45000"/>
                <a:lumOff val="55000"/>
              </a:schemeClr>
            </a:gs>
            <a:gs pos="55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7867" y="167417"/>
            <a:ext cx="115824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ka-GE" sz="4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რა უნდა გაკეთდეს კლიმატის ცვლილების შესარბილებლად </a:t>
            </a:r>
            <a:br>
              <a:rPr lang="ka-GE" sz="4000" b="1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ka-GE" sz="27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ka-GE" sz="27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ძირითადად გაიცა შემდეგი პასუხები</a:t>
            </a:r>
            <a:r>
              <a:rPr lang="ka-GE" sz="27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en-US" sz="2700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6733" y="2333625"/>
            <a:ext cx="10515600" cy="4351338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4000"/>
              </a:lnSpc>
            </a:pPr>
            <a:r>
              <a:rPr lang="ka-GE" dirty="0" smtClean="0">
                <a:latin typeface="Calibri" panose="020F0502020204030204" pitchFamily="34" charset="0"/>
                <a:cs typeface="Calibri" panose="020F0502020204030204" pitchFamily="34" charset="0"/>
              </a:rPr>
              <a:t>საზოგადოებრივი ტრანსპორტის ხშირად გამოყენება</a:t>
            </a:r>
          </a:p>
          <a:p>
            <a:pPr>
              <a:lnSpc>
                <a:spcPct val="124000"/>
              </a:lnSpc>
            </a:pPr>
            <a:r>
              <a:rPr lang="ka-GE" dirty="0" smtClean="0">
                <a:latin typeface="Calibri" panose="020F0502020204030204" pitchFamily="34" charset="0"/>
                <a:cs typeface="Calibri" panose="020F0502020204030204" pitchFamily="34" charset="0"/>
              </a:rPr>
              <a:t>ბუნებრივი რესურსების გამოყენების შემცირება</a:t>
            </a:r>
          </a:p>
          <a:p>
            <a:pPr>
              <a:lnSpc>
                <a:spcPct val="124000"/>
              </a:lnSpc>
            </a:pPr>
            <a:r>
              <a:rPr lang="ka-GE" dirty="0" smtClean="0">
                <a:latin typeface="Calibri" panose="020F0502020204030204" pitchFamily="34" charset="0"/>
                <a:cs typeface="Calibri" panose="020F0502020204030204" pitchFamily="34" charset="0"/>
              </a:rPr>
              <a:t>გამწვანება - ხეების დარგვა</a:t>
            </a:r>
          </a:p>
          <a:p>
            <a:pPr>
              <a:lnSpc>
                <a:spcPct val="124000"/>
              </a:lnSpc>
            </a:pPr>
            <a:r>
              <a:rPr lang="ka-GE" dirty="0" smtClean="0">
                <a:latin typeface="Calibri" panose="020F0502020204030204" pitchFamily="34" charset="0"/>
                <a:cs typeface="Calibri" panose="020F0502020204030204" pitchFamily="34" charset="0"/>
              </a:rPr>
              <a:t>გარემოს დაცვა დაბინძურებისგან</a:t>
            </a:r>
          </a:p>
          <a:p>
            <a:pPr>
              <a:lnSpc>
                <a:spcPct val="124000"/>
              </a:lnSpc>
            </a:pPr>
            <a:r>
              <a:rPr lang="ka-GE" dirty="0" smtClean="0">
                <a:latin typeface="Calibri" panose="020F0502020204030204" pitchFamily="34" charset="0"/>
                <a:cs typeface="Calibri" panose="020F0502020204030204" pitchFamily="34" charset="0"/>
              </a:rPr>
              <a:t>წიაღისეულის მოპოვების ოპტიმიზაცია</a:t>
            </a:r>
          </a:p>
          <a:p>
            <a:pPr>
              <a:lnSpc>
                <a:spcPct val="124000"/>
              </a:lnSpc>
            </a:pPr>
            <a:r>
              <a:rPr lang="ka-GE" dirty="0" smtClean="0">
                <a:latin typeface="Calibri" panose="020F0502020204030204" pitchFamily="34" charset="0"/>
                <a:cs typeface="Calibri" panose="020F0502020204030204" pitchFamily="34" charset="0"/>
              </a:rPr>
              <a:t>მოსახლეობის, მ.შ. ბავშვების ცნობიერების ამაღლება</a:t>
            </a:r>
          </a:p>
          <a:p>
            <a:pPr>
              <a:lnSpc>
                <a:spcPct val="124000"/>
              </a:lnSpc>
            </a:pPr>
            <a:r>
              <a:rPr lang="ka-GE" dirty="0" smtClean="0">
                <a:latin typeface="Calibri" panose="020F0502020204030204" pitchFamily="34" charset="0"/>
                <a:cs typeface="Calibri" panose="020F0502020204030204" pitchFamily="34" charset="0"/>
              </a:rPr>
              <a:t>ელექტროენერგიის და ბუნებრივი რესურსების დაზოგვა</a:t>
            </a:r>
          </a:p>
          <a:p>
            <a:pPr>
              <a:lnSpc>
                <a:spcPct val="124000"/>
              </a:lnSpc>
            </a:pPr>
            <a:r>
              <a:rPr lang="ka-GE" dirty="0" smtClean="0">
                <a:latin typeface="Calibri" panose="020F0502020204030204" pitchFamily="34" charset="0"/>
                <a:cs typeface="Calibri" panose="020F0502020204030204" pitchFamily="34" charset="0"/>
              </a:rPr>
              <a:t>გამონაბოლქვის შემცირება</a:t>
            </a:r>
          </a:p>
          <a:p>
            <a:pPr>
              <a:lnSpc>
                <a:spcPct val="124000"/>
              </a:lnSpc>
            </a:pPr>
            <a:r>
              <a:rPr lang="ka-GE" dirty="0" smtClean="0">
                <a:latin typeface="Calibri" panose="020F0502020204030204" pitchFamily="34" charset="0"/>
                <a:cs typeface="Calibri" panose="020F0502020204030204" pitchFamily="34" charset="0"/>
              </a:rPr>
              <a:t>წყლის დაზოგვა</a:t>
            </a:r>
          </a:p>
          <a:p>
            <a:endParaRPr lang="ka-GE" dirty="0" smtClean="0"/>
          </a:p>
          <a:p>
            <a:endParaRPr lang="ka-GE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2945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86000">
              <a:schemeClr val="accent1">
                <a:lumMod val="45000"/>
                <a:lumOff val="55000"/>
              </a:schemeClr>
            </a:gs>
            <a:gs pos="55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8563"/>
            <a:ext cx="10515600" cy="936453"/>
          </a:xfrm>
        </p:spPr>
        <p:txBody>
          <a:bodyPr>
            <a:normAutofit/>
          </a:bodyPr>
          <a:lstStyle/>
          <a:p>
            <a:pPr algn="ctr"/>
            <a:r>
              <a:rPr lang="ka-GE" sz="3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დ ა ს კ ვ ნ ა</a:t>
            </a:r>
            <a:endParaRPr lang="en-US" sz="3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6649" y="1178011"/>
            <a:ext cx="11261123" cy="5478161"/>
          </a:xfrm>
        </p:spPr>
        <p:txBody>
          <a:bodyPr>
            <a:normAutofit fontScale="47500" lnSpcReduction="20000"/>
          </a:bodyPr>
          <a:lstStyle/>
          <a:p>
            <a:pPr marL="0">
              <a:lnSpc>
                <a:spcPct val="134000"/>
              </a:lnSpc>
            </a:pPr>
            <a:r>
              <a:rPr lang="ka-GE" sz="4200" dirty="0" smtClean="0">
                <a:latin typeface="Calibri" panose="020F0502020204030204" pitchFamily="34" charset="0"/>
                <a:cs typeface="Calibri" panose="020F0502020204030204" pitchFamily="34" charset="0"/>
              </a:rPr>
              <a:t>უფროსკლასელებს თავისუფლად შეუძლიათ სამეცნიერო კვლევის კეთილსინდისიერად და მაღალ დონეზე ჩატარება;</a:t>
            </a:r>
          </a:p>
          <a:p>
            <a:pPr marL="0">
              <a:lnSpc>
                <a:spcPct val="134000"/>
              </a:lnSpc>
            </a:pPr>
            <a:r>
              <a:rPr lang="ka-GE" sz="4200" dirty="0" smtClean="0">
                <a:latin typeface="Calibri" panose="020F0502020204030204" pitchFamily="34" charset="0"/>
                <a:cs typeface="Calibri" panose="020F0502020204030204" pitchFamily="34" charset="0"/>
              </a:rPr>
              <a:t>ახალგაზრდების ინტერესთა სფერო ძალიან მრავალფეროვანია და კლიმატის ცვლილების პრობლემებზე მათი დაფიქრება უფროსი თაობისთვის სერიოზული და მნიშვნელოვანი ამოცანაა;</a:t>
            </a:r>
          </a:p>
          <a:p>
            <a:pPr marL="0">
              <a:lnSpc>
                <a:spcPct val="134000"/>
              </a:lnSpc>
            </a:pPr>
            <a:r>
              <a:rPr lang="ka-GE" sz="4200" dirty="0" smtClean="0">
                <a:latin typeface="Calibri" panose="020F0502020204030204" pitchFamily="34" charset="0"/>
                <a:cs typeface="Calibri" panose="020F0502020204030204" pitchFamily="34" charset="0"/>
              </a:rPr>
              <a:t>კვლევის შედეგები მიუთითებს მოსახლეობის დაბალ ინტერესზე - კლიმატის ცვლილებების საკითხებთან დაკავშირებით, გამოკითხულთა </a:t>
            </a:r>
            <a:r>
              <a:rPr lang="ka-GE" sz="4200" dirty="0" smtClean="0">
                <a:latin typeface="Calibri" panose="020F0502020204030204" pitchFamily="34" charset="0"/>
                <a:cs typeface="Calibri" panose="020F0502020204030204" pitchFamily="34" charset="0"/>
              </a:rPr>
              <a:t>25% კლიმატის </a:t>
            </a:r>
            <a:r>
              <a:rPr lang="ka-GE" sz="4200" dirty="0">
                <a:latin typeface="Calibri" panose="020F0502020204030204" pitchFamily="34" charset="0"/>
                <a:cs typeface="Calibri" panose="020F0502020204030204" pitchFamily="34" charset="0"/>
              </a:rPr>
              <a:t>ცვლილების ჯანმრთელობაზე </a:t>
            </a:r>
            <a:r>
              <a:rPr lang="ka-GE" sz="4200" dirty="0" smtClean="0">
                <a:latin typeface="Calibri" panose="020F0502020204030204" pitchFamily="34" charset="0"/>
                <a:cs typeface="Calibri" panose="020F0502020204030204" pitchFamily="34" charset="0"/>
              </a:rPr>
              <a:t>ზემოქმედებას საეჭვოდ მიიჩნევს;</a:t>
            </a:r>
            <a:endParaRPr lang="ka-GE" sz="42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>
              <a:lnSpc>
                <a:spcPct val="134000"/>
              </a:lnSpc>
            </a:pPr>
            <a:r>
              <a:rPr lang="ka-GE" sz="4200" dirty="0" smtClean="0">
                <a:latin typeface="Calibri" panose="020F0502020204030204" pitchFamily="34" charset="0"/>
                <a:cs typeface="Calibri" panose="020F0502020204030204" pitchFamily="34" charset="0"/>
              </a:rPr>
              <a:t>მოსახლეობის, განსაკუთრებით ბავშვებისა და ახალგაზრდების ცნობიერების ამაღლებაში, სერიოზული წვლილის შეტანა შეუძლია ამ სფეროში განსწავლულ ახალგაზრდებს;</a:t>
            </a:r>
          </a:p>
          <a:p>
            <a:pPr marL="0">
              <a:lnSpc>
                <a:spcPct val="134000"/>
              </a:lnSpc>
            </a:pPr>
            <a:r>
              <a:rPr lang="ka-GE" sz="4200" dirty="0" smtClean="0">
                <a:latin typeface="Calibri" panose="020F0502020204030204" pitchFamily="34" charset="0"/>
                <a:cs typeface="Calibri" panose="020F0502020204030204" pitchFamily="34" charset="0"/>
              </a:rPr>
              <a:t>მომავალში, სასურველია უფროსკლასელებმა დაგეგმონ და განახორციელონ მეტი საგანმანათლებლო პროექტი  - მოსახლეობის ცნობიერების ამაღლების მიზნით; ამ საქმეში ახალგაზრდული ენერგია და ენთუზიაზმი ძალიან ძლიერი ფაქტორებია და ამ ფაქტორების გამოყენება, სამყაროს სასიკეთოდ, აუცილებლად უნდა განხორციელდეს.</a:t>
            </a:r>
          </a:p>
          <a:p>
            <a:endParaRPr lang="ka-GE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2628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86000">
              <a:schemeClr val="accent1">
                <a:lumMod val="45000"/>
                <a:lumOff val="55000"/>
              </a:schemeClr>
            </a:gs>
            <a:gs pos="55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133" y="195792"/>
            <a:ext cx="11609402" cy="1325563"/>
          </a:xfrm>
        </p:spPr>
        <p:txBody>
          <a:bodyPr>
            <a:noAutofit/>
          </a:bodyPr>
          <a:lstStyle/>
          <a:p>
            <a:pPr algn="ctr"/>
            <a:r>
              <a:rPr lang="ka-GE" sz="3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პროექტით დაგეგმილი კვლევის განხორციელების </a:t>
            </a:r>
            <a:r>
              <a:rPr lang="ka-GE" sz="36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გზები და ჩატარებული აქტივობები</a:t>
            </a:r>
            <a:endParaRPr lang="en-US" sz="3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509" y="1977081"/>
            <a:ext cx="11327026" cy="4514334"/>
          </a:xfrm>
        </p:spPr>
        <p:txBody>
          <a:bodyPr>
            <a:normAutofit fontScale="85000" lnSpcReduction="20000"/>
          </a:bodyPr>
          <a:lstStyle/>
          <a:p>
            <a:pPr marL="0" algn="just">
              <a:lnSpc>
                <a:spcPct val="134000"/>
              </a:lnSpc>
              <a:spcBef>
                <a:spcPts val="0"/>
              </a:spcBef>
              <a:tabLst>
                <a:tab pos="228600" algn="l"/>
              </a:tabLst>
            </a:pPr>
            <a:r>
              <a:rPr lang="ka-GE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კვლევის კითხვარის/პროტოკოლის მომზადება;</a:t>
            </a:r>
            <a:endParaRPr lang="en-US" sz="2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algn="just">
              <a:lnSpc>
                <a:spcPct val="134000"/>
              </a:lnSpc>
              <a:spcBef>
                <a:spcPts val="0"/>
              </a:spcBef>
              <a:tabLst>
                <a:tab pos="228600" algn="l"/>
              </a:tabLst>
            </a:pPr>
            <a:r>
              <a:rPr lang="ka-GE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ტრენინგის </a:t>
            </a:r>
            <a:r>
              <a:rPr lang="ka-GE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ჩატარება მოსწავლეებისთვის </a:t>
            </a:r>
            <a:r>
              <a:rPr lang="ka-GE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- კვლევის ჩასატარებლად მოსამზადებლად;</a:t>
            </a:r>
            <a:endParaRPr lang="en-US" sz="2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algn="just">
              <a:lnSpc>
                <a:spcPct val="134000"/>
              </a:lnSpc>
              <a:spcBef>
                <a:spcPts val="0"/>
              </a:spcBef>
              <a:tabLst>
                <a:tab pos="228600" algn="l"/>
              </a:tabLst>
            </a:pPr>
            <a:r>
              <a:rPr lang="ka-GE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სატელეფონო გამოკითხვების ჩატარება მოსწავლეთა მიერ;</a:t>
            </a:r>
            <a:endParaRPr lang="en-US" sz="2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algn="just">
              <a:lnSpc>
                <a:spcPct val="134000"/>
              </a:lnSpc>
              <a:spcBef>
                <a:spcPts val="0"/>
              </a:spcBef>
              <a:tabLst>
                <a:tab pos="228600" algn="l"/>
              </a:tabLst>
            </a:pPr>
            <a:r>
              <a:rPr lang="ka-GE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გასვლითი ტრენინგის მოწყობა მოსწავლეებისთვის  და ეპი-ინფოს სწავლება</a:t>
            </a:r>
            <a:r>
              <a:rPr lang="ka-GE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;</a:t>
            </a:r>
          </a:p>
          <a:p>
            <a:pPr marL="0" algn="just">
              <a:lnSpc>
                <a:spcPct val="134000"/>
              </a:lnSpc>
              <a:spcBef>
                <a:spcPts val="0"/>
              </a:spcBef>
              <a:tabLst>
                <a:tab pos="228600" algn="l"/>
              </a:tabLst>
            </a:pPr>
            <a:r>
              <a:rPr lang="ka-GE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ლუგარის ლაბორატორიის დათვალიერება;</a:t>
            </a:r>
            <a:endParaRPr lang="en-US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algn="just">
              <a:lnSpc>
                <a:spcPct val="134000"/>
              </a:lnSpc>
              <a:spcBef>
                <a:spcPts val="0"/>
              </a:spcBef>
              <a:tabLst>
                <a:tab pos="228600" algn="l"/>
              </a:tabLst>
            </a:pPr>
            <a:r>
              <a:rPr lang="ka-GE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კვლევით შეკრებილი ინფორმაციის მონაცემთა ბაზაში შეტანა;</a:t>
            </a:r>
            <a:endParaRPr lang="en-US" sz="2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algn="just">
              <a:lnSpc>
                <a:spcPct val="134000"/>
              </a:lnSpc>
              <a:spcBef>
                <a:spcPts val="0"/>
              </a:spcBef>
              <a:tabLst>
                <a:tab pos="228600" algn="l"/>
              </a:tabLst>
            </a:pPr>
            <a:r>
              <a:rPr lang="ka-GE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სასკოლო კონფერენციის </a:t>
            </a:r>
            <a:r>
              <a:rPr lang="ka-GE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მომზადება/ჩატარება; </a:t>
            </a:r>
          </a:p>
          <a:p>
            <a:pPr marL="0" algn="just">
              <a:lnSpc>
                <a:spcPct val="134000"/>
              </a:lnSpc>
              <a:spcBef>
                <a:spcPts val="0"/>
              </a:spcBef>
              <a:tabLst>
                <a:tab pos="228600" algn="l"/>
              </a:tabLst>
            </a:pPr>
            <a:r>
              <a:rPr lang="ka-GE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მოსწავლეთა </a:t>
            </a:r>
            <a:r>
              <a:rPr lang="ka-GE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სამეცნიერო-კვლევითი კლუბის </a:t>
            </a:r>
            <a:r>
              <a:rPr lang="ka-GE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ჩამოყალიბება;</a:t>
            </a:r>
            <a:endParaRPr lang="en-US" sz="2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algn="just">
              <a:lnSpc>
                <a:spcPct val="134000"/>
              </a:lnSpc>
              <a:spcBef>
                <a:spcPts val="0"/>
              </a:spcBef>
              <a:tabLst>
                <a:tab pos="228600" algn="l"/>
              </a:tabLst>
            </a:pPr>
            <a:r>
              <a:rPr lang="ka-GE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კვლევის შედეგების სოციალურ ქსელებში გავრცელება მოსწავლეთა მიერ.</a:t>
            </a:r>
            <a:endParaRPr lang="en-US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7119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86000">
              <a:schemeClr val="accent1">
                <a:lumMod val="45000"/>
                <a:lumOff val="55000"/>
              </a:schemeClr>
            </a:gs>
            <a:gs pos="55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821" y="0"/>
            <a:ext cx="10515600" cy="656367"/>
          </a:xfrm>
        </p:spPr>
        <p:txBody>
          <a:bodyPr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</a:pPr>
            <a:r>
              <a:rPr lang="ka-GE" sz="36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კვლევის </a:t>
            </a:r>
            <a:r>
              <a:rPr lang="ka-GE" sz="3600" b="1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პროტოკოლი</a:t>
            </a:r>
            <a:endParaRPr lang="en-US" sz="36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5373" y="656367"/>
            <a:ext cx="11689492" cy="6082184"/>
          </a:xfrm>
        </p:spPr>
        <p:txBody>
          <a:bodyPr>
            <a:noAutofit/>
          </a:bodyPr>
          <a:lstStyle/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პროექტის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მიზანი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: -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უფროსკლასელთა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დაინტერესება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სამეცნიერო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კვლევებით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,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კლიმატის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ცვლილების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პრობლემით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და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ამ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პრობლემასთან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ბრძოლის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საშუალებების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ძიებით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.  </a:t>
            </a: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წარმოდგენილი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პროექტი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ითვალისწინებს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უფროსკლასელთა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მიერ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მოსახლეობაში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კვლევის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ჩატარებას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,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თუ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როგორია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მათი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ცნობიერების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დონე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 -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კლიმატის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ცვლილებებზე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.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კვლევა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ჩატარდება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მოსწავლეთა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მიერ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,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სწავლის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პროცესის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პარალელურად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,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საკუთარ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სანაცნობო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წრეში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,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პირადი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,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სატელეფონო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 </a:t>
            </a:r>
            <a:r>
              <a:rPr lang="ka-GE" sz="800" dirty="0">
                <a:solidFill>
                  <a:srgbClr val="000000"/>
                </a:solidFill>
                <a:ea typeface="Calibri" panose="020F0502020204030204" pitchFamily="34" charset="0"/>
                <a:cs typeface="Sylfaen" panose="010A0502050306030303" pitchFamily="18" charset="0"/>
              </a:rPr>
              <a:t>და სოციალური ქსელებით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გამოკითხვით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;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საკვლევი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საგანი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იქნება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 3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თემა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: </a:t>
            </a: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1.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რა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ცოდნა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აქვს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მოსახლეობას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კლიმატური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ცვლილების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შესახებ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; </a:t>
            </a: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2.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რა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ცოდნა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აქვთ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მათ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,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კლიმატის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ცვლილების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ზემოქმედებაზე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 -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ადამიანის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ჯანმრთელობაზე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და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 </a:t>
            </a: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3.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რას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ფიქრობენ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ისინი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 -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როგორ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შეიძლება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ამ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ცვლილებით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გამოწვეული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ზიანის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შემცირება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. 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800" dirty="0" smtClean="0">
              <a:solidFill>
                <a:srgbClr val="000000"/>
              </a:solidFill>
              <a:effectLst/>
              <a:latin typeface="Sylfaen" panose="010A0502050306030303" pitchFamily="18" charset="0"/>
              <a:ea typeface="Calibri" panose="020F0502020204030204" pitchFamily="34" charset="0"/>
              <a:cs typeface="Sylfaen" panose="010A0502050306030303" pitchFamily="18" charset="0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კვლევა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ჩატარდება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სწავლის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პარალელურად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დღეში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ერთი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ან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ორი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გამოკითხვის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ჩატარებ</a:t>
            </a:r>
            <a:r>
              <a:rPr lang="ka-GE" sz="8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ით</a:t>
            </a:r>
            <a:r>
              <a:rPr lang="ka-GE" sz="800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ka-GE" sz="8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800" dirty="0" smtClean="0">
              <a:solidFill>
                <a:srgbClr val="000000"/>
              </a:solidFill>
              <a:effectLst/>
              <a:latin typeface="Sylfaen" panose="010A0502050306030303" pitchFamily="18" charset="0"/>
              <a:ea typeface="Calibri" panose="020F0502020204030204" pitchFamily="34" charset="0"/>
              <a:cs typeface="Sylfaen" panose="010A0502050306030303" pitchFamily="18" charset="0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პროექტით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დაგეგმილი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კვლევა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განხორციელდება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მოსწავლეთა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ჩართულობით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კვლევის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ყველა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ეტაპზე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და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შემდეგი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მეთოდებისა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და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საშუალებების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გამოყენებით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endParaRPr lang="en-US" sz="800" dirty="0" smtClean="0">
              <a:solidFill>
                <a:srgbClr val="000000"/>
              </a:solidFill>
              <a:effectLst/>
              <a:latin typeface="Sylfaen" panose="010A0502050306030303" pitchFamily="18" charset="0"/>
              <a:ea typeface="Calibri" panose="020F0502020204030204" pitchFamily="34" charset="0"/>
              <a:cs typeface="Sylfaen" panose="010A0502050306030303" pitchFamily="18" charset="0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მეცნიერთა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პირველ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სამუშაო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შეხვედრაზე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მოსწავლეებთან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მოხდება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კლიმატის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ცვლილებების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შესახებ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პრეზენტაციის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წარდგენა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და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პროექტისა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და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კვლევის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შესახებ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მათ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შეკითხვებზე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პასუხების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გაცემა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პროექტით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გათვალისწინებული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კვლევის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სავარაუდო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პროტოკოლისა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და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კითხვარის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მიმოხილვა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მოსწავლეთა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მონაწილეობით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შემდეგ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შეხვედრაზე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მოხდება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მოსწავლეთა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დატრენირება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როგორც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ინტერვიუერების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შეხვედრები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მოეწყობა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სკოლის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ბაზაზე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endParaRPr lang="en-US" sz="800" dirty="0" smtClean="0">
              <a:solidFill>
                <a:srgbClr val="000000"/>
              </a:solidFill>
              <a:effectLst/>
              <a:latin typeface="Sylfaen" panose="010A0502050306030303" pitchFamily="18" charset="0"/>
              <a:ea typeface="Calibri" panose="020F0502020204030204" pitchFamily="34" charset="0"/>
              <a:cs typeface="Sylfaen" panose="010A0502050306030303" pitchFamily="18" charset="0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პროექტის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თანადამფინანსებლის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„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ეპიდემიოლოგები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საზოგადოების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ჯანმრთელობის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დაცვის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სამსახურში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“,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მიერ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პროექტის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მონაწილე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მოსწავლეებისთვის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მოეწყობა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გარემოზე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ზედამხედველობისთვის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უკანასკნელ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წლებში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ქვეყანაში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შექმნილი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უახლესი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ლაბორატორიის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ჩვენება-დათვალიერება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ლუგარის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სახელობის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საზოგადოებრივი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ჯანდაცვის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კვლევითი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ცენტრის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ე.წ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„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ლუგარის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ლაბორატორიის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“,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სადაც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მოსწავლეები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გაეცნობიან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თუ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გარემოს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რა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ნიმუშების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კვლევები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ტარდება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ქვეყანაში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იმისათვის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რომ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ადამიანთა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ჯანმრთელობას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და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სიცოცხლეს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მოულოდნელი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საფრთხეები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არ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შეექმნას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მიკროორგანიზმების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მხრიდან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US" sz="800" dirty="0" smtClean="0">
              <a:solidFill>
                <a:srgbClr val="000000"/>
              </a:solidFill>
              <a:effectLst/>
              <a:latin typeface="Sylfaen" panose="010A0502050306030303" pitchFamily="18" charset="0"/>
              <a:ea typeface="Calibri" panose="020F0502020204030204" pitchFamily="34" charset="0"/>
              <a:cs typeface="Sylfaen" panose="010A0502050306030303" pitchFamily="18" charset="0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კვლევის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მონაწილე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მეცნიერების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მიერ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მოხდება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კვლევის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ინსტრუმენტების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კვლევის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კითხვარისა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და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პროტოკოლის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საბოლოო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ვერსიების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შემუშავდება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და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გამრავლება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endParaRPr lang="en-US" sz="800" dirty="0" smtClean="0">
              <a:solidFill>
                <a:srgbClr val="000000"/>
              </a:solidFill>
              <a:effectLst/>
              <a:latin typeface="Sylfaen" panose="010A0502050306030303" pitchFamily="18" charset="0"/>
              <a:ea typeface="Calibri" panose="020F0502020204030204" pitchFamily="34" charset="0"/>
              <a:cs typeface="Sylfaen" panose="010A0502050306030303" pitchFamily="18" charset="0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8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ylfaen" panose="010A0502050306030303" pitchFamily="18" charset="0"/>
              </a:rPr>
              <a:t>4 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მოსწავლეებისა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და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მეცნიერების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ერთობლივი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მონაწილეობით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კვლევა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ჯერ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ჩატარდება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ფოკუს-ჯგუფში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კვლევის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უნარების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ათვისების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მიზნით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en-US" sz="800" dirty="0" smtClean="0">
              <a:solidFill>
                <a:srgbClr val="000000"/>
              </a:solidFill>
              <a:effectLst/>
              <a:latin typeface="Sylfaen" panose="010A0502050306030303" pitchFamily="18" charset="0"/>
              <a:ea typeface="Calibri" panose="020F0502020204030204" pitchFamily="34" charset="0"/>
              <a:cs typeface="Sylfaen" panose="010A0502050306030303" pitchFamily="18" charset="0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ტრენირების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გავლის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შემდეგ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კი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მოსწავლეები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დამოუკიდებლად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საკუთარ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სანაცნობო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წრეში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ka-GE" sz="8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პირადი შეხვედრებით,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სატელეფონო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კავშირით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ka-GE" sz="8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და სოციალური ქსელის საშუალებით გამოკითხავენ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50-დან 100-მდე, 16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წლიდან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ზევით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ასაკის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ორივე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სქესის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რესპოდენტებს</a:t>
            </a:r>
            <a:r>
              <a:rPr lang="ka-GE" sz="8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გამოკითხავენ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შემთხვევით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შერჩეულ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ნაცნობებს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მიუხედავად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საქმიანობის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პროფესიის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საცხოვრებელი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ადგილის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და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ა.შ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.;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მოსწავლეთა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კვლევა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გაგრძელდება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3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თვის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განმავლობაში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ერთი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თვის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ka-GE" sz="8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მუშაობის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შემდეგ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კი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მენტორები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ჩაატარებენ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მონიტორინგს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ჩ</a:t>
            </a:r>
            <a:r>
              <a:rPr lang="ka-GE" sz="8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ა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ტარებული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გამოკითხვების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ხარისხის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შესამოწმებლად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და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მკლევარებისთვის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დახმარების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გასაწევად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სამუშაო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შეხვედრა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ჩატარდება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სკოლის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ბაზაზე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endParaRPr lang="en-US" sz="800" dirty="0" smtClean="0">
              <a:solidFill>
                <a:srgbClr val="000000"/>
              </a:solidFill>
              <a:effectLst/>
              <a:latin typeface="Sylfaen" panose="010A0502050306030303" pitchFamily="18" charset="0"/>
              <a:ea typeface="Calibri" panose="020F0502020204030204" pitchFamily="34" charset="0"/>
              <a:cs typeface="Sylfaen" panose="010A0502050306030303" pitchFamily="18" charset="0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6.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გამოკითხვების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დასრულებისას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კვლევის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მონაწილე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მოსწავლეებს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ჩაუტარდებათ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გასვლითი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ტრენინგი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რომელზეც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გაეცნობიან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ყველაზე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მარტივ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უფასო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ანალიტიკურ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პროგრამას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Epi Info-ს.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ტრენინგს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ჩაატარებს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თანადამფინანსებელი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ორგანიზაციიდან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მოწვეული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ტრენერი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რომელიც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გააცნობს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მოსწავლეებს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რას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წარმოადგენს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სტატისტიკური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პროგრამები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როგორ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ხდება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მონაცემთა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ბაზის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შექმნა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Epi Info-ს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პროგრამაში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როგორ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ხდება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ინფორმაციის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შეტანა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მონაცემთა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ბაზაში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და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როგორ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ხდება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შეტანილი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ინფორმაციის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დამუშავება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ტრენინგის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მსვლელობისას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ერთად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შექმნიან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მათი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კვლევისთვის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საჭირო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მონაცემთა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ბაზას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გასვლითი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ტრენინგი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ჩატარდება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მაგ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.: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მცხეთაში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ან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დუშეთში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სადაც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ტრენინგის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დასრულების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შემდეგ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უფროსკლასელები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დაათვალიერებენ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იქ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არსებულ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ღირსშესანიშნაობებს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და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არაფორმალურ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გარემოში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გააგრძელებენ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მენტორებთან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კომუნიკაცებს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მათთვის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საინტერესო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თემებზე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endParaRPr lang="en-US" sz="800" dirty="0" smtClean="0">
              <a:solidFill>
                <a:srgbClr val="000000"/>
              </a:solidFill>
              <a:effectLst/>
              <a:latin typeface="Sylfaen" panose="010A0502050306030303" pitchFamily="18" charset="0"/>
              <a:ea typeface="Calibri" panose="020F0502020204030204" pitchFamily="34" charset="0"/>
              <a:cs typeface="Sylfaen" panose="010A0502050306030303" pitchFamily="18" charset="0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7.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მოხალისე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მოსწავლეები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შეიტანენ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მოკვლეულ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ინფორმაციას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მონაცემთა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ბაზაში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endParaRPr lang="en-US" sz="800" dirty="0" smtClean="0">
              <a:solidFill>
                <a:srgbClr val="000000"/>
              </a:solidFill>
              <a:effectLst/>
              <a:latin typeface="Sylfaen" panose="010A0502050306030303" pitchFamily="18" charset="0"/>
              <a:ea typeface="Calibri" panose="020F0502020204030204" pitchFamily="34" charset="0"/>
              <a:cs typeface="Sylfaen" panose="010A0502050306030303" pitchFamily="18" charset="0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8.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ბაზის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დამუშავება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და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შედეგების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ანალიზი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მოხდება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მოსწავლეებთან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ერთად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სამუშაო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შეხვედრაზე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სკოლის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ბაზაზე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endParaRPr lang="en-US" sz="800" dirty="0" smtClean="0">
              <a:solidFill>
                <a:srgbClr val="000000"/>
              </a:solidFill>
              <a:effectLst/>
              <a:latin typeface="Sylfaen" panose="010A0502050306030303" pitchFamily="18" charset="0"/>
              <a:ea typeface="Calibri" panose="020F0502020204030204" pitchFamily="34" charset="0"/>
              <a:cs typeface="Sylfaen" panose="010A0502050306030303" pitchFamily="18" charset="0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9.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მონაცემთა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ბაზის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დამუშავების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შემდეგ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მომზადდება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ორი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პრეზენტაცია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1.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საგანმანათლებლო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პრეზენტაცია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კლიმატის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ცვლილების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საკითხებზე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და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2.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პრეზენტაცია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ჩატარებული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კვლევით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მიღებული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შედეგების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წარმოსადგენად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ორივე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პრეზენტაცია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წარედგინება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სკოლაში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პედაგოგებისა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და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უფროსკლასელთათვის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ჩატარებულ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კონფერენციას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ანალიზის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შედეგები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წარმოდგენილი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იქნება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კონფერენციაზე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კვლევის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მონაწილე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მოსწავლეთა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მიერ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ხოლო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კლიმატის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ცვლილებების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შესახებ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პრეზენტაციას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წარადგენენ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და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დამსწრეთა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შეკითხვებზე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პასუხებს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გასცემენ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პროექტის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მონაწილე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მეცნიერები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endParaRPr lang="en-US" sz="800" dirty="0" smtClean="0">
              <a:solidFill>
                <a:srgbClr val="000000"/>
              </a:solidFill>
              <a:effectLst/>
              <a:latin typeface="Sylfaen" panose="010A0502050306030303" pitchFamily="18" charset="0"/>
              <a:ea typeface="Calibri" panose="020F0502020204030204" pitchFamily="34" charset="0"/>
              <a:cs typeface="Sylfaen" panose="010A0502050306030303" pitchFamily="18" charset="0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10.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ამავე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კონფერენციაზე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შეიქმნება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მოსწავლეთა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სამეცნიერო-კვლევითი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კლუბი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რომელიც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საშუალებას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მისცემს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უფროსკლასელებს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დაგეგმონ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და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განახორციელონ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ანალოგიური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სამეცნიერო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კვლევები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მათთვის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საინტერესო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სხვადასხვა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საგნებში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და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არა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მხოლოდ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ბიოლოგიაში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კონფერენციაზე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მოხდება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სამეცნიერო-კვლევითი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კლუბის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წევრების</a:t>
            </a:r>
            <a:r>
              <a:rPr lang="ka-GE" sz="8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პრეზიდენტის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ka-GE" sz="8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და ვიცე-პრეზიდენტის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არჩევა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კლუბის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სამოქმედო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გეგმის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შემუშავება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US" sz="800" dirty="0" smtClean="0">
              <a:solidFill>
                <a:srgbClr val="000000"/>
              </a:solidFill>
              <a:effectLst/>
              <a:latin typeface="Sylfaen" panose="010A0502050306030303" pitchFamily="18" charset="0"/>
              <a:ea typeface="Calibri" panose="020F0502020204030204" pitchFamily="34" charset="0"/>
              <a:cs typeface="Sylfaen" panose="010A0502050306030303" pitchFamily="18" charset="0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11.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პროექტის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დასასრულს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მოსწავლეებს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მიეცემათ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წინადადება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სოციალური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ქსელების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საშუალებით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გაავრცელონ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ka-GE" sz="8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კვლევით მიღებული შედეგები. კვლევის შედეგები განთავსდება ასევე დაავადებათა კონტროლისა და საზოგადოებრივი ჯანმრთელობის ეროვნული ცენტრის ვებ-გვერდზეც</a:t>
            </a:r>
            <a:r>
              <a:rPr lang="ka-GE" sz="800" dirty="0">
                <a:solidFill>
                  <a:srgbClr val="000000"/>
                </a:solidFill>
                <a:ea typeface="Calibri" panose="020F0502020204030204" pitchFamily="34" charset="0"/>
                <a:cs typeface="Sylfaen" panose="010A0502050306030303" pitchFamily="18" charset="0"/>
              </a:rPr>
              <a:t> - </a:t>
            </a:r>
            <a:r>
              <a:rPr lang="ka-GE" sz="800" u="sng" dirty="0">
                <a:solidFill>
                  <a:srgbClr val="0563C1"/>
                </a:solidFill>
                <a:ea typeface="Calibri" panose="020F0502020204030204" pitchFamily="34" charset="0"/>
                <a:cs typeface="Sylfaen" panose="010A0502050306030303" pitchFamily="18" charset="0"/>
                <a:hlinkClick r:id="rId2"/>
              </a:rPr>
              <a:t>https://www.ncdc.ge</a:t>
            </a:r>
            <a:r>
              <a:rPr lang="ka-GE" sz="800" u="sng" dirty="0" smtClean="0">
                <a:solidFill>
                  <a:srgbClr val="0563C1"/>
                </a:solidFill>
                <a:ea typeface="Calibri" panose="020F0502020204030204" pitchFamily="34" charset="0"/>
                <a:cs typeface="Sylfaen" panose="010A0502050306030303" pitchFamily="18" charset="0"/>
                <a:hlinkClick r:id="rId2"/>
              </a:rPr>
              <a:t>/</a:t>
            </a:r>
            <a:r>
              <a:rPr lang="ka-GE" sz="800" dirty="0">
                <a:solidFill>
                  <a:srgbClr val="000000"/>
                </a:solidFill>
                <a:ea typeface="Calibri" panose="020F0502020204030204" pitchFamily="34" charset="0"/>
                <a:cs typeface="Sylfaen" panose="010A0502050306030303" pitchFamily="18" charset="0"/>
              </a:rPr>
              <a:t> </a:t>
            </a:r>
            <a:endParaRPr lang="en-US" sz="800" dirty="0" smtClean="0">
              <a:solidFill>
                <a:srgbClr val="000000"/>
              </a:solidFill>
              <a:effectLst/>
              <a:latin typeface="Sylfaen" panose="010A0502050306030303" pitchFamily="18" charset="0"/>
              <a:ea typeface="Calibri" panose="020F0502020204030204" pitchFamily="34" charset="0"/>
              <a:cs typeface="Sylfaen" panose="010A0502050306030303" pitchFamily="18" charset="0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პროექტის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 </a:t>
            </a:r>
            <a:r>
              <a:rPr lang="en-US" sz="800" dirty="0" err="1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დასრულების</a:t>
            </a:r>
            <a:r>
              <a:rPr lang="en-US" sz="8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 </a:t>
            </a:r>
            <a:r>
              <a:rPr lang="ka-GE" sz="800" dirty="0">
                <a:solidFill>
                  <a:srgbClr val="000000"/>
                </a:solidFill>
                <a:ea typeface="Calibri" panose="020F0502020204030204" pitchFamily="34" charset="0"/>
                <a:cs typeface="Sylfaen" panose="010A0502050306030303" pitchFamily="18" charset="0"/>
              </a:rPr>
              <a:t>შემდეგ, პროექტის მონაწილე მეცნიერები გააგრძელებენ თანამშრომლობას 146-ე სკოლაში პროექტის ფარგლებში ჩამოყალიბებულ სამეცნიერო-კვლევით კლუბის წევრებთან - შემდგომი კვლევების დასაგეგმად და ჩასატარებლად.</a:t>
            </a:r>
            <a:endParaRPr lang="en-US" sz="800" dirty="0" smtClean="0">
              <a:solidFill>
                <a:srgbClr val="000000"/>
              </a:solidFill>
              <a:effectLst/>
              <a:latin typeface="Sylfaen" panose="010A0502050306030303" pitchFamily="18" charset="0"/>
              <a:ea typeface="Calibri" panose="020F0502020204030204" pitchFamily="34" charset="0"/>
              <a:cs typeface="Sylfaen" panose="010A0502050306030303" pitchFamily="18" charset="0"/>
            </a:endParaRPr>
          </a:p>
          <a:p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3004794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86000">
              <a:schemeClr val="accent1">
                <a:lumMod val="45000"/>
                <a:lumOff val="55000"/>
              </a:schemeClr>
            </a:gs>
            <a:gs pos="55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/>
          <a:stretch>
            <a:fillRect/>
          </a:stretch>
        </p:blipFill>
        <p:spPr>
          <a:xfrm>
            <a:off x="214184" y="321275"/>
            <a:ext cx="11623589" cy="6236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9102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86000">
              <a:schemeClr val="accent1">
                <a:lumMod val="45000"/>
                <a:lumOff val="55000"/>
              </a:schemeClr>
            </a:gs>
            <a:gs pos="55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41558"/>
            <a:ext cx="10515600" cy="681080"/>
          </a:xfrm>
        </p:spPr>
        <p:txBody>
          <a:bodyPr>
            <a:normAutofit/>
          </a:bodyPr>
          <a:lstStyle/>
          <a:p>
            <a:pPr algn="ctr"/>
            <a:r>
              <a:rPr lang="ka-GE" sz="3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ჩატარებული კვლევის შედეგების ანალიზი</a:t>
            </a:r>
            <a:endParaRPr lang="en-US" sz="3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68626"/>
            <a:ext cx="10515600" cy="5428735"/>
          </a:xfrm>
        </p:spPr>
        <p:txBody>
          <a:bodyPr>
            <a:normAutofit lnSpcReduction="10000"/>
          </a:bodyPr>
          <a:lstStyle/>
          <a:p>
            <a:r>
              <a:rPr lang="ka-GE" dirty="0" smtClean="0">
                <a:latin typeface="Calibri" panose="020F0502020204030204" pitchFamily="34" charset="0"/>
                <a:cs typeface="Calibri" panose="020F0502020204030204" pitchFamily="34" charset="0"/>
              </a:rPr>
              <a:t>კვლევაში მონაწილეობდა 146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ka-GE" dirty="0" smtClean="0">
                <a:latin typeface="Calibri" panose="020F0502020204030204" pitchFamily="34" charset="0"/>
                <a:cs typeface="Calibri" panose="020F0502020204030204" pitchFamily="34" charset="0"/>
              </a:rPr>
              <a:t>ე სკოლის 20 უფროსკლასელი (10-11 კლასები); </a:t>
            </a:r>
          </a:p>
          <a:p>
            <a:r>
              <a:rPr lang="ka-GE" dirty="0" smtClean="0">
                <a:latin typeface="Calibri" panose="020F0502020204030204" pitchFamily="34" charset="0"/>
                <a:cs typeface="Calibri" panose="020F0502020204030204" pitchFamily="34" charset="0"/>
              </a:rPr>
              <a:t>თითოეულმა მათგანმა გამოიკითხა დაახლოებით 55 რესპონდენტი; სულ გამოიკითხა 1115 რესპონდენტი.</a:t>
            </a:r>
          </a:p>
          <a:p>
            <a:r>
              <a:rPr lang="ka-GE" dirty="0" smtClean="0">
                <a:latin typeface="Calibri" panose="020F0502020204030204" pitchFamily="34" charset="0"/>
                <a:cs typeface="Calibri" panose="020F0502020204030204" pitchFamily="34" charset="0"/>
              </a:rPr>
              <a:t>გამოკითხვა ხდებოდა ტელეფონით, პირადად და სოციალური ქსელების საშუალებით;</a:t>
            </a:r>
          </a:p>
          <a:p>
            <a:r>
              <a:rPr lang="ka-GE" dirty="0" smtClean="0">
                <a:latin typeface="Calibri" panose="020F0502020204030204" pitchFamily="34" charset="0"/>
                <a:cs typeface="Calibri" panose="020F0502020204030204" pitchFamily="34" charset="0"/>
              </a:rPr>
              <a:t>მოსწავლეებს სამუშაო შეხვედრებზე გაეცნოთ მონაცემთა ბაზის შექმნა, ბაზაში ინფორმაციის შეტანა და მონაცემთა ბაზის წმენდა/დამუშავების პრინციპები;</a:t>
            </a:r>
          </a:p>
          <a:p>
            <a:r>
              <a:rPr lang="ka-GE" dirty="0" smtClean="0">
                <a:latin typeface="Calibri" panose="020F0502020204030204" pitchFamily="34" charset="0"/>
                <a:cs typeface="Calibri" panose="020F0502020204030204" pitchFamily="34" charset="0"/>
              </a:rPr>
              <a:t>გამოკითხული ინფორმაცია მონაცემთა ბაზაში შეტანილია ძირითადად მოსწავლეთა მიერ;</a:t>
            </a:r>
          </a:p>
          <a:p>
            <a:r>
              <a:rPr lang="ka-GE" dirty="0" smtClean="0">
                <a:latin typeface="Calibri" panose="020F0502020204030204" pitchFamily="34" charset="0"/>
                <a:cs typeface="Calibri" panose="020F0502020204030204" pitchFamily="34" charset="0"/>
              </a:rPr>
              <a:t>გასვლით შეხვედრაზე ბაზის ანალიზი ჩატარდა მოსწავლეთა მონაწილეობით.</a:t>
            </a: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5906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86000">
              <a:schemeClr val="accent1">
                <a:lumMod val="45000"/>
                <a:lumOff val="55000"/>
              </a:schemeClr>
            </a:gs>
            <a:gs pos="55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4546" y="85039"/>
            <a:ext cx="10515600" cy="1092971"/>
          </a:xfrm>
        </p:spPr>
        <p:txBody>
          <a:bodyPr>
            <a:normAutofit/>
          </a:bodyPr>
          <a:lstStyle/>
          <a:p>
            <a:pPr algn="ctr"/>
            <a:r>
              <a:rPr lang="ka-GE" sz="3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დემოგრაფიული მონაცემები</a:t>
            </a:r>
            <a:endParaRPr lang="en-US" sz="3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4546" y="1482811"/>
            <a:ext cx="11337324" cy="52063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ka-GE" dirty="0" smtClean="0">
                <a:latin typeface="Calibri" panose="020F0502020204030204" pitchFamily="34" charset="0"/>
                <a:cs typeface="Calibri" panose="020F0502020204030204" pitchFamily="34" charset="0"/>
              </a:rPr>
              <a:t>გამოკითხული რესპონდენტები ასაკობრივი ჯგუფების მიხედვით:</a:t>
            </a:r>
          </a:p>
          <a:p>
            <a:pPr marL="514350" indent="-514350">
              <a:buAutoNum type="arabicPeriod"/>
            </a:pPr>
            <a:r>
              <a:rPr lang="ka-GE" dirty="0" smtClean="0">
                <a:latin typeface="Calibri" panose="020F0502020204030204" pitchFamily="34" charset="0"/>
                <a:cs typeface="Calibri" panose="020F0502020204030204" pitchFamily="34" charset="0"/>
              </a:rPr>
              <a:t>16-19 წლის ასაკის - 47%;</a:t>
            </a:r>
          </a:p>
          <a:p>
            <a:pPr marL="514350" indent="-514350">
              <a:buAutoNum type="arabicPeriod"/>
            </a:pPr>
            <a:r>
              <a:rPr lang="ka-GE" dirty="0" smtClean="0">
                <a:latin typeface="Calibri" panose="020F0502020204030204" pitchFamily="34" charset="0"/>
                <a:cs typeface="Calibri" panose="020F0502020204030204" pitchFamily="34" charset="0"/>
              </a:rPr>
              <a:t>20-29 წლის - 27,4%;</a:t>
            </a:r>
          </a:p>
          <a:p>
            <a:pPr marL="514350" indent="-514350">
              <a:buAutoNum type="arabicPeriod"/>
            </a:pPr>
            <a:r>
              <a:rPr lang="ka-GE" dirty="0" smtClean="0">
                <a:latin typeface="Calibri" panose="020F0502020204030204" pitchFamily="34" charset="0"/>
                <a:cs typeface="Calibri" panose="020F0502020204030204" pitchFamily="34" charset="0"/>
              </a:rPr>
              <a:t>30-39 წლის - 9,8%;</a:t>
            </a:r>
          </a:p>
          <a:p>
            <a:pPr marL="514350" indent="-514350">
              <a:buAutoNum type="arabicPeriod"/>
            </a:pPr>
            <a:r>
              <a:rPr lang="ka-GE" dirty="0" smtClean="0">
                <a:latin typeface="Calibri" panose="020F0502020204030204" pitchFamily="34" charset="0"/>
                <a:cs typeface="Calibri" panose="020F0502020204030204" pitchFamily="34" charset="0"/>
              </a:rPr>
              <a:t>40-49 წლის - 9,2%;</a:t>
            </a:r>
          </a:p>
          <a:p>
            <a:pPr marL="514350" indent="-514350">
              <a:buAutoNum type="arabicPeriod"/>
            </a:pPr>
            <a:r>
              <a:rPr lang="ka-GE" dirty="0" smtClean="0">
                <a:latin typeface="Calibri" panose="020F0502020204030204" pitchFamily="34" charset="0"/>
                <a:cs typeface="Calibri" panose="020F0502020204030204" pitchFamily="34" charset="0"/>
              </a:rPr>
              <a:t>50-59 წლის - 3,7%;</a:t>
            </a:r>
          </a:p>
          <a:p>
            <a:pPr marL="514350" indent="-514350">
              <a:buAutoNum type="arabicPeriod"/>
            </a:pPr>
            <a:r>
              <a:rPr lang="ka-GE" dirty="0" smtClean="0">
                <a:latin typeface="Calibri" panose="020F0502020204030204" pitchFamily="34" charset="0"/>
                <a:cs typeface="Calibri" panose="020F0502020204030204" pitchFamily="34" charset="0"/>
              </a:rPr>
              <a:t>60 წ.-ზე მეტი - 2,9%.</a:t>
            </a:r>
          </a:p>
          <a:p>
            <a:pPr marL="514350" indent="-514350">
              <a:buAutoNum type="arabicPeriod"/>
            </a:pPr>
            <a:endParaRPr lang="ka-G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ka-GE" dirty="0" smtClean="0">
                <a:latin typeface="Calibri" panose="020F0502020204030204" pitchFamily="34" charset="0"/>
                <a:cs typeface="Calibri" panose="020F0502020204030204" pitchFamily="34" charset="0"/>
              </a:rPr>
              <a:t>რესპონდენტების დაყოფა სქესის მიხედვით:</a:t>
            </a:r>
          </a:p>
          <a:p>
            <a:pPr marL="0" lvl="0" indent="0">
              <a:buNone/>
            </a:pPr>
            <a:r>
              <a:rPr lang="ka-GE" dirty="0" smtClean="0">
                <a:solidFill>
                  <a:prstClr val="black"/>
                </a:solidFill>
              </a:rPr>
              <a:t>მამაკაცი </a:t>
            </a:r>
            <a:r>
              <a:rPr lang="ka-GE" dirty="0">
                <a:solidFill>
                  <a:prstClr val="black"/>
                </a:solidFill>
              </a:rPr>
              <a:t>- 48,2</a:t>
            </a:r>
            <a:r>
              <a:rPr lang="ka-GE" dirty="0" smtClean="0">
                <a:solidFill>
                  <a:prstClr val="black"/>
                </a:solidFill>
              </a:rPr>
              <a:t>%;                ქალი </a:t>
            </a:r>
            <a:r>
              <a:rPr lang="ka-GE" dirty="0">
                <a:solidFill>
                  <a:prstClr val="black"/>
                </a:solidFill>
              </a:rPr>
              <a:t>- 51,8%.</a:t>
            </a:r>
          </a:p>
          <a:p>
            <a:pPr marL="514350" indent="-514350">
              <a:buAutoNum type="arabicPeriod"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7564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86000">
              <a:schemeClr val="accent1">
                <a:lumMod val="45000"/>
                <a:lumOff val="55000"/>
              </a:schemeClr>
            </a:gs>
            <a:gs pos="55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3278"/>
            <a:ext cx="10515600" cy="1084734"/>
          </a:xfrm>
        </p:spPr>
        <p:txBody>
          <a:bodyPr/>
          <a:lstStyle/>
          <a:p>
            <a:pPr algn="ctr"/>
            <a:r>
              <a:rPr lang="ka-GE" sz="3600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დემოგრაფიული მონაცემები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13470"/>
            <a:ext cx="10515600" cy="4893275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ka-GE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რესპონდენტების </a:t>
            </a:r>
            <a:r>
              <a:rPr lang="ka-GE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დაყოფა </a:t>
            </a:r>
            <a:r>
              <a:rPr lang="ka-GE" dirty="0" smtClean="0">
                <a:latin typeface="Calibri" panose="020F0502020204030204" pitchFamily="34" charset="0"/>
                <a:cs typeface="Calibri" panose="020F0502020204030204" pitchFamily="34" charset="0"/>
              </a:rPr>
              <a:t>საცხოვრებელი ადგილის მიხედვით:</a:t>
            </a:r>
          </a:p>
          <a:p>
            <a:r>
              <a:rPr lang="ka-GE" dirty="0" smtClean="0">
                <a:latin typeface="Calibri" panose="020F0502020204030204" pitchFamily="34" charset="0"/>
                <a:cs typeface="Calibri" panose="020F0502020204030204" pitchFamily="34" charset="0"/>
              </a:rPr>
              <a:t>ქალაქის მცხოვრები - 92,3%;</a:t>
            </a:r>
          </a:p>
          <a:p>
            <a:r>
              <a:rPr lang="ka-GE" dirty="0" smtClean="0">
                <a:latin typeface="Calibri" panose="020F0502020204030204" pitchFamily="34" charset="0"/>
                <a:cs typeface="Calibri" panose="020F0502020204030204" pitchFamily="34" charset="0"/>
              </a:rPr>
              <a:t>სოფლის მცხოვრები - 7,7%;</a:t>
            </a:r>
          </a:p>
          <a:p>
            <a:endParaRPr lang="ka-G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>
              <a:buNone/>
            </a:pPr>
            <a:r>
              <a:rPr lang="ka-GE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რესპონდენტების </a:t>
            </a:r>
            <a:r>
              <a:rPr lang="ka-GE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დაყოფა </a:t>
            </a:r>
            <a:r>
              <a:rPr lang="ka-GE" dirty="0" smtClean="0">
                <a:latin typeface="Calibri" panose="020F0502020204030204" pitchFamily="34" charset="0"/>
                <a:cs typeface="Calibri" panose="020F0502020204030204" pitchFamily="34" charset="0"/>
              </a:rPr>
              <a:t>ოჯახური მდგომარეობის </a:t>
            </a:r>
            <a:r>
              <a:rPr lang="ka-GE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მიხედვით</a:t>
            </a:r>
            <a:r>
              <a:rPr lang="ka-GE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r>
              <a:rPr lang="ka-GE" dirty="0" smtClean="0">
                <a:latin typeface="Calibri" panose="020F0502020204030204" pitchFamily="34" charset="0"/>
                <a:cs typeface="Calibri" panose="020F0502020204030204" pitchFamily="34" charset="0"/>
              </a:rPr>
              <a:t>ყავს შვილები - 27,4%</a:t>
            </a:r>
          </a:p>
          <a:p>
            <a:r>
              <a:rPr lang="ka-GE" dirty="0" smtClean="0">
                <a:latin typeface="Calibri" panose="020F0502020204030204" pitchFamily="34" charset="0"/>
                <a:cs typeface="Calibri" panose="020F0502020204030204" pitchFamily="34" charset="0"/>
              </a:rPr>
              <a:t>არ ყავს შვილები - 72,3%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9475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1218</TotalTime>
  <Words>1378</Words>
  <Application>Microsoft Office PowerPoint</Application>
  <PresentationFormat>Widescreen</PresentationFormat>
  <Paragraphs>504</Paragraphs>
  <Slides>37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5" baseType="lpstr">
      <vt:lpstr>AcadNusx</vt:lpstr>
      <vt:lpstr>Arial</vt:lpstr>
      <vt:lpstr>Calibri</vt:lpstr>
      <vt:lpstr>Calibri Light</vt:lpstr>
      <vt:lpstr>Helvetica</vt:lpstr>
      <vt:lpstr>Sylfaen</vt:lpstr>
      <vt:lpstr>Times New Roman</vt:lpstr>
      <vt:lpstr>Office Theme</vt:lpstr>
      <vt:lpstr>შოთა რუსთაველის საქართველოს ეროვნული სამეცნიერო ფონდი   „მეცნიერება იწყება სკოლიდან – კვლევები მოსწავლეთა მონაწილეობით“ </vt:lpstr>
      <vt:lpstr>პროექტი „ახალგაზრდები - მომავლისთვის“</vt:lpstr>
      <vt:lpstr>„ახალგაზრდები - მომავლისთვის“</vt:lpstr>
      <vt:lpstr>პროექტით დაგეგმილი კვლევის განხორციელების გზები და ჩატარებული აქტივობები</vt:lpstr>
      <vt:lpstr>კვლევის პროტოკოლი</vt:lpstr>
      <vt:lpstr>PowerPoint Presentation</vt:lpstr>
      <vt:lpstr>ჩატარებული კვლევის შედეგების ანალიზი</vt:lpstr>
      <vt:lpstr>დემოგრაფიული მონაცემები</vt:lpstr>
      <vt:lpstr>დემოგრაფიული მონაცემები</vt:lpstr>
      <vt:lpstr>დემოგრაფიული მონაცემები</vt:lpstr>
      <vt:lpstr>რესპონდენტების დაყოფა განათლების მიხედვით: </vt:lpstr>
      <vt:lpstr>დემოგრაფიული მონაცემები</vt:lpstr>
      <vt:lpstr>რესპონდენტების დაყოფა საქმიანობის მიხედვით:</vt:lpstr>
      <vt:lpstr>რომელი მთავარი  პრობლემის წინაშე დგას დღეს მსოფლიო? </vt:lpstr>
      <vt:lpstr>რომელი მთავარი  პრობლემის წინაშე დგას დღეს მსოფლიო? </vt:lpstr>
      <vt:lpstr>ინფორმირებულობა კლიმატის ცვლილების შესახებ</vt:lpstr>
      <vt:lpstr>უკავშირდება თუ არა ქვემოთ ჩამოთვლილი მოვლენები კლიმატის ცვლილებას? </vt:lpstr>
      <vt:lpstr>PowerPoint Presentation</vt:lpstr>
      <vt:lpstr>ქვემოთ ჩამოთვლილი საკითხებიდან, რომელი გეხებათ ყველაზე მეტად უშუალოდ თქვენ?</vt:lpstr>
      <vt:lpstr>PowerPoint Presentation</vt:lpstr>
      <vt:lpstr>საიდან იღებთ ინფორმაციას კლიმატის ცვლილების შესახებ: </vt:lpstr>
      <vt:lpstr>საიდან იღებთ ინფორმაციას კლიმატის ცვლილების შესახებ: </vt:lpstr>
      <vt:lpstr>რა საშიშროებები ახლავს კლიმატის ცვლილებას? </vt:lpstr>
      <vt:lpstr>რა საშიშროებები ახლავს კლიმატის ცვლილებას? </vt:lpstr>
      <vt:lpstr>როგორ  მოქმედებს კლიმატის ცვლილება ადამიანის ჯანმრთელობაზე?  </vt:lpstr>
      <vt:lpstr>რამდენად მნიშვნელოვანია ადამიანის ჯანმრთელობისთვის შემდეგი მოვლენები</vt:lpstr>
      <vt:lpstr>PowerPoint Presentation</vt:lpstr>
      <vt:lpstr>რომელი დაავადებების გავრცელების ხელშეწყობა შეუძლია კლიმატის ცვლილებებს:</vt:lpstr>
      <vt:lpstr>PowerPoint Presentation</vt:lpstr>
      <vt:lpstr>იწვევს თუ არა კლიმატის ცვლილება შემდეგ უარყოფით შედეგებს?</vt:lpstr>
      <vt:lpstr> თქვენს ყოველდღიურ ცხოვრებაში </vt:lpstr>
      <vt:lpstr>PowerPoint Presentation</vt:lpstr>
      <vt:lpstr>თქვენს ყოველდღიურ ცხოვრებაში</vt:lpstr>
      <vt:lpstr>რამდენად მზად ხართ ენერგიის დამზოგავი ზომების გასატარებლად</vt:lpstr>
      <vt:lpstr>PowerPoint Presentation</vt:lpstr>
      <vt:lpstr>რა უნდა გაკეთდეს კლიმატის ცვლილების შესარბილებლად  (ძირითადად გაიცა შემდეგი პასუხები)</vt:lpstr>
      <vt:lpstr>დ ა ს კ ვ ნ ა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კვლევა</dc:title>
  <dc:creator>Maiko Chokheli</dc:creator>
  <cp:lastModifiedBy>Maiko Chokheli</cp:lastModifiedBy>
  <cp:revision>79</cp:revision>
  <dcterms:created xsi:type="dcterms:W3CDTF">2023-04-18T17:35:16Z</dcterms:created>
  <dcterms:modified xsi:type="dcterms:W3CDTF">2023-07-06T07:53:11Z</dcterms:modified>
</cp:coreProperties>
</file>