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30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Kasradze" initials="" lastIdx="5" clrIdx="0"/>
  <p:cmAuthor id="1" name="Davit Baliashvili" initials="" lastIdx="2" clrIdx="1"/>
  <p:cmAuthor id="2" name="Tinatin Manjavidze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6963" autoAdjust="0"/>
  </p:normalViewPr>
  <p:slideViewPr>
    <p:cSldViewPr snapToGrid="0">
      <p:cViewPr varScale="1">
        <p:scale>
          <a:sx n="117" d="100"/>
          <a:sy n="117" d="100"/>
        </p:scale>
        <p:origin x="166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sciencv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df7909402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df7909402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a-G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df7909402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df7909402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NCBI-</a:t>
            </a:r>
            <a:r>
              <a:rPr lang="ka-GE" dirty="0" smtClean="0"/>
              <a:t>ს პირადი ანგარიში</a:t>
            </a:r>
            <a:r>
              <a:rPr lang="ka-GE" baseline="0" dirty="0" smtClean="0"/>
              <a:t> ასევე საშუალებას გაძლევთ მარტივად შექმნათ NIH</a:t>
            </a:r>
            <a:r>
              <a:rPr lang="en-US" baseline="0" dirty="0" smtClean="0"/>
              <a:t>-</a:t>
            </a:r>
            <a:r>
              <a:rPr lang="ka-GE" baseline="0" dirty="0" smtClean="0"/>
              <a:t>ის ფორმატის რეზიუმე, </a:t>
            </a:r>
            <a:r>
              <a:rPr lang="ka-GE" baseline="0" dirty="0" err="1" smtClean="0"/>
              <a:t>ე.წ</a:t>
            </a:r>
            <a:r>
              <a:rPr lang="ka-GE" baseline="0" dirty="0" smtClean="0"/>
              <a:t>. </a:t>
            </a:r>
            <a:r>
              <a:rPr lang="ka-GE" baseline="0" dirty="0" err="1" smtClean="0"/>
              <a:t>ბიოსკეჩი</a:t>
            </a:r>
            <a:endParaRPr lang="ka-GE" baseline="0" dirty="0" smtClean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baseline="0" dirty="0" smtClean="0"/>
              <a:t>თქვენი პირადი ანგარიშის გვერდზე მოძებნეთ </a:t>
            </a:r>
            <a:r>
              <a:rPr lang="en-US" baseline="0" dirty="0" err="1" smtClean="0"/>
              <a:t>Sciencv</a:t>
            </a:r>
            <a:r>
              <a:rPr lang="en-US" baseline="0" dirty="0" smtClean="0"/>
              <a:t> </a:t>
            </a:r>
            <a:r>
              <a:rPr lang="ka-GE" baseline="0" dirty="0" smtClean="0"/>
              <a:t>ან გამოიყენეთ შემდეგი ბმული: </a:t>
            </a:r>
            <a:r>
              <a:rPr lang="en-US" dirty="0" smtClean="0">
                <a:hlinkClick r:id="rId3"/>
              </a:rPr>
              <a:t>https://www.ncbi.nlm.nih.gov/sciencv/</a:t>
            </a:r>
            <a:r>
              <a:rPr lang="ka-GE" dirty="0" smtClean="0"/>
              <a:t>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dirty="0" smtClean="0"/>
              <a:t>დააჭირეთ ბმულს </a:t>
            </a:r>
            <a:r>
              <a:rPr lang="en-US" dirty="0" smtClean="0"/>
              <a:t>Create New Biosketch</a:t>
            </a:r>
            <a:endParaRPr lang="ka-GE" dirty="0" smtClean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dirty="0" smtClean="0"/>
              <a:t>შეავსეთ ყველა შესაბამისი</a:t>
            </a:r>
            <a:r>
              <a:rPr lang="ka-GE" baseline="0" dirty="0" smtClean="0"/>
              <a:t> ველი მაქსიმალურად სრულად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baseline="0" dirty="0" smtClean="0"/>
              <a:t>ველების შევსების შემდეგ შეგიძლიათ ისარგებლოთ მარჯვენა ზედა კუთხეში გამოტანილი </a:t>
            </a:r>
            <a:r>
              <a:rPr lang="en-US" baseline="0" dirty="0" smtClean="0"/>
              <a:t>Download </a:t>
            </a:r>
            <a:r>
              <a:rPr lang="ka-GE" baseline="0" dirty="0" smtClean="0"/>
              <a:t>ფუნქციით და გადმოწეროთ </a:t>
            </a:r>
            <a:r>
              <a:rPr lang="ka-GE" baseline="0" dirty="0" err="1" smtClean="0"/>
              <a:t>ბიოსკეჩი</a:t>
            </a:r>
            <a:r>
              <a:rPr lang="ka-GE" baseline="0" dirty="0" smtClean="0"/>
              <a:t> თქვენთვის სასურველი ფორმატის ფაილში (ვორდი ან </a:t>
            </a:r>
            <a:r>
              <a:rPr lang="en-US" baseline="0" dirty="0" smtClean="0"/>
              <a:t>PDF). </a:t>
            </a:r>
            <a:r>
              <a:rPr lang="ka-GE" baseline="0" dirty="0" smtClean="0"/>
              <a:t>სისტემა ავტომატურად მოაქცევს თქვენ მიერ შეტანილ ინფორმაციას </a:t>
            </a:r>
            <a:r>
              <a:rPr lang="ka-GE" baseline="0" dirty="0" err="1" smtClean="0"/>
              <a:t>ბიოსკეჩის</a:t>
            </a:r>
            <a:r>
              <a:rPr lang="ka-GE" baseline="0" dirty="0" smtClean="0"/>
              <a:t> ფორმატში და გადმოწერს ფაილის სახით.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baseline="0" dirty="0" smtClean="0"/>
              <a:t>თქვენ მიერ შეტანილი ინფორმაცია ინახება და შემდეგში მარტივად შეგიძლიათ შეიტანოთ ცვლილებები და გადმოწეროთ </a:t>
            </a:r>
            <a:r>
              <a:rPr lang="ka-GE" baseline="0" dirty="0" err="1" smtClean="0"/>
              <a:t>ბიოსკეჩის</a:t>
            </a:r>
            <a:r>
              <a:rPr lang="ka-GE" baseline="0" dirty="0" smtClean="0"/>
              <a:t> ახალი ვერსია</a:t>
            </a:r>
            <a:endParaRPr lang="ka-GE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df7909402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df7909402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ბიბლიოთეკა</a:t>
            </a:r>
            <a:r>
              <a:rPr dirty="0" smtClean="0"/>
              <a:t> </a:t>
            </a:r>
            <a:r>
              <a:rPr dirty="0" err="1" smtClean="0"/>
              <a:t>კოქრენი</a:t>
            </a:r>
            <a:r>
              <a:rPr baseline="0" dirty="0" smtClean="0"/>
              <a:t> </a:t>
            </a:r>
            <a:r>
              <a:rPr baseline="0" dirty="0" err="1" smtClean="0"/>
              <a:t>მოიცავს</a:t>
            </a:r>
            <a:r>
              <a:rPr baseline="0" dirty="0" smtClean="0"/>
              <a:t> </a:t>
            </a:r>
            <a:r>
              <a:rPr baseline="0" dirty="0" err="1" smtClean="0"/>
              <a:t>დეტალურ</a:t>
            </a:r>
            <a:r>
              <a:rPr baseline="0" dirty="0" smtClean="0"/>
              <a:t> </a:t>
            </a:r>
            <a:r>
              <a:rPr baseline="0" dirty="0" err="1" smtClean="0"/>
              <a:t>ანგარიშებს</a:t>
            </a:r>
            <a:r>
              <a:rPr baseline="0" dirty="0" smtClean="0"/>
              <a:t> </a:t>
            </a:r>
            <a:r>
              <a:rPr lang="ka-GE" dirty="0" smtClean="0"/>
              <a:t>მეტა-ანალიზებისა და სისტემური მიმოხილვების შესახებ. </a:t>
            </a:r>
            <a:r>
              <a:rPr lang="ka-GE" dirty="0" err="1" smtClean="0"/>
              <a:t>პაბმედის</a:t>
            </a:r>
            <a:r>
              <a:rPr lang="ka-GE" baseline="0" dirty="0" smtClean="0"/>
              <a:t> მსგავსად, </a:t>
            </a:r>
            <a:r>
              <a:rPr lang="ka-GE" baseline="0" dirty="0" err="1" smtClean="0"/>
              <a:t>კოქრენის</a:t>
            </a:r>
            <a:r>
              <a:rPr lang="ka-GE" baseline="0" dirty="0" smtClean="0"/>
              <a:t> </a:t>
            </a:r>
            <a:r>
              <a:rPr lang="ka-GE" dirty="0" smtClean="0"/>
              <a:t>მოსახერხებელი საძიებო სისტემითაც შეგიძლიათ </a:t>
            </a:r>
            <a:r>
              <a:rPr lang="ka-GE" dirty="0" err="1" smtClean="0"/>
              <a:t>დაავიწროვოთ</a:t>
            </a:r>
            <a:r>
              <a:rPr lang="ka-GE" dirty="0" smtClean="0"/>
              <a:t> ძებნა ფილტრების გამოყენებით და ერთდროულად მიუთითოთ რამდენიმე საძიებო კომპონენტი - ავტორი,</a:t>
            </a:r>
            <a:r>
              <a:rPr lang="ka-GE" baseline="0" dirty="0" smtClean="0"/>
              <a:t> წელი, სტატიის სათაურში შემავალი სიტყვა და </a:t>
            </a:r>
            <a:r>
              <a:rPr lang="ka-GE" baseline="0" dirty="0" err="1" smtClean="0"/>
              <a:t>ა.შ</a:t>
            </a:r>
            <a:r>
              <a:rPr lang="ka-GE" baseline="0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d970f6817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d970f6817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Google </a:t>
            </a:r>
            <a:r>
              <a:rPr lang="en-US" dirty="0" smtClean="0"/>
              <a:t>Scholar</a:t>
            </a:r>
            <a:r>
              <a:rPr lang="ka-GE" dirty="0" smtClean="0"/>
              <a:t>-ის პირადი </a:t>
            </a:r>
            <a:r>
              <a:rPr lang="ka-GE" dirty="0" err="1" smtClean="0"/>
              <a:t>პროფილისთვის</a:t>
            </a:r>
            <a:r>
              <a:rPr lang="ka-GE" dirty="0" smtClean="0"/>
              <a:t> ცალკე</a:t>
            </a:r>
            <a:r>
              <a:rPr lang="ka-GE" baseline="0" dirty="0" smtClean="0"/>
              <a:t> ანგარიშის შექმნა საჭირო არ არის,</a:t>
            </a:r>
            <a:r>
              <a:rPr lang="ka-GE" dirty="0" smtClean="0"/>
              <a:t> </a:t>
            </a:r>
            <a:r>
              <a:rPr lang="ka-GE" baseline="0" dirty="0" smtClean="0"/>
              <a:t>საკმარისია გქონდეთ </a:t>
            </a:r>
            <a:r>
              <a:rPr lang="en-US" baseline="0" dirty="0" err="1" smtClean="0"/>
              <a:t>gmail</a:t>
            </a:r>
            <a:r>
              <a:rPr lang="en-US" baseline="0" dirty="0" smtClean="0"/>
              <a:t> </a:t>
            </a:r>
            <a:r>
              <a:rPr lang="ka-GE" baseline="0" dirty="0" smtClean="0"/>
              <a:t>ანგარიში.  </a:t>
            </a:r>
            <a:r>
              <a:rPr lang="en" sz="1100" u="sng" dirty="0" smtClean="0">
                <a:solidFill>
                  <a:schemeClr val="hlink"/>
                </a:solidFill>
                <a:hlinkClick r:id="rId3"/>
              </a:rPr>
              <a:t>https://scholar.google.com/</a:t>
            </a:r>
            <a:r>
              <a:rPr lang="ka-GE" baseline="0" dirty="0" smtClean="0"/>
              <a:t> ბმულზე გადასვლისას დააჭირეთ ღილაკს M</a:t>
            </a:r>
            <a:r>
              <a:rPr lang="en-US" baseline="0" dirty="0" smtClean="0"/>
              <a:t>y profile </a:t>
            </a:r>
            <a:r>
              <a:rPr lang="ka-GE" baseline="0" dirty="0" smtClean="0"/>
              <a:t>ან </a:t>
            </a:r>
            <a:r>
              <a:rPr lang="en-US" baseline="0" dirty="0" smtClean="0"/>
              <a:t>Sign in </a:t>
            </a:r>
            <a:r>
              <a:rPr lang="ka-GE" baseline="0" dirty="0" smtClean="0"/>
              <a:t>და შეიყვანეთ თქვენი </a:t>
            </a:r>
            <a:r>
              <a:rPr lang="en-US" baseline="0" dirty="0" err="1" smtClean="0"/>
              <a:t>gmail</a:t>
            </a:r>
            <a:r>
              <a:rPr lang="ka-GE" baseline="0" dirty="0" smtClean="0"/>
              <a:t>-ის მომხმარებელი და პაროლი.</a:t>
            </a: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a-GE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d970f68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d970f68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 smtClean="0"/>
              <a:t>სამეცნიერო ლიტერატურის მოსაძიებლად</a:t>
            </a:r>
            <a:r>
              <a:rPr lang="ka-GE" baseline="0" dirty="0" smtClean="0"/>
              <a:t> არაერთი ელექტრონული მონაცემთა ბაზა და საძიებო სისტემაა ხელმისაწვდომი</a:t>
            </a:r>
            <a:r>
              <a:rPr lang="en-US" baseline="0" dirty="0" smtClean="0"/>
              <a:t>. </a:t>
            </a:r>
            <a:r>
              <a:rPr lang="ka-GE" baseline="0" dirty="0" smtClean="0"/>
              <a:t>მათგან ყველაზე ფართოდ გავრცელებული და ხშირად გამოყენებულია „</a:t>
            </a:r>
            <a:r>
              <a:rPr lang="ka-GE" baseline="0" dirty="0" err="1" smtClean="0"/>
              <a:t>პაბმედის</a:t>
            </a:r>
            <a:r>
              <a:rPr lang="ka-GE" baseline="0" dirty="0" smtClean="0"/>
              <a:t>“ სისტემა.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d970f68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d970f68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/>
              <a:t>"</a:t>
            </a:r>
            <a:r>
              <a:rPr dirty="0" err="1" smtClean="0"/>
              <a:t>პაბმედი</a:t>
            </a:r>
            <a:r>
              <a:rPr dirty="0" smtClean="0"/>
              <a:t>" არის </a:t>
            </a:r>
            <a:r>
              <a:rPr lang="ka-GE" dirty="0" smtClean="0"/>
              <a:t>აშშ-ის ჯანმრთელობის ეროვნული ინსტიტუტების (</a:t>
            </a:r>
            <a:r>
              <a:rPr lang="en-US" dirty="0" smtClean="0"/>
              <a:t>NIH)</a:t>
            </a:r>
            <a:r>
              <a:rPr lang="ka-GE" dirty="0" smtClean="0"/>
              <a:t> მედიცინის ეროვნული ბიბლიოთეკის სისტემა.</a:t>
            </a:r>
            <a:r>
              <a:rPr lang="ka-GE" baseline="0" dirty="0" smtClean="0"/>
              <a:t> პირდაპირ </a:t>
            </a:r>
            <a:r>
              <a:rPr lang="ka-GE" baseline="0" dirty="0" err="1" smtClean="0"/>
              <a:t>პაბმედზე</a:t>
            </a:r>
            <a:r>
              <a:rPr lang="ka-GE" baseline="0" dirty="0" smtClean="0"/>
              <a:t> მოსახვედრად შეიძლიათ გამოიყენოთ შემდეგი ბმული: </a:t>
            </a:r>
            <a:r>
              <a:rPr lang="en-US" dirty="0" smtClean="0">
                <a:hlinkClick r:id="rId3"/>
              </a:rPr>
              <a:t>https://www.ncbi.nlm.nih.gov/pubmed</a:t>
            </a:r>
            <a:r>
              <a:rPr lang="ka-GE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df790940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df790940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პაბმედის</a:t>
            </a:r>
            <a:r>
              <a:rPr dirty="0" smtClean="0"/>
              <a:t> </a:t>
            </a:r>
            <a:r>
              <a:rPr dirty="0" err="1" smtClean="0"/>
              <a:t>ძიების</a:t>
            </a:r>
            <a:r>
              <a:rPr dirty="0" smtClean="0"/>
              <a:t> </a:t>
            </a:r>
            <a:r>
              <a:rPr dirty="0" err="1" smtClean="0"/>
              <a:t>ველში</a:t>
            </a:r>
            <a:r>
              <a:rPr dirty="0" smtClean="0"/>
              <a:t> </a:t>
            </a:r>
            <a:r>
              <a:rPr dirty="0" err="1" smtClean="0"/>
              <a:t>თქვენთვის</a:t>
            </a:r>
            <a:r>
              <a:rPr baseline="0" dirty="0" smtClean="0"/>
              <a:t> </a:t>
            </a:r>
            <a:r>
              <a:rPr baseline="0" dirty="0" err="1" smtClean="0"/>
              <a:t>სასურველი</a:t>
            </a:r>
            <a:r>
              <a:rPr baseline="0" dirty="0" smtClean="0"/>
              <a:t> </a:t>
            </a:r>
            <a:r>
              <a:rPr baseline="0" dirty="0" err="1" smtClean="0"/>
              <a:t>საძიებო</a:t>
            </a:r>
            <a:r>
              <a:rPr baseline="0" dirty="0" smtClean="0"/>
              <a:t> </a:t>
            </a:r>
            <a:r>
              <a:rPr baseline="0" dirty="0" err="1" smtClean="0"/>
              <a:t>სიტყვების</a:t>
            </a:r>
            <a:r>
              <a:rPr baseline="0" dirty="0" smtClean="0"/>
              <a:t> </a:t>
            </a:r>
            <a:r>
              <a:rPr baseline="0" dirty="0" err="1" smtClean="0"/>
              <a:t>შეყვანის</a:t>
            </a:r>
            <a:r>
              <a:rPr baseline="0" dirty="0" smtClean="0"/>
              <a:t> </a:t>
            </a:r>
            <a:r>
              <a:rPr baseline="0" dirty="0" err="1" smtClean="0"/>
              <a:t>შემდეგ</a:t>
            </a:r>
            <a:r>
              <a:rPr baseline="0" dirty="0" smtClean="0"/>
              <a:t> </a:t>
            </a:r>
            <a:r>
              <a:rPr baseline="0" dirty="0" err="1" smtClean="0"/>
              <a:t>იხილავთ</a:t>
            </a:r>
            <a:r>
              <a:rPr baseline="0" dirty="0" smtClean="0"/>
              <a:t> </a:t>
            </a:r>
            <a:r>
              <a:rPr baseline="0" dirty="0" err="1" smtClean="0"/>
              <a:t>ამ</a:t>
            </a:r>
            <a:r>
              <a:rPr baseline="0" dirty="0" smtClean="0"/>
              <a:t> </a:t>
            </a:r>
            <a:r>
              <a:rPr baseline="0" dirty="0" err="1" smtClean="0"/>
              <a:t>საძიებო</a:t>
            </a:r>
            <a:r>
              <a:rPr baseline="0" dirty="0" smtClean="0"/>
              <a:t> </a:t>
            </a:r>
            <a:r>
              <a:rPr baseline="0" dirty="0" err="1" smtClean="0"/>
              <a:t>სიტყვების</a:t>
            </a:r>
            <a:r>
              <a:rPr baseline="0" dirty="0" smtClean="0"/>
              <a:t> </a:t>
            </a:r>
            <a:r>
              <a:rPr baseline="0" dirty="0" err="1" smtClean="0"/>
              <a:t>შესაბამისი</a:t>
            </a:r>
            <a:r>
              <a:rPr baseline="0" dirty="0" smtClean="0"/>
              <a:t> </a:t>
            </a:r>
            <a:r>
              <a:rPr baseline="0" dirty="0" err="1" smtClean="0"/>
              <a:t>სტატიების</a:t>
            </a:r>
            <a:r>
              <a:rPr baseline="0" dirty="0" smtClean="0"/>
              <a:t> </a:t>
            </a:r>
            <a:r>
              <a:rPr baseline="0" dirty="0" err="1" smtClean="0"/>
              <a:t>ჩამონათვალს</a:t>
            </a:r>
            <a:r>
              <a:rPr baseline="0" dirty="0" smtClean="0"/>
              <a:t>. </a:t>
            </a:r>
            <a:r>
              <a:rPr baseline="0" dirty="0" err="1" smtClean="0"/>
              <a:t>სტაიების</a:t>
            </a:r>
            <a:r>
              <a:rPr baseline="0" dirty="0" smtClean="0"/>
              <a:t> </a:t>
            </a:r>
            <a:r>
              <a:rPr baseline="0" dirty="0" err="1" smtClean="0"/>
              <a:t>აბსოლუტური</a:t>
            </a:r>
            <a:r>
              <a:rPr baseline="0" dirty="0" smtClean="0"/>
              <a:t> </a:t>
            </a:r>
            <a:r>
              <a:rPr baseline="0" dirty="0" err="1" smtClean="0"/>
              <a:t>უმრავლესობისთვის</a:t>
            </a:r>
            <a:r>
              <a:rPr baseline="0" dirty="0" smtClean="0"/>
              <a:t> </a:t>
            </a:r>
            <a:r>
              <a:rPr baseline="0" dirty="0" err="1" smtClean="0"/>
              <a:t>ხელმისაწვდომია</a:t>
            </a:r>
            <a:r>
              <a:rPr baseline="0" dirty="0" smtClean="0"/>
              <a:t> </a:t>
            </a:r>
            <a:r>
              <a:rPr baseline="0" dirty="0" err="1" smtClean="0"/>
              <a:t>აბსტრაქტი</a:t>
            </a:r>
            <a:r>
              <a:rPr baseline="0" dirty="0" smtClean="0"/>
              <a:t>, </a:t>
            </a:r>
            <a:r>
              <a:rPr baseline="0" dirty="0" err="1" smtClean="0"/>
              <a:t>ხოლო</a:t>
            </a:r>
            <a:r>
              <a:rPr baseline="0" dirty="0" smtClean="0"/>
              <a:t> </a:t>
            </a:r>
            <a:r>
              <a:rPr baseline="0" dirty="0" err="1" smtClean="0"/>
              <a:t>ნაწილისთვის</a:t>
            </a:r>
            <a:r>
              <a:rPr baseline="0" dirty="0" smtClean="0"/>
              <a:t> - </a:t>
            </a:r>
            <a:r>
              <a:rPr baseline="0" dirty="0" err="1" smtClean="0"/>
              <a:t>სრული</a:t>
            </a:r>
            <a:r>
              <a:rPr baseline="0" dirty="0" smtClean="0"/>
              <a:t> </a:t>
            </a:r>
            <a:r>
              <a:rPr baseline="0" dirty="0" err="1" smtClean="0"/>
              <a:t>სტატიაც</a:t>
            </a:r>
            <a:r>
              <a:rPr baseline="0" dirty="0" smtClean="0"/>
              <a:t>. </a:t>
            </a:r>
            <a:r>
              <a:rPr baseline="0" dirty="0" err="1" smtClean="0"/>
              <a:t>თავად</a:t>
            </a:r>
            <a:r>
              <a:rPr baseline="0" dirty="0" smtClean="0"/>
              <a:t> </a:t>
            </a:r>
            <a:r>
              <a:rPr baseline="0" dirty="0" err="1" smtClean="0"/>
              <a:t>პაბმედზე</a:t>
            </a:r>
            <a:r>
              <a:rPr baseline="0" dirty="0" smtClean="0"/>
              <a:t> </a:t>
            </a:r>
            <a:r>
              <a:rPr baseline="0" dirty="0" err="1" smtClean="0"/>
              <a:t>სტატიები</a:t>
            </a:r>
            <a:r>
              <a:rPr baseline="0" dirty="0" smtClean="0"/>
              <a:t> </a:t>
            </a:r>
            <a:r>
              <a:rPr baseline="0" dirty="0" err="1" smtClean="0"/>
              <a:t>მხოლოდ</a:t>
            </a:r>
            <a:r>
              <a:rPr baseline="0" dirty="0" smtClean="0"/>
              <a:t> </a:t>
            </a:r>
            <a:r>
              <a:rPr baseline="0" dirty="0" err="1" smtClean="0"/>
              <a:t>აბსტრაქტების</a:t>
            </a:r>
            <a:r>
              <a:rPr baseline="0" dirty="0" smtClean="0"/>
              <a:t> </a:t>
            </a:r>
            <a:r>
              <a:rPr baseline="0" dirty="0" err="1" smtClean="0"/>
              <a:t>სახითაა</a:t>
            </a:r>
            <a:r>
              <a:rPr baseline="0" dirty="0" smtClean="0"/>
              <a:t> </a:t>
            </a:r>
            <a:r>
              <a:rPr baseline="0" dirty="0" err="1" smtClean="0"/>
              <a:t>წარმოდგენილი</a:t>
            </a:r>
            <a:r>
              <a:rPr baseline="0" dirty="0" smtClean="0"/>
              <a:t>, </a:t>
            </a:r>
            <a:r>
              <a:rPr baseline="0" dirty="0" err="1" smtClean="0"/>
              <a:t>ხოლო</a:t>
            </a:r>
            <a:r>
              <a:rPr baseline="0" dirty="0" smtClean="0"/>
              <a:t> </a:t>
            </a:r>
            <a:r>
              <a:rPr baseline="0" dirty="0" err="1" smtClean="0"/>
              <a:t>სრული</a:t>
            </a:r>
            <a:r>
              <a:rPr baseline="0" dirty="0" smtClean="0"/>
              <a:t> </a:t>
            </a:r>
            <a:r>
              <a:rPr baseline="0" dirty="0" err="1" smtClean="0"/>
              <a:t>სტატიები</a:t>
            </a:r>
            <a:r>
              <a:rPr baseline="0" dirty="0" smtClean="0"/>
              <a:t> </a:t>
            </a:r>
            <a:r>
              <a:rPr baseline="0" dirty="0" err="1" smtClean="0"/>
              <a:t>განთავსებულია</a:t>
            </a:r>
            <a:r>
              <a:rPr baseline="0" dirty="0" smtClean="0"/>
              <a:t> </a:t>
            </a:r>
            <a:r>
              <a:rPr baseline="0" dirty="0" err="1" smtClean="0"/>
              <a:t>სისტემა</a:t>
            </a:r>
            <a:r>
              <a:rPr baseline="0" dirty="0" smtClean="0"/>
              <a:t> </a:t>
            </a:r>
            <a:r>
              <a:rPr lang="en-US" baseline="0" dirty="0" err="1" smtClean="0"/>
              <a:t>Pubmed</a:t>
            </a:r>
            <a:r>
              <a:rPr lang="en-US" baseline="0" dirty="0" smtClean="0"/>
              <a:t> Central-</a:t>
            </a:r>
            <a:r>
              <a:rPr lang="ka-GE" baseline="0" dirty="0" smtClean="0"/>
              <a:t>ზე. მას შემდეგ, რაც </a:t>
            </a:r>
            <a:r>
              <a:rPr lang="ka-GE" baseline="0" dirty="0" err="1" smtClean="0"/>
              <a:t>პაბმედზე</a:t>
            </a:r>
            <a:r>
              <a:rPr lang="ka-GE" baseline="0" dirty="0" smtClean="0"/>
              <a:t> გახსნით თქვენთვის სასურველი სტატიის </a:t>
            </a:r>
            <a:r>
              <a:rPr lang="ka-GE" baseline="0" dirty="0" err="1" smtClean="0"/>
              <a:t>აბსტრაქტს</a:t>
            </a:r>
            <a:r>
              <a:rPr lang="ka-GE" baseline="0" dirty="0" smtClean="0"/>
              <a:t>, თუ </a:t>
            </a:r>
            <a:r>
              <a:rPr lang="ka-GE" baseline="0" dirty="0" err="1" smtClean="0"/>
              <a:t>აბსტრაქტის</a:t>
            </a:r>
            <a:r>
              <a:rPr lang="ka-GE" baseline="0" dirty="0" smtClean="0"/>
              <a:t> მარჯვენა მხარეს დაინახავთ ნიშანს </a:t>
            </a:r>
            <a:r>
              <a:rPr lang="en-US" baseline="0" dirty="0" smtClean="0"/>
              <a:t>PMC Full text, </a:t>
            </a:r>
            <a:r>
              <a:rPr lang="ka-GE" baseline="0" dirty="0" smtClean="0"/>
              <a:t>ეს ნიშნავს, რომ ამ </a:t>
            </a:r>
            <a:r>
              <a:rPr lang="ka-GE" baseline="0" dirty="0" err="1" smtClean="0"/>
              <a:t>აბსტრაქტისთვის</a:t>
            </a:r>
            <a:r>
              <a:rPr lang="ka-GE" baseline="0" dirty="0" smtClean="0"/>
              <a:t> ხელმისაწვდომია სრული სტატია და ამ ნიშანზე </a:t>
            </a:r>
            <a:r>
              <a:rPr lang="ka-GE" baseline="0" dirty="0" err="1" smtClean="0"/>
              <a:t>დაწკაპუნებით</a:t>
            </a:r>
            <a:r>
              <a:rPr lang="ka-GE" baseline="0" dirty="0" smtClean="0"/>
              <a:t> გადახვალთ აღნიშნული სტატიის სრულ ვერსიაზე.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d970f6817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d970f6817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noProof="0" dirty="0" smtClean="0"/>
              <a:t>ზოგ შემთხვევაში შეიძლება გაინტერესებდეთ</a:t>
            </a:r>
            <a:r>
              <a:rPr lang="ka-GE" baseline="0" noProof="0" dirty="0" smtClean="0"/>
              <a:t> სტატიები მხოლოდ გარკვეული ტიპის კვლევებიდან. მაგ., მეტა-ანალიზები, სტატიები ცხოველებში ჩატარებულ კვლევებზე, მხოლოდ ბოლო რამდენიმე წლის განმავლობაში გამოქვეყნებული სტატიები და </a:t>
            </a:r>
            <a:r>
              <a:rPr lang="ka-GE" baseline="0" noProof="0" dirty="0" err="1" smtClean="0"/>
              <a:t>ა.შ</a:t>
            </a:r>
            <a:r>
              <a:rPr lang="ka-GE" baseline="0" noProof="0" dirty="0" smtClean="0"/>
              <a:t>. ასეთ შემთხვევაში შეგიძლიათ გამოიყენოთ ძიების შედეგების გვერდზე, მარცხენა მხარეს გამოტანილი ფილტრების პანელი და დაადოთ თქვენს ძებნის შედეგებს შესაბამისი ფილტრი კვლევის ტიპის მიხედვით, გამოქვეყნების თარიღის მიხედვით და </a:t>
            </a:r>
            <a:r>
              <a:rPr lang="ka-GE" baseline="0" noProof="0" dirty="0" err="1" smtClean="0"/>
              <a:t>ა.შ</a:t>
            </a:r>
            <a:r>
              <a:rPr lang="ka-GE" baseline="0" noProof="0" dirty="0" smtClean="0"/>
              <a:t>.</a:t>
            </a:r>
            <a:endParaRPr lang="ka-GE" noProof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edc5661c4_6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edc5661c4_6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შეგიძლიათ</a:t>
            </a:r>
            <a:r>
              <a:rPr baseline="0" dirty="0" smtClean="0"/>
              <a:t> </a:t>
            </a:r>
            <a:r>
              <a:rPr baseline="0" dirty="0" err="1" smtClean="0"/>
              <a:t>შექმნათ</a:t>
            </a:r>
            <a:r>
              <a:rPr baseline="0" dirty="0" smtClean="0"/>
              <a:t> </a:t>
            </a:r>
            <a:r>
              <a:rPr baseline="0" dirty="0" err="1" smtClean="0"/>
              <a:t>უფასო</a:t>
            </a:r>
            <a:r>
              <a:rPr baseline="0" dirty="0" smtClean="0"/>
              <a:t> </a:t>
            </a:r>
            <a:r>
              <a:rPr baseline="0" dirty="0" err="1" smtClean="0"/>
              <a:t>პირადი</a:t>
            </a:r>
            <a:r>
              <a:rPr baseline="0" dirty="0" smtClean="0"/>
              <a:t> </a:t>
            </a:r>
            <a:r>
              <a:rPr baseline="0" dirty="0" err="1" smtClean="0"/>
              <a:t>ანგარიში</a:t>
            </a:r>
            <a:r>
              <a:rPr baseline="0" dirty="0" smtClean="0"/>
              <a:t> </a:t>
            </a:r>
            <a:r>
              <a:rPr lang="en-US" baseline="0" dirty="0" smtClean="0"/>
              <a:t>My NCBI</a:t>
            </a:r>
            <a:r>
              <a:rPr lang="ka-GE" baseline="0" dirty="0" smtClean="0"/>
              <a:t>, რომლის მეშვეობითაც </a:t>
            </a:r>
            <a:r>
              <a:rPr lang="ka-GE" baseline="0" dirty="0" err="1" smtClean="0"/>
              <a:t>პაბმედის</a:t>
            </a:r>
            <a:r>
              <a:rPr lang="ka-GE" baseline="0" dirty="0" smtClean="0"/>
              <a:t> დამატებითი ფუნქციების გამოყენებას შეძლებთ. ამისათვის </a:t>
            </a:r>
            <a:r>
              <a:rPr lang="ka-GE" baseline="0" dirty="0" err="1" smtClean="0"/>
              <a:t>პაბმედის</a:t>
            </a:r>
            <a:r>
              <a:rPr lang="ka-GE" baseline="0" dirty="0" smtClean="0"/>
              <a:t> მთავარ გვერდზე, მარჯვენა ზედა კუთხეში </a:t>
            </a:r>
            <a:r>
              <a:rPr lang="ka-GE" baseline="0" dirty="0" err="1" smtClean="0"/>
              <a:t>დააკლიკეთ</a:t>
            </a:r>
            <a:r>
              <a:rPr lang="ka-GE" baseline="0" dirty="0" smtClean="0"/>
              <a:t> ღილაკს </a:t>
            </a:r>
            <a:r>
              <a:rPr lang="en-US" baseline="0" dirty="0" smtClean="0"/>
              <a:t>Sign in to NCBI</a:t>
            </a:r>
            <a:r>
              <a:rPr lang="ka-GE" baseline="0" dirty="0" smtClean="0"/>
              <a:t>, ხოლო შემდეგ </a:t>
            </a:r>
            <a:r>
              <a:rPr lang="en-US" baseline="0" dirty="0" smtClean="0"/>
              <a:t>Register for an NCBI account</a:t>
            </a:r>
            <a:r>
              <a:rPr lang="ka-GE" baseline="0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df790940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df790940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aseline="0" dirty="0" smtClean="0"/>
              <a:t>თუ გამოქვეყნებული გაქვთ სტატიები, რომლებიც </a:t>
            </a:r>
            <a:r>
              <a:rPr lang="ka-GE" baseline="0" dirty="0" err="1" smtClean="0"/>
              <a:t>პაბმედზეცაა</a:t>
            </a:r>
            <a:r>
              <a:rPr lang="ka-GE" baseline="0" dirty="0" smtClean="0"/>
              <a:t> განთავსებული, შეგიძლიათ ისინი დაამატოთ თქვენი ბიბლიოგრაფიის კოლექციაში. ამისათვის გაიმეორეთ შემდეგი ნაბიჯები თქვენი ყოველი სტატიისთვის.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baseline="0" dirty="0" smtClean="0"/>
              <a:t>მოძებნეთ სტატია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baseline="0" dirty="0" err="1" smtClean="0"/>
              <a:t>აბსტრაქტის</a:t>
            </a:r>
            <a:r>
              <a:rPr lang="ka-GE" baseline="0" dirty="0" smtClean="0"/>
              <a:t> მარჯვენა ზედა კუთხეში დააჭირეთ </a:t>
            </a:r>
            <a:r>
              <a:rPr lang="en-US" baseline="0" dirty="0" smtClean="0"/>
              <a:t>Send to</a:t>
            </a:r>
            <a:endParaRPr lang="ka-GE" baseline="0" dirty="0" smtClean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baseline="0" dirty="0" smtClean="0"/>
              <a:t>მონიშნეთ </a:t>
            </a:r>
            <a:r>
              <a:rPr lang="en-US" baseline="0" dirty="0" smtClean="0"/>
              <a:t>My Bibliography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baseline="0" dirty="0" smtClean="0"/>
              <a:t>დააჭირეთ ღილაკს </a:t>
            </a:r>
            <a:r>
              <a:rPr lang="en-US" baseline="0" dirty="0" smtClean="0"/>
              <a:t>Add to Bibliography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baseline="0" dirty="0" smtClean="0"/>
              <a:t>გაიმეორეთ აღნიშნული პროცესი თქვენი ყველა სტატიისთვის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a-GE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aseline="0" dirty="0" smtClean="0"/>
              <a:t>თქვენი პირადი ანგარიშის გვერდზე ჩანს რამდენიმე პანელი, მათ შორის ერთ-ერთია </a:t>
            </a:r>
            <a:r>
              <a:rPr lang="en-US" baseline="0" dirty="0" smtClean="0"/>
              <a:t>My Bibliography,</a:t>
            </a:r>
            <a:r>
              <a:rPr lang="ka-GE" baseline="0" dirty="0" smtClean="0"/>
              <a:t> რომელშიც მოთავსებულია თქვენი სტატიების ჩამონათვალის ბმული. ეს ბმული შეგიძლიათ ჩასვათ თქვენ </a:t>
            </a:r>
            <a:r>
              <a:rPr lang="ka-GE" baseline="0" dirty="0" err="1" smtClean="0"/>
              <a:t>სივიში</a:t>
            </a:r>
            <a:r>
              <a:rPr lang="ka-GE" baseline="0" dirty="0" smtClean="0"/>
              <a:t> ან ნებისმიერ ისეთ განაცხადში, სადაც ითხოვენ გამოქვეყნებული ნაშრომების სიას.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df7909402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df7909402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aseline="0" dirty="0" err="1" smtClean="0"/>
              <a:t>ახალგამოქვეყნებული</a:t>
            </a:r>
            <a:r>
              <a:rPr lang="ka-GE" baseline="0" dirty="0" smtClean="0"/>
              <a:t>, </a:t>
            </a:r>
            <a:r>
              <a:rPr dirty="0" err="1" smtClean="0"/>
              <a:t>თქვენთვის</a:t>
            </a:r>
            <a:r>
              <a:rPr dirty="0" smtClean="0"/>
              <a:t> </a:t>
            </a:r>
            <a:r>
              <a:rPr dirty="0" err="1" smtClean="0"/>
              <a:t>სასურველი</a:t>
            </a:r>
            <a:r>
              <a:rPr baseline="0" dirty="0" smtClean="0"/>
              <a:t> </a:t>
            </a:r>
            <a:r>
              <a:rPr baseline="0" dirty="0" err="1" smtClean="0"/>
              <a:t>თემატიკ</a:t>
            </a:r>
            <a:r>
              <a:rPr lang="ka-GE" baseline="0" dirty="0" smtClean="0"/>
              <a:t>ის</a:t>
            </a:r>
            <a:r>
              <a:rPr baseline="0" dirty="0" smtClean="0"/>
              <a:t> </a:t>
            </a:r>
            <a:r>
              <a:rPr baseline="0" dirty="0" err="1" smtClean="0"/>
              <a:t>სტატიების</a:t>
            </a:r>
            <a:r>
              <a:rPr baseline="0" dirty="0" smtClean="0"/>
              <a:t> </a:t>
            </a:r>
            <a:r>
              <a:rPr baseline="0" dirty="0" err="1" smtClean="0"/>
              <a:t>ელფოსტაზე</a:t>
            </a:r>
            <a:r>
              <a:rPr baseline="0" dirty="0" smtClean="0"/>
              <a:t> </a:t>
            </a:r>
            <a:r>
              <a:rPr baseline="0" dirty="0" err="1" smtClean="0"/>
              <a:t>მისაღებად</a:t>
            </a:r>
            <a:r>
              <a:rPr baseline="0" dirty="0" smtClean="0"/>
              <a:t>, </a:t>
            </a:r>
            <a:r>
              <a:rPr baseline="0" dirty="0" err="1" smtClean="0"/>
              <a:t>შეგიძლიათ</a:t>
            </a:r>
            <a:r>
              <a:rPr baseline="0" dirty="0" smtClean="0"/>
              <a:t> </a:t>
            </a:r>
            <a:r>
              <a:rPr baseline="0" dirty="0" err="1" smtClean="0"/>
              <a:t>დაიმახსოვროთ</a:t>
            </a:r>
            <a:r>
              <a:rPr baseline="0" dirty="0" smtClean="0"/>
              <a:t> </a:t>
            </a:r>
            <a:r>
              <a:rPr baseline="0" dirty="0" err="1" smtClean="0"/>
              <a:t>შესაბამისი</a:t>
            </a:r>
            <a:r>
              <a:rPr baseline="0" dirty="0" smtClean="0"/>
              <a:t>  </a:t>
            </a:r>
            <a:r>
              <a:rPr baseline="0" dirty="0" err="1" smtClean="0"/>
              <a:t>საძიებო</a:t>
            </a:r>
            <a:r>
              <a:rPr baseline="0" dirty="0" smtClean="0"/>
              <a:t> </a:t>
            </a:r>
            <a:r>
              <a:rPr baseline="0" dirty="0" err="1" smtClean="0"/>
              <a:t>სიტყვები</a:t>
            </a:r>
            <a:r>
              <a:rPr baseline="0" dirty="0" smtClean="0"/>
              <a:t>, </a:t>
            </a:r>
            <a:r>
              <a:rPr baseline="0" dirty="0" err="1" smtClean="0"/>
              <a:t>ე.წ</a:t>
            </a:r>
            <a:r>
              <a:rPr baseline="0" dirty="0" smtClean="0"/>
              <a:t>. </a:t>
            </a:r>
            <a:r>
              <a:rPr lang="en-US" baseline="0" dirty="0" smtClean="0"/>
              <a:t>Keyword-</a:t>
            </a:r>
            <a:r>
              <a:rPr lang="ka-GE" baseline="0" dirty="0" smtClean="0"/>
              <a:t>ები. ამისათვის გაიმეორეთ შემდეგი ნაბიჯები.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baseline="0" dirty="0" smtClean="0"/>
              <a:t>თქვენთვის სასურველი თემატიკის შესაბამისი საძიებო სიტყვები შეიყვანეთ საძიებო ველში და დააჭირეთ </a:t>
            </a:r>
            <a:r>
              <a:rPr lang="en-US" baseline="0" dirty="0" smtClean="0"/>
              <a:t>Enter-</a:t>
            </a:r>
            <a:r>
              <a:rPr lang="ka-GE" baseline="0" dirty="0" smtClean="0"/>
              <a:t>ს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baseline="0" dirty="0" smtClean="0"/>
              <a:t>მას შემდეგ, რაც დაინახავთ ძებნის შედეგებს, დააჭირეთ საძიებო ველის ქვემოთ </a:t>
            </a:r>
            <a:r>
              <a:rPr lang="en-US" baseline="0" dirty="0" smtClean="0"/>
              <a:t>Create Alert-</a:t>
            </a:r>
            <a:r>
              <a:rPr lang="ka-GE" baseline="0" dirty="0" smtClean="0"/>
              <a:t>ს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baseline="0" dirty="0" smtClean="0"/>
              <a:t>სისტემა გადაგიყვანთ ახალ გვერდზე, სადაც მონიშნეთ, თუ რა სიხშირით, კვირის რომელ დღეს და რა ფორმით (მხოლოდ ჩამონათვალი თუ </a:t>
            </a:r>
            <a:r>
              <a:rPr lang="ka-GE" baseline="0" dirty="0" err="1" smtClean="0"/>
              <a:t>აბსტრაქტებიც</a:t>
            </a:r>
            <a:r>
              <a:rPr lang="ka-GE" baseline="0" dirty="0" smtClean="0"/>
              <a:t>) გსურთ აღნიშნულ საძიებო სიტყვებთან დაკავშირებული </a:t>
            </a:r>
            <a:r>
              <a:rPr lang="ka-GE" baseline="0" dirty="0" err="1" smtClean="0"/>
              <a:t>ახალგამოქვეყნებული</a:t>
            </a:r>
            <a:r>
              <a:rPr lang="ka-GE" baseline="0" dirty="0" smtClean="0"/>
              <a:t> სტატიების მიღება ელფოსტაზე.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df7909402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df7909402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ხშირად</a:t>
            </a:r>
            <a:r>
              <a:rPr dirty="0" smtClean="0"/>
              <a:t> </a:t>
            </a:r>
            <a:r>
              <a:rPr dirty="0" err="1" smtClean="0"/>
              <a:t>გექნებათ</a:t>
            </a:r>
            <a:r>
              <a:rPr dirty="0" smtClean="0"/>
              <a:t> </a:t>
            </a:r>
            <a:r>
              <a:rPr baseline="0" dirty="0" err="1" smtClean="0"/>
              <a:t>სიტუაცია</a:t>
            </a:r>
            <a:r>
              <a:rPr baseline="0" dirty="0" smtClean="0"/>
              <a:t>, </a:t>
            </a:r>
            <a:r>
              <a:rPr baseline="0" dirty="0" err="1" smtClean="0"/>
              <a:t>როდესაც</a:t>
            </a:r>
            <a:r>
              <a:rPr baseline="0" dirty="0" smtClean="0"/>
              <a:t> </a:t>
            </a:r>
            <a:r>
              <a:rPr baseline="0" dirty="0" err="1" smtClean="0"/>
              <a:t>ერთდროულად</a:t>
            </a:r>
            <a:r>
              <a:rPr baseline="0" dirty="0" smtClean="0"/>
              <a:t> </a:t>
            </a:r>
            <a:r>
              <a:rPr baseline="0" dirty="0" err="1" smtClean="0"/>
              <a:t>გიწევთ</a:t>
            </a:r>
            <a:r>
              <a:rPr baseline="0" dirty="0" smtClean="0"/>
              <a:t> </a:t>
            </a:r>
            <a:r>
              <a:rPr baseline="0" dirty="0" err="1" smtClean="0"/>
              <a:t>მრავალი</a:t>
            </a:r>
            <a:r>
              <a:rPr baseline="0" dirty="0" smtClean="0"/>
              <a:t> </a:t>
            </a:r>
            <a:r>
              <a:rPr baseline="0" dirty="0" err="1" smtClean="0"/>
              <a:t>სტატიის</a:t>
            </a:r>
            <a:r>
              <a:rPr baseline="0" dirty="0" smtClean="0"/>
              <a:t> </a:t>
            </a:r>
            <a:r>
              <a:rPr baseline="0" dirty="0" err="1" smtClean="0"/>
              <a:t>მოძებნა</a:t>
            </a:r>
            <a:r>
              <a:rPr baseline="0" dirty="0" smtClean="0"/>
              <a:t> </a:t>
            </a:r>
            <a:r>
              <a:rPr baseline="0" dirty="0" err="1" smtClean="0"/>
              <a:t>და</a:t>
            </a:r>
            <a:r>
              <a:rPr baseline="0" dirty="0" smtClean="0"/>
              <a:t> </a:t>
            </a:r>
            <a:r>
              <a:rPr baseline="0" dirty="0" err="1" smtClean="0"/>
              <a:t>დამახსოვრება</a:t>
            </a:r>
            <a:r>
              <a:rPr baseline="0" dirty="0" smtClean="0"/>
              <a:t>, </a:t>
            </a:r>
            <a:r>
              <a:rPr baseline="0" dirty="0" err="1" smtClean="0"/>
              <a:t>რათა</a:t>
            </a:r>
            <a:r>
              <a:rPr baseline="0" dirty="0" smtClean="0"/>
              <a:t> </a:t>
            </a:r>
            <a:r>
              <a:rPr baseline="0" dirty="0" err="1" smtClean="0"/>
              <a:t>დეტალურად</a:t>
            </a:r>
            <a:r>
              <a:rPr baseline="0" dirty="0" smtClean="0"/>
              <a:t> </a:t>
            </a:r>
            <a:r>
              <a:rPr baseline="0" dirty="0" err="1" smtClean="0"/>
              <a:t>მოგვიანებით</a:t>
            </a:r>
            <a:r>
              <a:rPr baseline="0" dirty="0" smtClean="0"/>
              <a:t> </a:t>
            </a:r>
            <a:r>
              <a:rPr baseline="0" dirty="0" err="1" smtClean="0"/>
              <a:t>გაეცნოთ</a:t>
            </a:r>
            <a:r>
              <a:rPr baseline="0" dirty="0" smtClean="0"/>
              <a:t> </a:t>
            </a:r>
            <a:r>
              <a:rPr baseline="0" dirty="0" err="1" smtClean="0"/>
              <a:t>ან</a:t>
            </a:r>
            <a:r>
              <a:rPr baseline="0" dirty="0" smtClean="0"/>
              <a:t> </a:t>
            </a:r>
            <a:r>
              <a:rPr baseline="0" dirty="0" err="1" smtClean="0"/>
              <a:t>გამოიყენოთ</a:t>
            </a:r>
            <a:r>
              <a:rPr baseline="0" dirty="0" smtClean="0"/>
              <a:t>, </a:t>
            </a:r>
            <a:r>
              <a:rPr baseline="0" dirty="0" err="1" smtClean="0"/>
              <a:t>როგორც</a:t>
            </a:r>
            <a:r>
              <a:rPr baseline="0" dirty="0" smtClean="0"/>
              <a:t> </a:t>
            </a:r>
            <a:r>
              <a:rPr baseline="0" dirty="0" err="1" smtClean="0"/>
              <a:t>წყაროები</a:t>
            </a:r>
            <a:r>
              <a:rPr baseline="0" dirty="0" smtClean="0"/>
              <a:t> (</a:t>
            </a:r>
            <a:r>
              <a:rPr lang="ka-GE" baseline="0" dirty="0" err="1" smtClean="0"/>
              <a:t>რეფერენსები</a:t>
            </a:r>
            <a:r>
              <a:rPr lang="ka-GE" baseline="0" dirty="0" smtClean="0"/>
              <a:t>). ამაში დაგეხმარებათ </a:t>
            </a:r>
            <a:r>
              <a:rPr lang="ka-GE" baseline="0" dirty="0" err="1" smtClean="0"/>
              <a:t>პაბმედის</a:t>
            </a:r>
            <a:r>
              <a:rPr lang="ka-GE" baseline="0" dirty="0" smtClean="0"/>
              <a:t> „კოლექციების“ ფუნქცია. მთავარი კოლექცია რომელიც ავტომატურად უკვე შექმნილია და მასში ნებისმიერი სტატიის დამატება შეგიძლიათ, არის ფავორიტები.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baseline="0" dirty="0" smtClean="0"/>
              <a:t>გახსენით სასურველი </a:t>
            </a:r>
            <a:r>
              <a:rPr lang="ka-GE" baseline="0" dirty="0" err="1" smtClean="0"/>
              <a:t>აბსტრაქტი</a:t>
            </a:r>
            <a:endParaRPr lang="ka-GE" baseline="0" dirty="0" smtClean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baseline="0" dirty="0" err="1" smtClean="0"/>
              <a:t>აბსტრაქტის</a:t>
            </a:r>
            <a:r>
              <a:rPr lang="ka-GE" baseline="0" dirty="0" smtClean="0"/>
              <a:t> მარჯვენა მხარეს დაინახავთ ფუნქციას </a:t>
            </a:r>
            <a:r>
              <a:rPr lang="en-US" baseline="0" dirty="0" smtClean="0"/>
              <a:t>Save Items,</a:t>
            </a:r>
            <a:r>
              <a:rPr lang="ka-GE" baseline="0" dirty="0" smtClean="0"/>
              <a:t> რომლის ქვეშაც შეგიძლიათ მონიშნოთ </a:t>
            </a:r>
            <a:r>
              <a:rPr lang="en-US" baseline="0" dirty="0" smtClean="0"/>
              <a:t>Favorites. </a:t>
            </a:r>
            <a:r>
              <a:rPr lang="ka-GE" baseline="0" dirty="0" smtClean="0"/>
              <a:t>აღნიშნული </a:t>
            </a:r>
            <a:r>
              <a:rPr lang="ka-GE" baseline="0" dirty="0" err="1" smtClean="0"/>
              <a:t>აბსტრაქტი</a:t>
            </a:r>
            <a:r>
              <a:rPr lang="ka-GE" baseline="0" dirty="0" smtClean="0"/>
              <a:t> ავტომატურად დაემატება ფავორიტების კოლექციაში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baseline="0" dirty="0" smtClean="0"/>
              <a:t>თუ გსურთ შენახული </a:t>
            </a:r>
            <a:r>
              <a:rPr lang="ka-GE" baseline="0" dirty="0" err="1" smtClean="0"/>
              <a:t>აბსტრაქტები</a:t>
            </a:r>
            <a:r>
              <a:rPr lang="ka-GE" baseline="0" dirty="0" smtClean="0"/>
              <a:t> </a:t>
            </a:r>
            <a:r>
              <a:rPr lang="ka-GE" baseline="0" dirty="0" err="1" smtClean="0"/>
              <a:t>დაახარისხოთ</a:t>
            </a:r>
            <a:r>
              <a:rPr lang="ka-GE" baseline="0" dirty="0" smtClean="0"/>
              <a:t> თემატიკის მიხედვით, ანუ შექმნათ თემატური კოლექცია, </a:t>
            </a:r>
            <a:r>
              <a:rPr lang="en-US" baseline="0" dirty="0" smtClean="0"/>
              <a:t>Save Items</a:t>
            </a:r>
            <a:r>
              <a:rPr lang="ka-GE" baseline="0" dirty="0" smtClean="0"/>
              <a:t>-ის ქვემოთ ნაცვლად ფავორიტებისა მონიშნეთ </a:t>
            </a:r>
            <a:r>
              <a:rPr lang="en-US" baseline="0" dirty="0" smtClean="0"/>
              <a:t>Create collection</a:t>
            </a:r>
            <a:r>
              <a:rPr lang="ka-GE" baseline="0" dirty="0" smtClean="0"/>
              <a:t> და დაარქვით კოლექციას სასურველი სახელი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a-GE" baseline="0" dirty="0" smtClean="0"/>
              <a:t>შემდგომში იგივე ნაბიჯების გამეორებისას </a:t>
            </a:r>
            <a:r>
              <a:rPr lang="en-US" baseline="0" dirty="0" smtClean="0"/>
              <a:t>Save Items</a:t>
            </a:r>
            <a:r>
              <a:rPr lang="ka-GE" baseline="0" dirty="0" smtClean="0"/>
              <a:t>-ის ქვემოთ ისრით ჩამოშლისას ფავორიტების კოლექციასთან ერთად გამოჩნდება თქვენ მიერ შექმნილი კოლექციებიც.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forms/biosketch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scienc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chranelibrary.com/advanced-searc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lar.googl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ეფექტური სამეცნიერო საქმიანობა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1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ლიტერატურის ძიებიდან ციტირების ინდექსებამდე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NCBI - კოლექციები</a:t>
            </a: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311700" y="1183532"/>
            <a:ext cx="4358400" cy="32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კოლექციები საშუალებად გაძლევთ: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დაახარისხოთ PubMed-ზე მოძიებული სტატიები თემატიკის მიხედვით;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ადვილად გაუზიაროთ სტატიების ჯგუფი კოლეგებს;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ჩამოტვირთოთ სტატიების ჯგუფი და გამოიყენოთ ციტირებების მართვის პროგრამაში.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99" y="1776761"/>
            <a:ext cx="4224739" cy="18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NCBI - SciENcv</a:t>
            </a:r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479850" y="1198400"/>
            <a:ext cx="4541400" cy="3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NIH ბიოსკეჩი: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რეზიუმე, რომელიც ფოკუსირებულია მკვლევარის სამეცნიერო საქმიანობაზე;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სავალდებულოა NIH-ის ნებისმიერ გრანტზე განაცხადის შეტანისთვის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ხშირად მოითხოვება სხვა შემთხვევებშიც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გააჩნია მკაცრად განსაზღვრული ფორმატი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100" u="sng" dirty="0">
                <a:solidFill>
                  <a:schemeClr val="tx1"/>
                </a:solidFill>
                <a:hlinkClick r:id="rId3"/>
              </a:rPr>
              <a:t>https://grants.nih.gov/grants/forms/biosketch.htm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2825" y="1198400"/>
            <a:ext cx="3817949" cy="3327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NCBI - SciENcv</a:t>
            </a:r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523050" y="1644750"/>
            <a:ext cx="8097900" cy="1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Sciencv არის NCBI-ს ინსტრუმენტი, რომელიც საშუალებას გაძლევთ მარტივად </a:t>
            </a:r>
            <a:r>
              <a:rPr lang="en" dirty="0" smtClean="0">
                <a:solidFill>
                  <a:schemeClr val="tx1"/>
                </a:solidFill>
              </a:rPr>
              <a:t>შექმნა</a:t>
            </a:r>
            <a:r>
              <a:rPr lang="ka-GE" dirty="0" smtClean="0">
                <a:solidFill>
                  <a:schemeClr val="tx1"/>
                </a:solidFill>
              </a:rPr>
              <a:t>თ</a:t>
            </a:r>
            <a:r>
              <a:rPr lang="en" dirty="0" smtClean="0">
                <a:solidFill>
                  <a:schemeClr val="tx1"/>
                </a:solidFill>
              </a:rPr>
              <a:t> </a:t>
            </a:r>
            <a:r>
              <a:rPr lang="en" dirty="0">
                <a:solidFill>
                  <a:schemeClr val="tx1"/>
                </a:solidFill>
              </a:rPr>
              <a:t>ბიოსკეჩი ვებ-გვერდზე და შემდეგ გადმოწეროთ სასურველ ფორმატში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tx1"/>
                </a:solidFill>
                <a:hlinkClick r:id="rId3"/>
              </a:rPr>
              <a:t>https://www.ncbi.nlm.nih.gov/sciencv/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Cochrane Database of Systematic Reviews</a:t>
            </a:r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311700" y="1252825"/>
            <a:ext cx="82404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</a:rPr>
              <a:t>ერთ-ერთი წამყვანი ჟურნალი და მონაცემთა ბაზა სისტემური მიმოხილვებისა და მეტა-ანალიზებისთვის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1863300" y="4641300"/>
            <a:ext cx="54174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 dirty="0">
                <a:solidFill>
                  <a:schemeClr val="accent5"/>
                </a:solidFill>
                <a:hlinkClick r:id="rId3"/>
              </a:rPr>
              <a:t>https://www.cochranelibrary.com/advanced-search</a:t>
            </a:r>
            <a:endParaRPr dirty="0"/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1550" y="2017800"/>
            <a:ext cx="5380906" cy="253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Scholar</a:t>
            </a:r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129075" y="1146900"/>
            <a:ext cx="3918600" cy="3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სპეციალურად სამეცნიერო წყაროებისთვის განკუთვნილი საძიებო სისტემა: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სტატიები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თეზისები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წიგნები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კონფერენციების აბსტრაქტები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პირადი პროფილი: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ციტირებების რაოდენობა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ციტირების ინდექსი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2975" y="1390374"/>
            <a:ext cx="4885776" cy="208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/>
          <p:cNvSpPr txBox="1"/>
          <p:nvPr/>
        </p:nvSpPr>
        <p:spPr>
          <a:xfrm>
            <a:off x="5143500" y="4063075"/>
            <a:ext cx="29826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4"/>
              </a:rPr>
              <a:t>https://scholar.google.com/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64" y="2244088"/>
            <a:ext cx="8520600" cy="572700"/>
          </a:xfrm>
        </p:spPr>
        <p:txBody>
          <a:bodyPr/>
          <a:lstStyle/>
          <a:p>
            <a:pPr algn="ctr"/>
            <a:r>
              <a:rPr lang="ka-GE" dirty="0" smtClean="0"/>
              <a:t>ლიტერატურის მოძიება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ელექტრონული რესურსები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11700" y="1761725"/>
            <a:ext cx="8520600" cy="28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HINARI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b="1"/>
              <a:t>Pubmed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b="1"/>
              <a:t>Cochrane Library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b="1"/>
              <a:t>Google Scholar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Pubmed - ზოგადი მიმოხილვა</a:t>
            </a:r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69450" y="1152475"/>
            <a:ext cx="5638800" cy="3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tx1"/>
                </a:solidFill>
                <a:hlinkClick r:id="rId3"/>
              </a:rPr>
              <a:t>https://www.ncbi.nlm.nih.gov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აშშ-ის ჯანმრთელობის ეროვნული ინსტიტუტები (NIH)</a:t>
            </a:r>
            <a:endParaRPr dirty="0">
              <a:solidFill>
                <a:schemeClr val="tx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>
                <a:solidFill>
                  <a:schemeClr val="tx1"/>
                </a:solidFill>
              </a:rPr>
              <a:t>მედიცინის ეროვნული ბიბლიოთეკა (NLM)</a:t>
            </a:r>
            <a:endParaRPr sz="1800" dirty="0">
              <a:solidFill>
                <a:schemeClr val="tx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 dirty="0">
                <a:solidFill>
                  <a:schemeClr val="tx1"/>
                </a:solidFill>
              </a:rPr>
              <a:t>ბიოტექნოლოგიური ინფორმაციების ეროვნული ცენტრი (NCBI)</a:t>
            </a:r>
            <a:endParaRPr sz="1800" dirty="0">
              <a:solidFill>
                <a:schemeClr val="tx1"/>
              </a:solidFill>
            </a:endParaRPr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>
                <a:solidFill>
                  <a:schemeClr val="tx1"/>
                </a:solidFill>
              </a:rPr>
              <a:t>Pubmed - ბიოსამედიცინო ლიტერატურის ძიებისა და მოპოვების სისტემა</a:t>
            </a:r>
            <a:endParaRPr sz="1800"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ძირითადი წყარო: ბიოსამედიცინო ბიბლიოგრაფიული მონაცემთა ბაზა MEDLINE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875" y="1375825"/>
            <a:ext cx="3378950" cy="2328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Pubmed - ზოგადი მიმოხილვა</a:t>
            </a:r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145775" y="1154650"/>
            <a:ext cx="5034600" cy="38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29 მილიონზე მეტი ციტირებული ნაშრომი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ნაშრომთა აბსოლუტური უმეტესობისთვის ხელმისაწვდომი აბსტრაქტი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ნაშრომთა ~30% - უფასო სრული სტატია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Pubmed Central (PMC)</a:t>
            </a:r>
            <a:endParaRPr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375" y="1154650"/>
            <a:ext cx="3784674" cy="26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475" y="3173900"/>
            <a:ext cx="6937776" cy="18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/>
          <p:nvPr/>
        </p:nvSpPr>
        <p:spPr>
          <a:xfrm>
            <a:off x="6414075" y="3199375"/>
            <a:ext cx="750000" cy="413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Pubmed - ძებნის ზოგადი პრინციპები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70600" cy="3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შეიყვანეთ მაქსიმალურად კონკრეტული საძიებო სიტყვები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არ არის საჭირო ფრჩხილები, ბრჭყალები ან პუნქტუაცია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შედეგების გაფილტვრა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კვლევის ტიპი (კლინიკური კვლევა, მეტა-ანალიზი, მიმოხილვა)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გამოქვეყნების წლები (მაგ., ბოლო 5 წლის განმავლობაში)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კვლევები ცხოველებში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ძიების შედეგების ჩვენება აბსტრაქტებთან ერთად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862" y="3050000"/>
            <a:ext cx="3290799" cy="18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7175" y="1170125"/>
            <a:ext cx="3366164" cy="172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/>
          <p:nvPr/>
        </p:nvSpPr>
        <p:spPr>
          <a:xfrm>
            <a:off x="5250650" y="1025650"/>
            <a:ext cx="811200" cy="1745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509260" y="3360420"/>
            <a:ext cx="807720" cy="883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NCBI - პირადი ანგარიში</a:t>
            </a:r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229925" y="1071706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უფასო ანგარიში, რომლის საშუალებითაც შესაძლებელია: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ძიების შედეგების შენახვა და სიახლეების გამოწერა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პირადი ბიბლიოგრაფიის შექმნა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სტატიების დახარისხება კოლექციებად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NIH ფორმატის CV-ის, ბიოსკეჩის შექმნა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59" y="1293541"/>
            <a:ext cx="4620392" cy="2972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NCBI - პირადი ბიბლიოგრაფია</a:t>
            </a: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479850" y="1205834"/>
            <a:ext cx="8184300" cy="8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საშუალებას გაძლევთ მარტივად მართოთ და გააზიაროთ თქვენი გამოქვეყნებული ნაშრომების სია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550" y="2081900"/>
            <a:ext cx="6475300" cy="15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906" y="2262569"/>
            <a:ext cx="4698876" cy="265795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/>
          <p:nvPr/>
        </p:nvSpPr>
        <p:spPr>
          <a:xfrm>
            <a:off x="428625" y="3413700"/>
            <a:ext cx="3061500" cy="811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NCBI - ძებნის შედეგების შენახვა/გამოწერა</a:t>
            </a: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479850" y="1198400"/>
            <a:ext cx="8184300" cy="8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საშუალებას გაძლევთ </a:t>
            </a:r>
            <a:r>
              <a:rPr lang="en" dirty="0" smtClean="0">
                <a:solidFill>
                  <a:schemeClr val="tx1"/>
                </a:solidFill>
              </a:rPr>
              <a:t>გამოიწერ</a:t>
            </a:r>
            <a:r>
              <a:rPr lang="ka-GE" dirty="0" smtClean="0">
                <a:solidFill>
                  <a:schemeClr val="tx1"/>
                </a:solidFill>
              </a:rPr>
              <a:t>ო</a:t>
            </a:r>
            <a:r>
              <a:rPr lang="en" dirty="0" smtClean="0">
                <a:solidFill>
                  <a:schemeClr val="tx1"/>
                </a:solidFill>
              </a:rPr>
              <a:t>თ </a:t>
            </a:r>
            <a:r>
              <a:rPr lang="en" dirty="0">
                <a:solidFill>
                  <a:schemeClr val="tx1"/>
                </a:solidFill>
              </a:rPr>
              <a:t>სიახლეები და ელ. ფოსტაზე მიიღოთ თქვენთვის საინტერესო თემატიკაზე გამოქვეყნებული ახალი სტატიები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50" y="2081900"/>
            <a:ext cx="3866544" cy="27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/>
          <p:nvPr/>
        </p:nvSpPr>
        <p:spPr>
          <a:xfrm>
            <a:off x="1663625" y="2213075"/>
            <a:ext cx="427200" cy="228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6644" y="2081900"/>
            <a:ext cx="2525982" cy="275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1037</Words>
  <Application>Microsoft Office PowerPoint</Application>
  <PresentationFormat>On-screen Show (16:9)</PresentationFormat>
  <Paragraphs>96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ეფექტური სამეცნიერო საქმიანობა</vt:lpstr>
      <vt:lpstr>ლიტერატურის მოძიება</vt:lpstr>
      <vt:lpstr>ელექტრონული რესურსები</vt:lpstr>
      <vt:lpstr>Pubmed - ზოგადი მიმოხილვა</vt:lpstr>
      <vt:lpstr>Pubmed - ზოგადი მიმოხილვა</vt:lpstr>
      <vt:lpstr>Pubmed - ძებნის ზოგადი პრინციპები</vt:lpstr>
      <vt:lpstr>My NCBI - პირადი ანგარიში</vt:lpstr>
      <vt:lpstr>My NCBI - პირადი ბიბლიოგრაფია</vt:lpstr>
      <vt:lpstr>My NCBI - ძებნის შედეგების შენახვა/გამოწერა</vt:lpstr>
      <vt:lpstr>My NCBI - კოლექციები</vt:lpstr>
      <vt:lpstr>My NCBI - SciENcv</vt:lpstr>
      <vt:lpstr>My NCBI - SciENcv</vt:lpstr>
      <vt:lpstr>Cochrane Database of Systematic Reviews</vt:lpstr>
      <vt:lpstr>Google Scholar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ეფექტური სამეცნიერო საქმიანობა</dc:title>
  <cp:lastModifiedBy>Baliashvili, Davit</cp:lastModifiedBy>
  <cp:revision>72</cp:revision>
  <dcterms:modified xsi:type="dcterms:W3CDTF">2019-08-20T15:42:37Z</dcterms:modified>
</cp:coreProperties>
</file>