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259" r:id="rId3"/>
    <p:sldId id="363" r:id="rId4"/>
    <p:sldId id="361" r:id="rId5"/>
    <p:sldId id="360" r:id="rId6"/>
    <p:sldId id="366" r:id="rId7"/>
    <p:sldId id="365" r:id="rId8"/>
    <p:sldId id="367" r:id="rId9"/>
    <p:sldId id="368" r:id="rId10"/>
    <p:sldId id="376" r:id="rId11"/>
    <p:sldId id="369" r:id="rId12"/>
    <p:sldId id="370" r:id="rId13"/>
    <p:sldId id="372" r:id="rId14"/>
    <p:sldId id="373" r:id="rId15"/>
    <p:sldId id="378" r:id="rId16"/>
    <p:sldId id="375" r:id="rId17"/>
    <p:sldId id="382" r:id="rId18"/>
    <p:sldId id="381"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667" autoAdjust="0"/>
  </p:normalViewPr>
  <p:slideViewPr>
    <p:cSldViewPr snapToGrid="0">
      <p:cViewPr varScale="1">
        <p:scale>
          <a:sx n="89" d="100"/>
          <a:sy n="89" d="100"/>
        </p:scale>
        <p:origin x="1253"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57CB4-32DF-4130-8574-30FEA24A2378}" type="datetimeFigureOut">
              <a:rPr lang="en-US" smtClean="0"/>
              <a:t>8/8/2022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76F80-4190-4C40-BA49-38AA34CD9D5D}" type="slidenum">
              <a:rPr lang="en-US" smtClean="0"/>
              <a:t>‹#›</a:t>
            </a:fld>
            <a:endParaRPr lang="en-US"/>
          </a:p>
        </p:txBody>
      </p:sp>
    </p:spTree>
    <p:extLst>
      <p:ext uri="{BB962C8B-B14F-4D97-AF65-F5344CB8AC3E}">
        <p14:creationId xmlns:p14="http://schemas.microsoft.com/office/powerpoint/2010/main" val="325229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6F80-4190-4C40-BA49-38AA34CD9D5D}" type="slidenum">
              <a:rPr lang="en-US" smtClean="0"/>
              <a:t>12</a:t>
            </a:fld>
            <a:endParaRPr lang="en-US"/>
          </a:p>
        </p:txBody>
      </p:sp>
    </p:spTree>
    <p:extLst>
      <p:ext uri="{BB962C8B-B14F-4D97-AF65-F5344CB8AC3E}">
        <p14:creationId xmlns:p14="http://schemas.microsoft.com/office/powerpoint/2010/main" val="62659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6F80-4190-4C40-BA49-38AA34CD9D5D}" type="slidenum">
              <a:rPr lang="en-US" smtClean="0"/>
              <a:t>13</a:t>
            </a:fld>
            <a:endParaRPr lang="en-US"/>
          </a:p>
        </p:txBody>
      </p:sp>
    </p:spTree>
    <p:extLst>
      <p:ext uri="{BB962C8B-B14F-4D97-AF65-F5344CB8AC3E}">
        <p14:creationId xmlns:p14="http://schemas.microsoft.com/office/powerpoint/2010/main" val="322307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6F80-4190-4C40-BA49-38AA34CD9D5D}" type="slidenum">
              <a:rPr lang="en-US" smtClean="0"/>
              <a:t>14</a:t>
            </a:fld>
            <a:endParaRPr lang="en-US"/>
          </a:p>
        </p:txBody>
      </p:sp>
    </p:spTree>
    <p:extLst>
      <p:ext uri="{BB962C8B-B14F-4D97-AF65-F5344CB8AC3E}">
        <p14:creationId xmlns:p14="http://schemas.microsoft.com/office/powerpoint/2010/main" val="373511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86787-FE49-4F7C-A2EE-68734A6C23E7}" type="slidenum">
              <a:rPr lang="en-GB" smtClean="0"/>
              <a:t>18</a:t>
            </a:fld>
            <a:endParaRPr lang="en-GB"/>
          </a:p>
        </p:txBody>
      </p:sp>
    </p:spTree>
    <p:extLst>
      <p:ext uri="{BB962C8B-B14F-4D97-AF65-F5344CB8AC3E}">
        <p14:creationId xmlns:p14="http://schemas.microsoft.com/office/powerpoint/2010/main" val="428348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0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13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64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9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05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463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9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9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157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212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69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794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01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205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72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38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12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10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80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7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06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648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64CB8A-7EBA-404B-85EC-61E368E32324}" type="datetimeFigureOut">
              <a:rPr lang="en-US" smtClean="0">
                <a:solidFill>
                  <a:prstClr val="black">
                    <a:tint val="75000"/>
                  </a:prstClr>
                </a:solidFill>
              </a:rPr>
              <a:pPr/>
              <a:t>8/8/2022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E96D2C-3739-4A6A-8DC2-C9212E4B3D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538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noChangeArrowheads="1"/>
          </p:cNvSpPr>
          <p:nvPr>
            <p:ph type="ctrTitle"/>
          </p:nvPr>
        </p:nvSpPr>
        <p:spPr bwMode="auto">
          <a:xfrm>
            <a:off x="152399" y="2042752"/>
            <a:ext cx="8779933" cy="2684696"/>
          </a:xfrm>
          <a:prstGeom prst="rect">
            <a:avLst/>
          </a:prstGeom>
          <a:noFill/>
          <a:ln>
            <a:noFill/>
          </a:ln>
          <a:effectLst/>
        </p:spPr>
        <p:txBody>
          <a:bodyPr anchor="ctr">
            <a:normAutofit fontScale="90000"/>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ka-GE"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ka-GE"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ka-GE"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დაავადებათა </a:t>
            </a:r>
            <a:r>
              <a:rPr lang="ka-GE" altLang="en-US"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კონტროლისა და საზოგადოებრივი ჯანმრთელობის ეროვნული </a:t>
            </a:r>
            <a:r>
              <a:rPr lang="ka-GE"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 (</a:t>
            </a:r>
            <a:r>
              <a:rPr lang="en-US"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NCDC)</a:t>
            </a:r>
            <a:br>
              <a:rPr lang="en-US"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altLang="en-US"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ka-GE"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2013-2022 </a:t>
            </a:r>
            <a:r>
              <a:rPr lang="ka-GE" altLang="en-US" sz="2200"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წლების ძირითადი </a:t>
            </a:r>
            <a:r>
              <a:rPr lang="ka-GE"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მიღწევები</a:t>
            </a:r>
            <a:r>
              <a:rPr lang="en-US"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ka-GE"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ka-GE"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ka-GE"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და სამომავლო ხედვა</a:t>
            </a:r>
            <a:r>
              <a:rPr lang="en-US"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altLang="en-US" sz="2200"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altLang="en-US" b="1" dirty="0" smtClean="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a:t/>
            </a:r>
            <a:br>
              <a:rPr lang="en-US" dirty="0"/>
            </a:br>
            <a:endParaRPr lang="ka-GE" altLang="en-US"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900814" y="4658280"/>
            <a:ext cx="7196666" cy="797398"/>
          </a:xfrm>
        </p:spPr>
        <p:txBody>
          <a:bodyPr>
            <a:noAutofit/>
          </a:bodyPr>
          <a:lstStyle/>
          <a:p>
            <a:pPr lvl="0" algn="r" defTabSz="914400">
              <a:lnSpc>
                <a:spcPct val="100000"/>
              </a:lnSpc>
              <a:spcBef>
                <a:spcPts val="0"/>
              </a:spcBef>
            </a:pPr>
            <a:r>
              <a:rPr lang="ka-GE"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ამირან გამყრელიძე</a:t>
            </a:r>
          </a:p>
          <a:p>
            <a:pPr lvl="0" algn="r" defTabSz="914400">
              <a:lnSpc>
                <a:spcPct val="100000"/>
              </a:lnSpc>
              <a:spcBef>
                <a:spcPts val="0"/>
              </a:spcBef>
            </a:pPr>
            <a:endParaRPr lang="ka-GE" sz="1600"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lgn="r" defTabSz="914400">
              <a:lnSpc>
                <a:spcPct val="100000"/>
              </a:lnSpc>
              <a:spcBef>
                <a:spcPts val="0"/>
              </a:spcBef>
            </a:pPr>
            <a:r>
              <a:rPr lang="ka-GE" sz="1600"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გენერალური დირექტორი</a:t>
            </a:r>
          </a:p>
          <a:p>
            <a:pPr lvl="0" algn="r" defTabSz="914400">
              <a:lnSpc>
                <a:spcPct val="100000"/>
              </a:lnSpc>
              <a:spcBef>
                <a:spcPts val="0"/>
              </a:spcBef>
            </a:pPr>
            <a:r>
              <a:rPr lang="ka-GE" sz="1600"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მედიცინის მეცნიერებათა დოქტორი, პროფესორი</a:t>
            </a:r>
            <a:endParaRPr lang="en-US" sz="1600"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600" b="1" dirty="0">
              <a:solidFill>
                <a:schemeClr val="accent5">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a16="http://schemas.microsoft.com/office/drawing/2014/main" xmlns="" id="{D879587C-DDE5-4544-8E22-E7C87BDF6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 y="0"/>
            <a:ext cx="9265920" cy="1442720"/>
          </a:xfrm>
          <a:prstGeom prst="rect">
            <a:avLst/>
          </a:prstGeom>
        </p:spPr>
      </p:pic>
    </p:spTree>
    <p:extLst>
      <p:ext uri="{BB962C8B-B14F-4D97-AF65-F5344CB8AC3E}">
        <p14:creationId xmlns:p14="http://schemas.microsoft.com/office/powerpoint/2010/main" val="2242449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19075" y="284971"/>
            <a:ext cx="926592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a-GE" sz="1100" b="1" dirty="0">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i="0" u="sng" strike="noStrike" cap="none" normalizeH="0" baseline="0" dirty="0">
              <a:ln>
                <a:noFill/>
              </a:ln>
              <a:solidFill>
                <a:schemeClr val="accent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eaLnBrk="0" fontAlgn="base" hangingPunct="0">
              <a:spcBef>
                <a:spcPct val="0"/>
              </a:spcBef>
              <a:spcAft>
                <a:spcPct val="0"/>
              </a:spcAft>
            </a:pPr>
            <a:endParaRPr lang="ka-GE"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eaLnBrk="0" fontAlgn="base" hangingPunct="0">
              <a:spcBef>
                <a:spcPct val="0"/>
              </a:spcBef>
              <a:spcAft>
                <a:spcPct val="0"/>
              </a:spcAft>
            </a:pPr>
            <a:r>
              <a:rPr kumimoji="0" lang="ka-GE" sz="1600" i="0" strike="noStrike" cap="none" normalizeH="0" baseline="0" dirty="0" smtClean="0">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1">
            <a:extLst>
              <a:ext uri="{FF2B5EF4-FFF2-40B4-BE49-F238E27FC236}">
                <a16:creationId xmlns:a16="http://schemas.microsoft.com/office/drawing/2014/main" xmlns="" id="{D27679BC-1829-4563-AA22-32A1DB044375}"/>
              </a:ext>
            </a:extLst>
          </p:cNvPr>
          <p:cNvSpPr txBox="1">
            <a:spLocks noChangeArrowheads="1"/>
          </p:cNvSpPr>
          <p:nvPr/>
        </p:nvSpPr>
        <p:spPr bwMode="auto">
          <a:xfrm>
            <a:off x="0" y="60126"/>
            <a:ext cx="9144000" cy="576072"/>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საზოგადოებრივი </a:t>
            </a:r>
            <a:r>
              <a:rPr lang="ka-GE" alt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ჯანმრთელობის სისტემაში ახალი სერვისების ამოქმედება </a:t>
            </a:r>
          </a:p>
        </p:txBody>
      </p:sp>
      <p:sp>
        <p:nvSpPr>
          <p:cNvPr id="11" name="Rectangle 10"/>
          <p:cNvSpPr/>
          <p:nvPr/>
        </p:nvSpPr>
        <p:spPr>
          <a:xfrm>
            <a:off x="1172718" y="798408"/>
            <a:ext cx="6965442" cy="4044377"/>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სხვადასხვა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ლოკალიზაციის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კიბოს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სკრინინგი</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ახალშობილთა სმენის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სკრინინგი</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დღენაკლულთა</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რეტინოპათიის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სკრინინგი</a:t>
            </a: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ორსულთა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ინფექციურ დაავადებებზე ტესტირების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გაფართოება</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ტყვიის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ბიომონიტორინგი</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lvl="2">
              <a:lnSpc>
                <a:spcPct val="107000"/>
              </a:lnSpc>
            </a:pPr>
            <a:endParaRPr lang="ka-GE" sz="1600" dirty="0">
              <a:solidFill>
                <a:srgbClr val="002060"/>
              </a:solidFill>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xmlns="" id="{D27679BC-1829-4563-AA22-32A1DB044375}"/>
              </a:ext>
            </a:extLst>
          </p:cNvPr>
          <p:cNvSpPr txBox="1">
            <a:spLocks noChangeArrowheads="1"/>
          </p:cNvSpPr>
          <p:nvPr/>
        </p:nvSpPr>
        <p:spPr bwMode="auto">
          <a:xfrm>
            <a:off x="0" y="3347116"/>
            <a:ext cx="9144000" cy="4572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ჯანდაცვის </a:t>
            </a:r>
            <a:r>
              <a:rPr lang="ka-GE" alt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ძირითადი </a:t>
            </a:r>
            <a:r>
              <a:rPr lang="ka-GE" altLang="en-US" sz="2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ინდიკატორების შემცირება </a:t>
            </a:r>
            <a:endParaRPr lang="ka-GE" alt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Rectangle 9"/>
          <p:cNvSpPr/>
          <p:nvPr/>
        </p:nvSpPr>
        <p:spPr>
          <a:xfrm>
            <a:off x="1172718" y="3879516"/>
            <a:ext cx="6965442" cy="4307846"/>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0-5 წ. ბავშვთა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სიკვდილიანობა</a:t>
            </a:r>
          </a:p>
          <a:p>
            <a:pPr marL="342900" indent="-342900" algn="just">
              <a:lnSpc>
                <a:spcPct val="107000"/>
              </a:lnSpc>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მკვდრადშობადობა </a:t>
            </a:r>
          </a:p>
          <a:p>
            <a:pPr marL="342900" indent="-342900" algn="just">
              <a:lnSpc>
                <a:spcPct val="107000"/>
              </a:lnSpc>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ნეონატალური</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სიკვდილიანობა </a:t>
            </a:r>
          </a:p>
          <a:p>
            <a:pPr marL="342900" indent="-342900" algn="just">
              <a:lnSpc>
                <a:spcPct val="107000"/>
              </a:lnSpc>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მოზარდთა ორსულობა</a:t>
            </a:r>
          </a:p>
          <a:p>
            <a:pPr marL="342900" indent="-342900" algn="just">
              <a:lnSpc>
                <a:spcPct val="107000"/>
              </a:lnSpc>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აბორტების რაოდენობა</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endParaRPr lang="ka-GE" sz="1600" dirty="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lvl="2">
              <a:lnSpc>
                <a:spcPct val="107000"/>
              </a:lnSpc>
            </a:pPr>
            <a:endParaRPr lang="ka-GE" sz="1600" dirty="0">
              <a:solidFill>
                <a:srgbClr val="002060"/>
              </a:solidFill>
              <a:ea typeface="Calibri" panose="020F0502020204030204" pitchFamily="34" charset="0"/>
              <a:cs typeface="Calibri" panose="020F0502020204030204" pitchFamily="34" charset="0"/>
            </a:endParaRPr>
          </a:p>
        </p:txBody>
      </p:sp>
      <p:pic>
        <p:nvPicPr>
          <p:cNvPr id="12" name="Picture 11"/>
          <p:cNvPicPr/>
          <p:nvPr/>
        </p:nvPicPr>
        <p:blipFill>
          <a:blip r:embed="rId2"/>
          <a:stretch>
            <a:fillRect/>
          </a:stretch>
        </p:blipFill>
        <p:spPr>
          <a:xfrm>
            <a:off x="7885224" y="878954"/>
            <a:ext cx="1131792" cy="1941643"/>
          </a:xfrm>
          <a:prstGeom prst="rect">
            <a:avLst/>
          </a:prstGeom>
        </p:spPr>
      </p:pic>
    </p:spTree>
    <p:extLst>
      <p:ext uri="{BB962C8B-B14F-4D97-AF65-F5344CB8AC3E}">
        <p14:creationId xmlns:p14="http://schemas.microsoft.com/office/powerpoint/2010/main" val="44849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19075" y="284971"/>
            <a:ext cx="926592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a-GE" sz="1100" b="1" dirty="0">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i="0" u="sng" strike="noStrike" cap="none" normalizeH="0" baseline="0" dirty="0">
              <a:ln>
                <a:noFill/>
              </a:ln>
              <a:solidFill>
                <a:schemeClr val="accent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eaLnBrk="0" fontAlgn="base" hangingPunct="0">
              <a:spcBef>
                <a:spcPct val="0"/>
              </a:spcBef>
              <a:spcAft>
                <a:spcPct val="0"/>
              </a:spcAft>
            </a:pPr>
            <a:endParaRPr lang="ka-GE"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eaLnBrk="0" fontAlgn="base" hangingPunct="0">
              <a:spcBef>
                <a:spcPct val="0"/>
              </a:spcBef>
              <a:spcAft>
                <a:spcPct val="0"/>
              </a:spcAft>
            </a:pPr>
            <a:r>
              <a:rPr kumimoji="0" lang="ka-GE" sz="1600" i="0" strike="noStrike" cap="none" normalizeH="0" baseline="0" dirty="0" smtClean="0">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1">
            <a:extLst>
              <a:ext uri="{FF2B5EF4-FFF2-40B4-BE49-F238E27FC236}">
                <a16:creationId xmlns:a16="http://schemas.microsoft.com/office/drawing/2014/main" xmlns="" id="{D27679BC-1829-4563-AA22-32A1DB044375}"/>
              </a:ext>
            </a:extLst>
          </p:cNvPr>
          <p:cNvSpPr txBox="1">
            <a:spLocks noChangeArrowheads="1"/>
          </p:cNvSpPr>
          <p:nvPr/>
        </p:nvSpPr>
        <p:spPr bwMode="auto">
          <a:xfrm>
            <a:off x="0" y="0"/>
            <a:ext cx="9144000" cy="903335"/>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000" b="1" dirty="0" smtClean="0">
                <a:solidFill>
                  <a:schemeClr val="bg1"/>
                </a:solidFill>
                <a:latin typeface="+mn-lt"/>
              </a:rPr>
              <a:t>საზოგადოებრივი </a:t>
            </a:r>
            <a:r>
              <a:rPr lang="ka-GE" altLang="en-US" sz="2000" b="1" dirty="0">
                <a:solidFill>
                  <a:schemeClr val="bg1"/>
                </a:solidFill>
                <a:latin typeface="+mn-lt"/>
              </a:rPr>
              <a:t>ჯანდაცვის ელექტრონული ინფორმაციული სისტემების განვითარება</a:t>
            </a:r>
          </a:p>
        </p:txBody>
      </p:sp>
      <p:sp>
        <p:nvSpPr>
          <p:cNvPr id="11" name="Rectangle 10"/>
          <p:cNvSpPr/>
          <p:nvPr/>
        </p:nvSpPr>
        <p:spPr>
          <a:xfrm>
            <a:off x="219075" y="1227756"/>
            <a:ext cx="8522589" cy="7469481"/>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კიბოს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ერთიანი ინფორმაციული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სისტემა</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დაბადების რეგისტრი</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დაბადება/გარდაცვალების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სისტემის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ადმინისტრირება</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სრულად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ელექტრონული სტატისტიკური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ანგარიშგება</a:t>
            </a: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ელექტრონული რიგების,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რეფერალის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და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ტელემედიცინის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სისტემა</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ელექტრონული სწავლებისა და კომუნიკაციის პლატფორმა; </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Georgia e-Health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აპლიკაცია; მარაგების მართვის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სისტემა</a:t>
            </a: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სიკვდილიანობის მონაცემთა </a:t>
            </a: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7000"/>
              </a:lnSpc>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ხარისხის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გაუმჯობესება - </a:t>
            </a: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7000"/>
              </a:lnSpc>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სიკვდილის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არაიდენტიფიცირებული</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7000"/>
              </a:lnSpc>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მიზეზების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წილი: 		                </a:t>
            </a:r>
          </a:p>
          <a:p>
            <a:pPr lvl="0" algn="just">
              <a:lnSpc>
                <a:spcPct val="107000"/>
              </a:lnSpc>
              <a:spcAft>
                <a:spcPts val="0"/>
              </a:spcAft>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2018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54.6</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0" algn="just">
              <a:lnSpc>
                <a:spcPct val="107000"/>
              </a:lnSpc>
              <a:spcAft>
                <a:spcPts val="0"/>
              </a:spcAft>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2021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- 12.3%  </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000500" lvl="8" indent="-342900" algn="just">
              <a:lnSpc>
                <a:spcPct val="107000"/>
              </a:lnSpc>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a typeface="Calibri" panose="020F0502020204030204" pitchFamily="34" charset="0"/>
              <a:cs typeface="Calibri" panose="020F0502020204030204" pitchFamily="34" charset="0"/>
            </a:endParaRPr>
          </a:p>
          <a:p>
            <a:pPr lvl="2">
              <a:lnSpc>
                <a:spcPct val="107000"/>
              </a:lnSpc>
            </a:pPr>
            <a:endParaRPr lang="ka-GE" sz="1600" dirty="0">
              <a:solidFill>
                <a:srgbClr val="002060"/>
              </a:solidFill>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369" y="4429962"/>
            <a:ext cx="4419600" cy="2304288"/>
          </a:xfrm>
          <a:prstGeom prst="rect">
            <a:avLst/>
          </a:prstGeom>
        </p:spPr>
      </p:pic>
    </p:spTree>
    <p:extLst>
      <p:ext uri="{BB962C8B-B14F-4D97-AF65-F5344CB8AC3E}">
        <p14:creationId xmlns:p14="http://schemas.microsoft.com/office/powerpoint/2010/main" val="16556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43446" y="3448352"/>
            <a:ext cx="1405976" cy="1820416"/>
          </a:xfrm>
          <a:prstGeom prst="rect">
            <a:avLst/>
          </a:prstGeom>
        </p:spPr>
      </p:pic>
      <p:sp>
        <p:nvSpPr>
          <p:cNvPr id="3" name="Content Placeholder 2"/>
          <p:cNvSpPr>
            <a:spLocks noGrp="1"/>
          </p:cNvSpPr>
          <p:nvPr>
            <p:ph idx="1"/>
          </p:nvPr>
        </p:nvSpPr>
        <p:spPr>
          <a:xfrm>
            <a:off x="81585" y="3778044"/>
            <a:ext cx="6359652" cy="4351338"/>
          </a:xfrm>
        </p:spPr>
        <p:txBody>
          <a:bodyPr>
            <a:normAutofit/>
          </a:bodyPr>
          <a:lstStyle/>
          <a:p>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ka-GE"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პუბლიკაციები</a:t>
            </a:r>
            <a:r>
              <a:rPr lang="ka-GE"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ყოველწლიური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სტატისტიკური ცნობარი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„ჯანმ­რ­თე­ლო­ბის დაცვა, საქართველო"</a:t>
            </a:r>
          </a:p>
          <a:p>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ყოველწლიური მოკლე სტატისტიკური მიმოხილვა </a:t>
            </a:r>
          </a:p>
          <a:p>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ყოველწლიური ანალიზი „კიბო საქართველოში“</a:t>
            </a:r>
          </a:p>
          <a:p>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COVID</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19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საქართველოში -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9</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გადახედვა </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დაბადების რეგისტრის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მონაცემთა ანალიზი</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მოსახლეობის ჯანმრთელობის მდგომარეობის და სამედიცინო მომსახურების ძირითადი მაჩვენებლები საქართველოს რეგიონებში,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სხვ.</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600" dirty="0">
              <a:solidFill>
                <a:srgbClr val="002060"/>
              </a:solidFill>
            </a:endParaRPr>
          </a:p>
          <a:p>
            <a:endParaRPr lang="en-US" sz="1600" dirty="0">
              <a:solidFill>
                <a:srgbClr val="002060"/>
              </a:solidFill>
            </a:endParaRPr>
          </a:p>
        </p:txBody>
      </p:sp>
      <p:sp>
        <p:nvSpPr>
          <p:cNvPr id="10" name="Content Placeholder 2"/>
          <p:cNvSpPr txBox="1">
            <a:spLocks/>
          </p:cNvSpPr>
          <p:nvPr/>
        </p:nvSpPr>
        <p:spPr>
          <a:xfrm>
            <a:off x="195544" y="5321705"/>
            <a:ext cx="4789864" cy="382055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 </a:t>
            </a:r>
            <a:endParaRPr lang="ka-GE" sz="1600" dirty="0"/>
          </a:p>
        </p:txBody>
      </p:sp>
      <p:sp>
        <p:nvSpPr>
          <p:cNvPr id="13" name="Content Placeholder 2"/>
          <p:cNvSpPr txBox="1">
            <a:spLocks/>
          </p:cNvSpPr>
          <p:nvPr/>
        </p:nvSpPr>
        <p:spPr>
          <a:xfrm>
            <a:off x="-10250" y="712900"/>
            <a:ext cx="5468112"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გამოქვეყნდა 382 </a:t>
            </a:r>
            <a:r>
              <a:rPr lang="ka-GE" sz="14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აბსტრაქტი</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203 სტატია</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ეპიდ</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-ბიულეტენის 58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ტომი, 507 საგანმანათლებლო</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სატრენინგო და სხვა სახის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მასალა, 27 სახელმძღვანელო, მეთოდური დოკუმენტი,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დაიბეჭდა 41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ანგარიში</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დაცულია 16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სადოქტორო დისერტაცია</a:t>
            </a:r>
          </a:p>
          <a:p>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საერთაშორისო დონის კონფერენციებში, კონგრესებში, სიმპოზიუმებში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564</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თანამშრომლის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მონაწილეობა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(200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ღონისძიება)</a:t>
            </a:r>
            <a:endPar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საერთაშორისო დონის სემინარებში,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ტრენინგებში 446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თანამშრომლის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მონაწილეობა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(195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ღონისძიება) </a:t>
            </a:r>
            <a:endPar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ka-GE" sz="140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ათვისებული</a:t>
            </a:r>
            <a:r>
              <a:rPr lang="ka-GE"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a:t>
            </a:r>
            <a:r>
              <a:rPr lang="ka-GE" sz="140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კვლევის 112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ახალი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მეთოდი</a:t>
            </a:r>
          </a:p>
          <a:p>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მიმდინარეობდა მუშაობა სხვადასხვა თემატიკის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171  პროექტზე</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itle 1">
            <a:extLst>
              <a:ext uri="{FF2B5EF4-FFF2-40B4-BE49-F238E27FC236}">
                <a16:creationId xmlns:a16="http://schemas.microsoft.com/office/drawing/2014/main" xmlns="" id="{21561FF2-B552-4CD8-96D4-2B33FC40FD9E}"/>
              </a:ext>
            </a:extLst>
          </p:cNvPr>
          <p:cNvSpPr txBox="1">
            <a:spLocks noChangeArrowheads="1"/>
          </p:cNvSpPr>
          <p:nvPr/>
        </p:nvSpPr>
        <p:spPr bwMode="auto">
          <a:xfrm>
            <a:off x="0" y="35178"/>
            <a:ext cx="9143999" cy="45113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ცენტრის სამეცნიერო აქტივობა </a:t>
            </a:r>
            <a:r>
              <a:rPr lang="ka-GE" altLang="en-US"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ka-GE"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p:cNvPicPr>
            <a:picLocks noChangeAspect="1"/>
          </p:cNvPicPr>
          <p:nvPr/>
        </p:nvPicPr>
        <p:blipFill>
          <a:blip r:embed="rId4"/>
          <a:stretch>
            <a:fillRect/>
          </a:stretch>
        </p:blipFill>
        <p:spPr>
          <a:xfrm>
            <a:off x="7610536" y="519937"/>
            <a:ext cx="1544849" cy="2088776"/>
          </a:xfrm>
          <a:prstGeom prst="rect">
            <a:avLst/>
          </a:prstGeom>
        </p:spPr>
      </p:pic>
      <p:pic>
        <p:nvPicPr>
          <p:cNvPr id="8" name="Picture 7"/>
          <p:cNvPicPr>
            <a:picLocks noChangeAspect="1"/>
          </p:cNvPicPr>
          <p:nvPr/>
        </p:nvPicPr>
        <p:blipFill>
          <a:blip r:embed="rId5"/>
          <a:stretch>
            <a:fillRect/>
          </a:stretch>
        </p:blipFill>
        <p:spPr>
          <a:xfrm>
            <a:off x="7075682" y="1438546"/>
            <a:ext cx="1488051" cy="2032856"/>
          </a:xfrm>
          <a:prstGeom prst="rect">
            <a:avLst/>
          </a:prstGeom>
        </p:spPr>
      </p:pic>
      <p:pic>
        <p:nvPicPr>
          <p:cNvPr id="9" name="Picture 8"/>
          <p:cNvPicPr>
            <a:picLocks noChangeAspect="1"/>
          </p:cNvPicPr>
          <p:nvPr/>
        </p:nvPicPr>
        <p:blipFill>
          <a:blip r:embed="rId6"/>
          <a:stretch>
            <a:fillRect/>
          </a:stretch>
        </p:blipFill>
        <p:spPr>
          <a:xfrm>
            <a:off x="6126126" y="3698485"/>
            <a:ext cx="1417320" cy="1801061"/>
          </a:xfrm>
          <a:prstGeom prst="rect">
            <a:avLst/>
          </a:prstGeom>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5119" y="5064238"/>
            <a:ext cx="2289179" cy="17481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5335180" y="586272"/>
            <a:ext cx="1863185" cy="2658046"/>
          </a:xfrm>
          <a:prstGeom prst="rect">
            <a:avLst/>
          </a:prstGeom>
        </p:spPr>
      </p:pic>
    </p:spTree>
    <p:extLst>
      <p:ext uri="{BB962C8B-B14F-4D97-AF65-F5344CB8AC3E}">
        <p14:creationId xmlns:p14="http://schemas.microsoft.com/office/powerpoint/2010/main" val="231659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5112" y="4850971"/>
            <a:ext cx="3008376" cy="1831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5544" y="582033"/>
            <a:ext cx="8692424" cy="4351338"/>
          </a:xfrm>
        </p:spPr>
        <p:txBody>
          <a:bodyPr>
            <a:noAutofit/>
          </a:bodyPr>
          <a:lstStyle/>
          <a:p>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BMJ, IHME, CONCORD, ECDC</a:t>
            </a: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ka-GE" sz="14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ჯანმოს</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საკონსულტაციო ორგანოებში არჩევა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EB, SCRC, EHMB, European Health Systems Foresight Group </a:t>
            </a:r>
            <a:r>
              <a:rPr lang="ka-GE" sz="14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დ.ა.შ</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CDC-</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რეგიონული წარმომადგენლობის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დაფუძნება</a:t>
            </a:r>
          </a:p>
          <a:p>
            <a:r>
              <a:rPr lang="ka-GE" sz="14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ჯანმოს</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ვირუსული ჰეპატიტების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კოლაბორაციულ</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ცენტრად დაფუძნების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აღიარება</a:t>
            </a:r>
          </a:p>
          <a:p>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მაღალი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დონის წარმომადგენლობითი ვიზიტები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CDC-</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ECDC-</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WHO-EURO-</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WRAIR-</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გაეროს ბავშვთა ფონდის, მსოფლიო ბანკის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რეგიონული დირექტორები),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WHO SCRC-</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სხდომის საქართველოში გამართვა</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საკანონმდებლო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 ინსტიტუციური გაძლიერების ხელშესაწყობად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ევროკავშირის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ინსტიტუციებთან თანამშრომლობა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twinning, TAIEX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პროგრამების ფარგლებში, გარემოს ჯანმრთელობის, სისხლის უსაფრთხოების, თამბაქოს კონტროლის, ტრავმატიზმის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მიმართულებით</a:t>
            </a:r>
          </a:p>
          <a:p>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IANPHI-</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მიერ ონკოლოგიურ დაავადებების საკითხებზე პროექტის აღიარება 2020 წლის ერთ-ერთ ყველაზე მნიშვნელოვან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მიღწევად</a:t>
            </a:r>
          </a:p>
          <a:p>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ცენტრის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პროექტი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საქართველოში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ელიმინაციის</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პროგრესი“ აღიარებულ იქნა 2021 წლის ერთ-ერთ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ყველაზე მნიშვნელოვან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მიღწევად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IANPHI-</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ევროპულ ქსელში</a:t>
            </a: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endParaRPr lang="ka-GE" sz="11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400" dirty="0">
              <a:solidFill>
                <a:srgbClr val="002060"/>
              </a:solidFill>
            </a:endParaRPr>
          </a:p>
          <a:p>
            <a:endParaRPr lang="en-US" sz="1400" dirty="0">
              <a:solidFill>
                <a:srgbClr val="002060"/>
              </a:solidFill>
            </a:endParaRPr>
          </a:p>
        </p:txBody>
      </p:sp>
      <p:sp>
        <p:nvSpPr>
          <p:cNvPr id="10" name="Content Placeholder 2"/>
          <p:cNvSpPr txBox="1">
            <a:spLocks/>
          </p:cNvSpPr>
          <p:nvPr/>
        </p:nvSpPr>
        <p:spPr>
          <a:xfrm>
            <a:off x="195544" y="5321705"/>
            <a:ext cx="4789864" cy="382055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 </a:t>
            </a:r>
            <a:endParaRPr lang="ka-GE" sz="1600" dirty="0"/>
          </a:p>
        </p:txBody>
      </p:sp>
      <p:sp>
        <p:nvSpPr>
          <p:cNvPr id="14" name="Title 1">
            <a:extLst>
              <a:ext uri="{FF2B5EF4-FFF2-40B4-BE49-F238E27FC236}">
                <a16:creationId xmlns:a16="http://schemas.microsoft.com/office/drawing/2014/main" xmlns="" id="{21561FF2-B552-4CD8-96D4-2B33FC40FD9E}"/>
              </a:ext>
            </a:extLst>
          </p:cNvPr>
          <p:cNvSpPr txBox="1">
            <a:spLocks noChangeArrowheads="1"/>
          </p:cNvSpPr>
          <p:nvPr/>
        </p:nvSpPr>
        <p:spPr bwMode="auto">
          <a:xfrm>
            <a:off x="0" y="35178"/>
            <a:ext cx="9143999" cy="45113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საერთაშორისო პარტნიორობის გაფართოება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4" y="4812323"/>
            <a:ext cx="2706624" cy="19050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905" y="4924123"/>
            <a:ext cx="2888719" cy="1691640"/>
          </a:xfrm>
          <a:prstGeom prst="rect">
            <a:avLst/>
          </a:prstGeom>
          <a:ln>
            <a:solidFill>
              <a:schemeClr val="accent6">
                <a:lumMod val="75000"/>
              </a:schemeClr>
            </a:solidFill>
          </a:ln>
        </p:spPr>
      </p:pic>
    </p:spTree>
    <p:extLst>
      <p:ext uri="{BB962C8B-B14F-4D97-AF65-F5344CB8AC3E}">
        <p14:creationId xmlns:p14="http://schemas.microsoft.com/office/powerpoint/2010/main" val="3791995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376" y="260743"/>
            <a:ext cx="7359685" cy="4351338"/>
          </a:xfrm>
        </p:spPr>
        <p:txBody>
          <a:bodyPr>
            <a:noAutofit/>
          </a:bodyPr>
          <a:lstStyle/>
          <a:p>
            <a:pPr marL="0" indent="0">
              <a:buNone/>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lvl="1">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აქართველოსა და ამერიკის შეერთებული შტატების მთავრობებს შორის გარდამავალ ერთობლივი შეთანხმების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JTA)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ამერიკის შეერთებული შტატების მთავრობასა და საქართველოს მთავრობას შორის განსაკუთრებით საშიში პათოგენების აღმოჩენის, ეპიდემიოლოგიური ზედამხედველობის და რეაგირების ერთიანი ლაბორატორიული სისტემისა და საქართველოს რიჩარდ ლუგარის სახელობის საზოგადოებრივი ჯანდაცვის კვლევითი ცენტრის უზრუნველყოფასთან დაკავშირებული ხარჯებისა და პასუხისმგებლობების გადაცემის შესახებ“ მომზადებაში შეტანილი მნიშვნელოვანი წვლილისთვის (2014) </a:t>
            </a:r>
          </a:p>
          <a:p>
            <a:pPr lvl="1">
              <a:buFont typeface="Wingdings" panose="05000000000000000000" pitchFamily="2" charset="2"/>
              <a:buChar char="Ø"/>
            </a:pP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წერილის აშშ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სენატორ რიჩარდ ლუგარისგან წარმატებული საქმიანობისა და სამეცნიერო მიღწევებისთვის და აშშ-საქართველოს პარტნიორულ ურთიერთობების განვითარებაში შეტანილი წვლილისთვის (2017</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1">
              <a:buFont typeface="Wingdings" panose="05000000000000000000" pitchFamily="2" charset="2"/>
              <a:buChar char="Ø"/>
            </a:pP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წერილი </a:t>
            </a:r>
            <a:r>
              <a:rPr lang="ka-GE" sz="14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ჯანმოს</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ევროპის რეგიონული დირექტორის ჰანს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კლუგესგან</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წარმატებული საქმიანობისა და საუკეთესო თანამშრომლობისათვის (2020</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1">
              <a:buFont typeface="Wingdings" panose="05000000000000000000" pitchFamily="2" charset="2"/>
              <a:buChar char="Ø"/>
            </a:pP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აშშ-ს დაავადებათა კონტროლისა და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პრევენციის ცენტრებმა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CDC)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 ტოქსიკური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ნივთიერებებისა და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დაავადებების აღწერის სააგენტომ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ATSDR)</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საქართველოს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ელიმინაციის</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პროგრამას მიანიჭა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საპატიო ჯილდო კატეგორიაში –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სანიმუშო პარტნიორობა“ </a:t>
            </a:r>
            <a:endPar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endPar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აშშ-ს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CDC-</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 დირექტორის მიერ </a:t>
            </a:r>
            <a:r>
              <a:rPr lang="en-US"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 </a:t>
            </a:r>
            <a:r>
              <a:rPr lang="ka-GE" sz="14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ელიმინაციის</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პროგრამის მაღალი შეფასება (2022)</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Content Placeholder 2"/>
          <p:cNvSpPr txBox="1">
            <a:spLocks/>
          </p:cNvSpPr>
          <p:nvPr/>
        </p:nvSpPr>
        <p:spPr>
          <a:xfrm>
            <a:off x="195544" y="5321705"/>
            <a:ext cx="4789864" cy="382055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 </a:t>
            </a:r>
            <a:endParaRPr lang="ka-GE" sz="1600" dirty="0"/>
          </a:p>
        </p:txBody>
      </p:sp>
      <p:sp>
        <p:nvSpPr>
          <p:cNvPr id="14" name="Title 1">
            <a:extLst>
              <a:ext uri="{FF2B5EF4-FFF2-40B4-BE49-F238E27FC236}">
                <a16:creationId xmlns:a16="http://schemas.microsoft.com/office/drawing/2014/main" xmlns="" id="{21561FF2-B552-4CD8-96D4-2B33FC40FD9E}"/>
              </a:ext>
            </a:extLst>
          </p:cNvPr>
          <p:cNvSpPr txBox="1">
            <a:spLocks noChangeArrowheads="1"/>
          </p:cNvSpPr>
          <p:nvPr/>
        </p:nvSpPr>
        <p:spPr bwMode="auto">
          <a:xfrm>
            <a:off x="0" y="35178"/>
            <a:ext cx="9143999" cy="45113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საერთაშორისო პარტნიორობის გაფართოება </a:t>
            </a:r>
          </a:p>
        </p:txBody>
      </p:sp>
      <p:pic>
        <p:nvPicPr>
          <p:cNvPr id="5" name="Picture 4"/>
          <p:cNvPicPr>
            <a:picLocks noChangeAspect="1"/>
          </p:cNvPicPr>
          <p:nvPr/>
        </p:nvPicPr>
        <p:blipFill>
          <a:blip r:embed="rId3"/>
          <a:stretch>
            <a:fillRect/>
          </a:stretch>
        </p:blipFill>
        <p:spPr>
          <a:xfrm>
            <a:off x="7052310" y="486308"/>
            <a:ext cx="2171700" cy="3220101"/>
          </a:xfrm>
          <a:prstGeom prst="rect">
            <a:avLst/>
          </a:prstGeom>
        </p:spPr>
      </p:pic>
      <p:pic>
        <p:nvPicPr>
          <p:cNvPr id="2" name="Picture 1"/>
          <p:cNvPicPr>
            <a:picLocks noChangeAspect="1"/>
          </p:cNvPicPr>
          <p:nvPr/>
        </p:nvPicPr>
        <p:blipFill>
          <a:blip r:embed="rId4"/>
          <a:stretch>
            <a:fillRect/>
          </a:stretch>
        </p:blipFill>
        <p:spPr>
          <a:xfrm>
            <a:off x="7326629" y="3706409"/>
            <a:ext cx="1817370" cy="3072866"/>
          </a:xfrm>
          <a:prstGeom prst="rect">
            <a:avLst/>
          </a:prstGeom>
        </p:spPr>
      </p:pic>
      <p:pic>
        <p:nvPicPr>
          <p:cNvPr id="6" name="Picture 5"/>
          <p:cNvPicPr>
            <a:picLocks noChangeAspect="1"/>
          </p:cNvPicPr>
          <p:nvPr/>
        </p:nvPicPr>
        <p:blipFill>
          <a:blip r:embed="rId5"/>
          <a:stretch>
            <a:fillRect/>
          </a:stretch>
        </p:blipFill>
        <p:spPr>
          <a:xfrm>
            <a:off x="3458551" y="5646420"/>
            <a:ext cx="3468029" cy="1052845"/>
          </a:xfrm>
          <a:prstGeom prst="rect">
            <a:avLst/>
          </a:prstGeom>
        </p:spPr>
      </p:pic>
    </p:spTree>
    <p:extLst>
      <p:ext uri="{BB962C8B-B14F-4D97-AF65-F5344CB8AC3E}">
        <p14:creationId xmlns:p14="http://schemas.microsoft.com/office/powerpoint/2010/main" val="4066658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1C059B86-8DA8-45EB-9EA6-980B5CDFF046}"/>
              </a:ext>
            </a:extLst>
          </p:cNvPr>
          <p:cNvSpPr txBox="1">
            <a:spLocks noChangeArrowheads="1"/>
          </p:cNvSpPr>
          <p:nvPr/>
        </p:nvSpPr>
        <p:spPr bwMode="auto">
          <a:xfrm>
            <a:off x="0" y="31752"/>
            <a:ext cx="9144000" cy="701674"/>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ც</a:t>
            </a:r>
            <a:r>
              <a:rPr lang="ka-GE"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ენტრის ფინანსური უზრუნველყოფა</a:t>
            </a:r>
          </a:p>
        </p:txBody>
      </p:sp>
      <p:sp>
        <p:nvSpPr>
          <p:cNvPr id="4" name="Rectangle 3"/>
          <p:cNvSpPr/>
          <p:nvPr/>
        </p:nvSpPr>
        <p:spPr>
          <a:xfrm>
            <a:off x="-262890" y="532258"/>
            <a:ext cx="9242298" cy="5098255"/>
          </a:xfrm>
          <a:prstGeom prst="rect">
            <a:avLst/>
          </a:prstGeom>
        </p:spPr>
        <p:txBody>
          <a:bodyPr wrap="square">
            <a:spAutoFit/>
          </a:bodyPr>
          <a:lstStyle/>
          <a:p>
            <a:pPr lvl="0" algn="just">
              <a:lnSpc>
                <a:spcPct val="107000"/>
              </a:lnSpc>
              <a:spcAft>
                <a:spcPts val="0"/>
              </a:spcAft>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a:lnSpc>
                <a:spcPct val="107000"/>
              </a:lnSpc>
              <a:buFont typeface="Arial" panose="020B0604020202020204" pitchFamily="34" charset="0"/>
              <a:buChar char="•"/>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ნაერთი ბიუჯეტის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გადასახდელები: </a:t>
            </a:r>
          </a:p>
          <a:p>
            <a:pPr lvl="0" algn="just">
              <a:lnSpc>
                <a:spcPct val="107000"/>
              </a:lnSpc>
              <a:spcAft>
                <a:spcPts val="0"/>
              </a:spcAft>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2012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14 მლნ ლარი</a:t>
            </a:r>
          </a:p>
          <a:p>
            <a:pPr lvl="0" algn="just">
              <a:lnSpc>
                <a:spcPct val="107000"/>
              </a:lnSpc>
              <a:spcAft>
                <a:spcPts val="0"/>
              </a:spcAft>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2021 - 220.7 მლნ ლარი </a:t>
            </a: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lgn="just">
              <a:lnSpc>
                <a:spcPct val="107000"/>
              </a:lnSpc>
              <a:spcAft>
                <a:spcPts val="0"/>
              </a:spcAft>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a:lnSpc>
                <a:spcPct val="107000"/>
              </a:lnSpc>
              <a:buFont typeface="Arial" panose="020B0604020202020204" pitchFamily="34" charset="0"/>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სახელმწიფო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ბიუჯეტი - 172.5 მლნ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ლარი </a:t>
            </a:r>
          </a:p>
          <a:p>
            <a:pPr marL="742950" lvl="1" indent="-285750" algn="just">
              <a:lnSpc>
                <a:spcPct val="107000"/>
              </a:lnSpc>
              <a:buFont typeface="Arial" panose="020B0604020202020204" pitchFamily="34" charset="0"/>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დონორი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ორგანიზაციების დაფინანსებული პროექტები - 44 მლნ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ლარი</a:t>
            </a:r>
          </a:p>
          <a:p>
            <a:pPr marL="742950" lvl="1" indent="-285750" algn="just">
              <a:lnSpc>
                <a:spcPct val="107000"/>
              </a:lnSpc>
              <a:buFont typeface="Arial" panose="020B0604020202020204" pitchFamily="34" charset="0"/>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კომერციული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საქმიანობა - 4.2 მლნ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ლარი</a:t>
            </a:r>
          </a:p>
          <a:p>
            <a:pPr marL="742950" lvl="1" indent="-285750" algn="just">
              <a:lnSpc>
                <a:spcPct val="107000"/>
              </a:lnSpc>
              <a:buFont typeface="Arial" panose="020B0604020202020204" pitchFamily="34" charset="0"/>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a:lnSpc>
                <a:spcPct val="107000"/>
              </a:lnSpc>
              <a:buFont typeface="Arial" panose="020B0604020202020204" pitchFamily="34" charset="0"/>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ბალანსზე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რიცხული</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აქტივების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ღირებულება</a:t>
            </a:r>
          </a:p>
          <a:p>
            <a:pPr lvl="0" algn="just">
              <a:lnSpc>
                <a:spcPct val="107000"/>
              </a:lnSpc>
              <a:spcAft>
                <a:spcPts val="0"/>
              </a:spcAft>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2012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- 2.9</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მლნ ლარი</a:t>
            </a:r>
          </a:p>
          <a:p>
            <a:pPr lvl="0" algn="just">
              <a:lnSpc>
                <a:spcPct val="107000"/>
              </a:lnSpc>
              <a:spcAft>
                <a:spcPts val="0"/>
              </a:spcAft>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2021 -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226.2 მლნ ლარი   </a:t>
            </a:r>
          </a:p>
          <a:p>
            <a:pPr marL="742950" lvl="1" indent="-285750" algn="just">
              <a:lnSpc>
                <a:spcPct val="107000"/>
              </a:lnSpc>
              <a:buFont typeface="Arial" panose="020B0604020202020204" pitchFamily="34" charset="0"/>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a:lnSpc>
                <a:spcPct val="107000"/>
              </a:lnSpc>
              <a:buFont typeface="Arial" panose="020B0604020202020204" pitchFamily="34" charset="0"/>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შტატით დანიშნული თანამშრომლების საშუალო ანაზღაურება ლარებში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2012–2021 წლებში 3-ჯერ გაიზარდა (ძირითადად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მოზიდული პროექტებისა და გრანტების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ხარჯზე)</a:t>
            </a: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a:lnSpc>
                <a:spcPct val="107000"/>
              </a:lnSpc>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2"/>
          <a:stretch>
            <a:fillRect/>
          </a:stretch>
        </p:blipFill>
        <p:spPr>
          <a:xfrm>
            <a:off x="2916936" y="4645152"/>
            <a:ext cx="5103685" cy="2212848"/>
          </a:xfrm>
          <a:prstGeom prst="rect">
            <a:avLst/>
          </a:prstGeom>
        </p:spPr>
      </p:pic>
    </p:spTree>
    <p:extLst>
      <p:ext uri="{BB962C8B-B14F-4D97-AF65-F5344CB8AC3E}">
        <p14:creationId xmlns:p14="http://schemas.microsoft.com/office/powerpoint/2010/main" val="1062877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ites.ch2m.com/sites/BTRIC-Georgia/PublishingImages/CPH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47" y="4018999"/>
            <a:ext cx="2486106" cy="165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9979" y="1597888"/>
            <a:ext cx="2864042" cy="203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21561FF2-B552-4CD8-96D4-2B33FC40FD9E}"/>
              </a:ext>
            </a:extLst>
          </p:cNvPr>
          <p:cNvSpPr txBox="1">
            <a:spLocks noChangeArrowheads="1"/>
          </p:cNvSpPr>
          <p:nvPr/>
        </p:nvSpPr>
        <p:spPr bwMode="auto">
          <a:xfrm>
            <a:off x="1" y="4249"/>
            <a:ext cx="9143999" cy="693159"/>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უახლოესი მომავლის ხედვა (2022-2025)</a:t>
            </a:r>
          </a:p>
        </p:txBody>
      </p:sp>
      <p:sp>
        <p:nvSpPr>
          <p:cNvPr id="2" name="Rectangle 1"/>
          <p:cNvSpPr/>
          <p:nvPr/>
        </p:nvSpPr>
        <p:spPr>
          <a:xfrm>
            <a:off x="6004021" y="4717335"/>
            <a:ext cx="3174239" cy="954107"/>
          </a:xfrm>
          <a:prstGeom prst="rect">
            <a:avLst/>
          </a:prstGeom>
        </p:spPr>
        <p:txBody>
          <a:bodyPr wrap="square">
            <a:spAutoFit/>
          </a:bodyPr>
          <a:lstStyle/>
          <a:p>
            <a:pPr algn="ct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საზოგადოებრივი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ჯანმრთელობის ცენტრების გაძლიერება და მატერიალურ-ტექნიკური ბაზების განახლება</a:t>
            </a:r>
          </a:p>
        </p:txBody>
      </p:sp>
      <p:sp>
        <p:nvSpPr>
          <p:cNvPr id="7" name="Rectangle 6"/>
          <p:cNvSpPr/>
          <p:nvPr/>
        </p:nvSpPr>
        <p:spPr>
          <a:xfrm>
            <a:off x="43097" y="1072655"/>
            <a:ext cx="3038124" cy="1384995"/>
          </a:xfrm>
          <a:prstGeom prst="rect">
            <a:avLst/>
          </a:prstGeom>
        </p:spPr>
        <p:txBody>
          <a:bodyPr wrap="square">
            <a:spAutoFit/>
          </a:bodyPr>
          <a:lstStyle/>
          <a:p>
            <a:pPr algn="ct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ბიოსამედიცინო</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კვლევების დარგში მაღალი დონის რეგიონული მნიშვნელობის დაწესებულება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Center of Excellence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მრავალი მიმართულებით</a:t>
            </a:r>
          </a:p>
        </p:txBody>
      </p:sp>
      <p:sp>
        <p:nvSpPr>
          <p:cNvPr id="8" name="Rectangle 7"/>
          <p:cNvSpPr/>
          <p:nvPr/>
        </p:nvSpPr>
        <p:spPr>
          <a:xfrm>
            <a:off x="6079969" y="1072655"/>
            <a:ext cx="3078905" cy="1169551"/>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გენომის ცენტრის შემდგომი განვითარება, მომზადება გენომის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ეროვნული პროექტის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სტრატეგიისა და სამოქმედო გეგმის</a:t>
            </a:r>
          </a:p>
        </p:txBody>
      </p:sp>
      <p:sp>
        <p:nvSpPr>
          <p:cNvPr id="9" name="Rectangle 8"/>
          <p:cNvSpPr/>
          <p:nvPr/>
        </p:nvSpPr>
        <p:spPr>
          <a:xfrm>
            <a:off x="43097" y="2854777"/>
            <a:ext cx="2933953" cy="1169551"/>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საზოგადოებრივი ჯანმრთელობის გადაუდებელ საფრთხეებზე მზადყოფნის მუდმივი დახვეწა და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EOC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სიმძლავრეების გაფართოება</a:t>
            </a:r>
          </a:p>
        </p:txBody>
      </p:sp>
      <p:sp>
        <p:nvSpPr>
          <p:cNvPr id="10" name="Rectangle 9"/>
          <p:cNvSpPr/>
          <p:nvPr/>
        </p:nvSpPr>
        <p:spPr>
          <a:xfrm>
            <a:off x="109686" y="4604170"/>
            <a:ext cx="2904945" cy="954107"/>
          </a:xfrm>
          <a:prstGeom prst="rect">
            <a:avLst/>
          </a:prstGeom>
        </p:spPr>
        <p:txBody>
          <a:bodyPr wrap="square">
            <a:spAutoFit/>
          </a:bodyPr>
          <a:lstStyle/>
          <a:p>
            <a:pPr algn="ct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COVID-19-</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ზე გადაუდებელი მზადყოფნისა და რეაგირების გეგმის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შესაბამისი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აქტივობების იმპლემენტაცია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Rectangle 10"/>
          <p:cNvSpPr/>
          <p:nvPr/>
        </p:nvSpPr>
        <p:spPr>
          <a:xfrm>
            <a:off x="6199632" y="2503529"/>
            <a:ext cx="2842513" cy="1815882"/>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საზოგადოებრივი ჯანმრთელობისა და პირველადი ჯანდაცვის სამსახურების  მაქსიმალური ინტეგრირება/ჰარმონიზაცია, ფრაგმენტაციის შემცირება და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სინერგიულად</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მუშაობის უზრუნველყოფა</a:t>
            </a:r>
          </a:p>
        </p:txBody>
      </p:sp>
    </p:spTree>
    <p:extLst>
      <p:ext uri="{BB962C8B-B14F-4D97-AF65-F5344CB8AC3E}">
        <p14:creationId xmlns:p14="http://schemas.microsoft.com/office/powerpoint/2010/main" val="69673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ites.ch2m.com/sites/BTRIC-Georgia/PublishingImages/CPH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47" y="4018999"/>
            <a:ext cx="2486106" cy="165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9979" y="1597888"/>
            <a:ext cx="2864042" cy="203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21561FF2-B552-4CD8-96D4-2B33FC40FD9E}"/>
              </a:ext>
            </a:extLst>
          </p:cNvPr>
          <p:cNvSpPr txBox="1">
            <a:spLocks noChangeArrowheads="1"/>
          </p:cNvSpPr>
          <p:nvPr/>
        </p:nvSpPr>
        <p:spPr bwMode="auto">
          <a:xfrm>
            <a:off x="1" y="4249"/>
            <a:ext cx="9143999" cy="693159"/>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უახლოესი მომავლის ხედვა (2022-2025)</a:t>
            </a:r>
          </a:p>
        </p:txBody>
      </p:sp>
      <p:sp>
        <p:nvSpPr>
          <p:cNvPr id="2" name="Rectangle 1"/>
          <p:cNvSpPr/>
          <p:nvPr/>
        </p:nvSpPr>
        <p:spPr>
          <a:xfrm>
            <a:off x="6031932" y="1024577"/>
            <a:ext cx="3174239" cy="1600438"/>
          </a:xfrm>
          <a:prstGeom prst="rect">
            <a:avLst/>
          </a:prstGeom>
        </p:spPr>
        <p:txBody>
          <a:bodyPr wrap="square">
            <a:spAutoFit/>
          </a:bodyPr>
          <a:lstStyle/>
          <a:p>
            <a:pPr algn="ct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არაგადამდები</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დაავადებების მთავარი რისკ- ფაქტორების წინააღმდეგ ბრძოლის (თამბაქო, ალკოჰოლი, სიმსუქნე, კვებითი ჩვევები, მარილი და სხვა) და პირველადი პრევენციის მნიშვნელოვნად გაძლიერება</a:t>
            </a:r>
          </a:p>
        </p:txBody>
      </p:sp>
      <p:sp>
        <p:nvSpPr>
          <p:cNvPr id="8" name="Rectangle 7"/>
          <p:cNvSpPr/>
          <p:nvPr/>
        </p:nvSpPr>
        <p:spPr>
          <a:xfrm>
            <a:off x="-86981" y="2369699"/>
            <a:ext cx="3078905" cy="1169551"/>
          </a:xfrm>
          <a:prstGeom prst="rect">
            <a:avLst/>
          </a:prstGeom>
        </p:spPr>
        <p:txBody>
          <a:bodyPr wrap="square">
            <a:spAutoFit/>
          </a:bodyPr>
          <a:lstStyle/>
          <a:p>
            <a:pPr algn="ct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ელიმინაციის</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პროექტის დასრულება, სერიოზული წინსვლები </a:t>
            </a:r>
            <a:r>
              <a:rPr lang="en-US"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B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ჰეპატიტისა და ტყვიის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ელიმინაციის</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პროგრამებში</a:t>
            </a:r>
          </a:p>
        </p:txBody>
      </p:sp>
      <p:sp>
        <p:nvSpPr>
          <p:cNvPr id="10" name="Rectangle 9"/>
          <p:cNvSpPr/>
          <p:nvPr/>
        </p:nvSpPr>
        <p:spPr>
          <a:xfrm>
            <a:off x="0" y="923887"/>
            <a:ext cx="2904945" cy="1169551"/>
          </a:xfrm>
          <a:prstGeom prst="rect">
            <a:avLst/>
          </a:prstGeom>
        </p:spPr>
        <p:txBody>
          <a:bodyPr wrap="square">
            <a:spAutoFit/>
          </a:bodyPr>
          <a:lstStyle/>
          <a:p>
            <a:pPr algn="ct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ჯანმოს</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სათანამშრომლო ცენტრი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ანტიმიკრობული</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რეზისტენტობის და ჰეპატიტების კვლევების მიმართულებით</a:t>
            </a:r>
          </a:p>
        </p:txBody>
      </p:sp>
      <p:sp>
        <p:nvSpPr>
          <p:cNvPr id="11" name="Rectangle 10"/>
          <p:cNvSpPr/>
          <p:nvPr/>
        </p:nvSpPr>
        <p:spPr>
          <a:xfrm>
            <a:off x="-86981" y="3765729"/>
            <a:ext cx="2842513" cy="738664"/>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მუშაობის დაწყება ტუბერკულოზის </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ელიმინაციაზე</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Content Placeholder 2"/>
          <p:cNvSpPr>
            <a:spLocks noGrp="1"/>
          </p:cNvSpPr>
          <p:nvPr>
            <p:ph idx="1"/>
          </p:nvPr>
        </p:nvSpPr>
        <p:spPr>
          <a:xfrm>
            <a:off x="3102005" y="6053422"/>
            <a:ext cx="8610128" cy="4351338"/>
          </a:xfrm>
        </p:spPr>
        <p:txBody>
          <a:bodyPr>
            <a:noAutofit/>
          </a:bodyPr>
          <a:lstStyle/>
          <a:p>
            <a:endParaRPr lang="ka-GE" sz="13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3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3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ka-GE" sz="1300" dirty="0">
              <a:solidFill>
                <a:srgbClr val="002060"/>
              </a:solidFill>
            </a:endParaRPr>
          </a:p>
          <a:p>
            <a:endParaRPr lang="en-US" sz="1300" dirty="0">
              <a:solidFill>
                <a:srgbClr val="002060"/>
              </a:solidFill>
            </a:endParaRPr>
          </a:p>
        </p:txBody>
      </p:sp>
      <p:sp>
        <p:nvSpPr>
          <p:cNvPr id="13" name="Rectangle 12"/>
          <p:cNvSpPr/>
          <p:nvPr/>
        </p:nvSpPr>
        <p:spPr>
          <a:xfrm>
            <a:off x="5341366" y="5812396"/>
            <a:ext cx="2933953" cy="738664"/>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რეგიონული ტრენინგ-</a:t>
            </a:r>
            <a:r>
              <a:rPr lang="ka-GE" sz="14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ჰაბი</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 უწყვეტი პროფესიული განვითარება</a:t>
            </a:r>
          </a:p>
        </p:txBody>
      </p:sp>
      <p:sp>
        <p:nvSpPr>
          <p:cNvPr id="14" name="Rectangle 13"/>
          <p:cNvSpPr/>
          <p:nvPr/>
        </p:nvSpPr>
        <p:spPr>
          <a:xfrm>
            <a:off x="6089901" y="4475888"/>
            <a:ext cx="2933953" cy="738664"/>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სამეცნიერო დიპლომატია / კვლევითი პროექტების გაფართოება</a:t>
            </a:r>
          </a:p>
        </p:txBody>
      </p:sp>
      <p:sp>
        <p:nvSpPr>
          <p:cNvPr id="15" name="Rectangle 14"/>
          <p:cNvSpPr/>
          <p:nvPr/>
        </p:nvSpPr>
        <p:spPr>
          <a:xfrm>
            <a:off x="6152076" y="3222859"/>
            <a:ext cx="2933953" cy="954107"/>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ფართო საზოგადოებრივი მოძრაობის „ჯანმრთელი საქართველოსთვის“ მყარად დამკვიდრება </a:t>
            </a:r>
          </a:p>
        </p:txBody>
      </p:sp>
      <p:sp>
        <p:nvSpPr>
          <p:cNvPr id="16" name="Rectangle 15"/>
          <p:cNvSpPr/>
          <p:nvPr/>
        </p:nvSpPr>
        <p:spPr>
          <a:xfrm>
            <a:off x="114187" y="4707203"/>
            <a:ext cx="3038124" cy="954107"/>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ციფრული ჯანმრთელობა / ელექტრონული სისტემების განვითარება საზოგადოებრივ ჯანმრთელობაში</a:t>
            </a:r>
          </a:p>
        </p:txBody>
      </p:sp>
      <p:sp>
        <p:nvSpPr>
          <p:cNvPr id="17" name="Rectangle 16"/>
          <p:cNvSpPr/>
          <p:nvPr/>
        </p:nvSpPr>
        <p:spPr>
          <a:xfrm>
            <a:off x="1437968" y="5955653"/>
            <a:ext cx="2933953" cy="523220"/>
          </a:xfrm>
          <a:prstGeom prst="rect">
            <a:avLst/>
          </a:prstGeom>
        </p:spPr>
        <p:txBody>
          <a:bodyPr wrap="square">
            <a:spAutoFit/>
          </a:bodyPr>
          <a:lstStyle/>
          <a:p>
            <a:pPr algn="ct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პოპულაციური რეგისტრების სისტემის გაფართოება </a:t>
            </a:r>
          </a:p>
        </p:txBody>
      </p:sp>
    </p:spTree>
    <p:extLst>
      <p:ext uri="{BB962C8B-B14F-4D97-AF65-F5344CB8AC3E}">
        <p14:creationId xmlns:p14="http://schemas.microsoft.com/office/powerpoint/2010/main" val="310063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F2D9206-20D5-4E55-A073-1A752C31F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70"/>
            <a:ext cx="9210554" cy="1082041"/>
          </a:xfrm>
          <a:prstGeom prst="rect">
            <a:avLst/>
          </a:prstGeom>
        </p:spPr>
      </p:pic>
      <p:pic>
        <p:nvPicPr>
          <p:cNvPr id="6" name="Picture 5">
            <a:extLst>
              <a:ext uri="{FF2B5EF4-FFF2-40B4-BE49-F238E27FC236}">
                <a16:creationId xmlns:a16="http://schemas.microsoft.com/office/drawing/2014/main" xmlns="" id="{FCA8B3BD-C6A9-4FB4-9D5D-153E2111E07B}"/>
              </a:ext>
            </a:extLst>
          </p:cNvPr>
          <p:cNvPicPr>
            <a:picLocks noChangeAspect="1"/>
          </p:cNvPicPr>
          <p:nvPr/>
        </p:nvPicPr>
        <p:blipFill>
          <a:blip r:embed="rId4"/>
          <a:stretch>
            <a:fillRect/>
          </a:stretch>
        </p:blipFill>
        <p:spPr>
          <a:xfrm>
            <a:off x="2331720" y="1730623"/>
            <a:ext cx="4899661" cy="3831978"/>
          </a:xfrm>
          <a:prstGeom prst="rect">
            <a:avLst/>
          </a:prstGeom>
        </p:spPr>
      </p:pic>
    </p:spTree>
    <p:extLst>
      <p:ext uri="{BB962C8B-B14F-4D97-AF65-F5344CB8AC3E}">
        <p14:creationId xmlns:p14="http://schemas.microsoft.com/office/powerpoint/2010/main" val="270282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52736" y="1978983"/>
            <a:ext cx="1975175" cy="2548372"/>
          </a:xfrm>
          <a:prstGeom prst="rect">
            <a:avLst/>
          </a:prstGeom>
          <a:ln>
            <a:noFill/>
          </a:ln>
          <a:effectLst>
            <a:softEdge rad="112500"/>
          </a:effectLst>
        </p:spPr>
      </p:pic>
      <p:sp>
        <p:nvSpPr>
          <p:cNvPr id="4" name="Title 1">
            <a:extLst>
              <a:ext uri="{FF2B5EF4-FFF2-40B4-BE49-F238E27FC236}">
                <a16:creationId xmlns:a16="http://schemas.microsoft.com/office/drawing/2014/main" xmlns="" id="{1C059B86-8DA8-45EB-9EA6-980B5CDFF046}"/>
              </a:ext>
            </a:extLst>
          </p:cNvPr>
          <p:cNvSpPr txBox="1">
            <a:spLocks noChangeArrowheads="1"/>
          </p:cNvSpPr>
          <p:nvPr/>
        </p:nvSpPr>
        <p:spPr bwMode="auto">
          <a:xfrm>
            <a:off x="0" y="0"/>
            <a:ext cx="9144000" cy="701674"/>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lnSpcReduction="10000"/>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რიჩარდ გ. ლუგარის საზოგადოებრივი ჯანმრთელობის კვლევითი ცენტრი</a:t>
            </a:r>
          </a:p>
        </p:txBody>
      </p:sp>
      <p:sp>
        <p:nvSpPr>
          <p:cNvPr id="3" name="Rectangle 2"/>
          <p:cNvSpPr/>
          <p:nvPr/>
        </p:nvSpPr>
        <p:spPr>
          <a:xfrm>
            <a:off x="178308" y="1261393"/>
            <a:ext cx="5453839" cy="4834785"/>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US"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ლუგარის</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ცენტრის</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სრული</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ფუნქციური</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ინტეგრაცია</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დაავადებათა</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კონტროლის</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ეროვნული</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ცენტრის</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ორგანიზაციულ</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სტრუქტურაში</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(2013</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0" algn="just">
              <a:lnSpc>
                <a:spcPct val="107000"/>
              </a:lnSpc>
              <a:spcAft>
                <a:spcPts val="0"/>
              </a:spcAft>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lvl="0" indent="-342900" algn="just">
              <a:lnSpc>
                <a:spcPct val="107000"/>
              </a:lnSpc>
              <a:spcAft>
                <a:spcPts val="0"/>
              </a:spcAft>
              <a:buFont typeface="Symbol" panose="05050102010706020507" pitchFamily="18" charset="2"/>
              <a:buChar char=""/>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ლუგარის ცენტრის განვითარება</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გენომიკური</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კვლევები; ზოგადი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ბაქტერიოლოგიისა</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და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სეროლოგიის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ლაბორატორიების საერთაშორისო ISO15189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აკრედიტაცია;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ვირუსოლოგიური</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ლაბორატორიების (პოლიომიელიტის, გრიპის, წითელა–წითურას)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ჯანმოს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მიერ აკრედიტაცია და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ყოველწლიური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რეაკრედიტაცია</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ჰეპატიტებისა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 სხვა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მიმართულებები;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რეფერალური</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ლაბორატორია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 EQA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პროვაიდერი; ლაბორატორიული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ხარისხის გარე კონტროლის ეროვნული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პროგრამა; ახალი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ვირუსების აღმოჩენა/იდენტიფიცირება მსოფლიო და საქართველოს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მასშტაბით; წამყვანი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როლი კოვიდ-19-ის ლაბორატორიულ და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გენომიკურ</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პასუხში</a:t>
            </a:r>
            <a:endParaRPr lang="en-US" sz="16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7105" y="777900"/>
            <a:ext cx="2108597" cy="186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632147" y="4337615"/>
            <a:ext cx="2108525" cy="2509677"/>
          </a:xfrm>
          <a:prstGeom prst="rect">
            <a:avLst/>
          </a:prstGeom>
          <a:ln>
            <a:noFill/>
          </a:ln>
          <a:effectLst>
            <a:softEdge rad="112500"/>
          </a:effectLst>
        </p:spPr>
      </p:pic>
    </p:spTree>
    <p:extLst>
      <p:ext uri="{BB962C8B-B14F-4D97-AF65-F5344CB8AC3E}">
        <p14:creationId xmlns:p14="http://schemas.microsoft.com/office/powerpoint/2010/main" val="300096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8B675-60FF-446D-ADCC-EC7EBFB1C5D9}"/>
              </a:ext>
            </a:extLst>
          </p:cNvPr>
          <p:cNvSpPr txBox="1">
            <a:spLocks noGrp="1" noChangeArrowheads="1"/>
          </p:cNvSpPr>
          <p:nvPr>
            <p:ph type="title"/>
          </p:nvPr>
        </p:nvSpPr>
        <p:spPr bwMode="auto">
          <a:xfrm>
            <a:off x="0" y="0"/>
            <a:ext cx="9144000" cy="741317"/>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ka-GE"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ცენტრის როლი </a:t>
            </a:r>
            <a:r>
              <a:rPr lang="en-US"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COVID-19-</a:t>
            </a:r>
            <a:r>
              <a:rPr lang="ka-GE"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ის პანდემიაზე რეაგირებაში</a:t>
            </a:r>
          </a:p>
        </p:txBody>
      </p:sp>
      <p:sp>
        <p:nvSpPr>
          <p:cNvPr id="3" name="Rectangle 2"/>
          <p:cNvSpPr/>
          <p:nvPr/>
        </p:nvSpPr>
        <p:spPr>
          <a:xfrm>
            <a:off x="100584" y="860726"/>
            <a:ext cx="8110728" cy="866712"/>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COVID-19-</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პანდემიის მართვაში ერთ-ერთი წამყვანი ეროვნული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ორგანიზაცია:</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978408" y="2621516"/>
            <a:ext cx="4572000" cy="671915"/>
          </a:xfrm>
          <a:prstGeom prst="rect">
            <a:avLst/>
          </a:prstGeom>
        </p:spPr>
        <p:txBody>
          <a:bodyPr>
            <a:spAutoFit/>
          </a:bodyPr>
          <a:lstStyle/>
          <a:p>
            <a:pPr algn="just">
              <a:lnSpc>
                <a:spcPct val="107000"/>
              </a:lnSpc>
            </a:pPr>
            <a:r>
              <a:rPr lang="ka-GE" dirty="0">
                <a:solidFill>
                  <a:srgbClr val="002060"/>
                </a:solidFill>
                <a:ea typeface="Calibri" panose="020F0502020204030204" pitchFamily="34" charset="0"/>
                <a:cs typeface="Calibri" panose="020F0502020204030204" pitchFamily="34" charset="0"/>
              </a:rPr>
              <a:t/>
            </a:r>
            <a:br>
              <a:rPr lang="ka-GE" dirty="0">
                <a:solidFill>
                  <a:srgbClr val="002060"/>
                </a:solidFill>
                <a:ea typeface="Calibri" panose="020F0502020204030204" pitchFamily="34" charset="0"/>
                <a:cs typeface="Calibri" panose="020F0502020204030204" pitchFamily="34" charset="0"/>
              </a:rPr>
            </a:b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10896" y="1717516"/>
            <a:ext cx="7982712" cy="5625194"/>
          </a:xfrm>
          <a:prstGeom prst="rect">
            <a:avLst/>
          </a:prstGeom>
        </p:spPr>
        <p:txBody>
          <a:bodyPr wrap="square">
            <a:spAutoFit/>
          </a:bodyPr>
          <a:lstStyle/>
          <a:p>
            <a:pPr marL="342900" indent="-342900">
              <a:lnSpc>
                <a:spcPct val="107000"/>
              </a:lnSpc>
              <a:buFont typeface="Wingdings" panose="05000000000000000000" pitchFamily="2" charset="2"/>
              <a:buChar char="Ø"/>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ეპიდზედამხედველობა;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ეპიდ</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-მაჩვენებლების უწყვეტი კონტროლი</a:t>
            </a:r>
          </a:p>
          <a:p>
            <a:pPr marL="342900" indent="-342900">
              <a:lnSpc>
                <a:spcPct val="107000"/>
              </a:lnSpc>
              <a:buFont typeface="Wingdings" panose="05000000000000000000" pitchFamily="2" charset="2"/>
              <a:buChar char="Ø"/>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nSpc>
                <a:spcPct val="107000"/>
              </a:lnSpc>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კონტაქტების მიდევნება</a:t>
            </a:r>
          </a:p>
          <a:p>
            <a:pPr marL="342900" lvl="0" indent="-342900">
              <a:lnSpc>
                <a:spcPct val="107000"/>
              </a:lnSpc>
              <a:spcAft>
                <a:spcPts val="0"/>
              </a:spcAft>
              <a:buFont typeface="Wingdings" panose="05000000000000000000" pitchFamily="2" charset="2"/>
              <a:buChar char="Ø"/>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ლაბორატორიული დიაგნოსტიკა</a:t>
            </a:r>
          </a:p>
          <a:p>
            <a:pPr marL="342900" lvl="0" indent="-342900">
              <a:lnSpc>
                <a:spcPct val="107000"/>
              </a:lnSpc>
              <a:spcAft>
                <a:spcPts val="0"/>
              </a:spcAft>
              <a:buFont typeface="Wingdings" panose="05000000000000000000" pitchFamily="2" charset="2"/>
              <a:buChar char="Ø"/>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ყოველდღიური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ანგარიშგება საკოორდინაციო საბჭოსთან </a:t>
            </a: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მტკიცებულებებზე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დამყარებული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რეკომენდაციები</a:t>
            </a:r>
          </a:p>
          <a:p>
            <a:pPr marL="342900" lvl="0" indent="-342900">
              <a:lnSpc>
                <a:spcPct val="107000"/>
              </a:lnSpc>
              <a:spcAft>
                <a:spcPts val="0"/>
              </a:spcAft>
              <a:buFont typeface="Wingdings" panose="05000000000000000000" pitchFamily="2" charset="2"/>
              <a:buChar char="Ø"/>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სამეცნიერო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კვლევები (ბუნებრივი + ვაქცინით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შეძენილი</a:t>
            </a:r>
          </a:p>
          <a:p>
            <a:pPr lvl="0">
              <a:lnSpc>
                <a:spcPct val="107000"/>
              </a:lnSpc>
              <a:spcAft>
                <a:spcPts val="0"/>
              </a:spcAft>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იმუნური ფენის შეფასებითი მაჩვენებელი 85</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lvl="0" indent="-342900">
              <a:lnSpc>
                <a:spcPct val="107000"/>
              </a:lnSpc>
              <a:spcAft>
                <a:spcPts val="0"/>
              </a:spcAft>
              <a:buFont typeface="Wingdings" panose="05000000000000000000" pitchFamily="2" charset="2"/>
              <a:buChar char="Ø"/>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ვაქცინაციის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სისტემის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გამართვა</a:t>
            </a:r>
          </a:p>
          <a:p>
            <a:pPr marL="342900" lvl="0" indent="-342900">
              <a:lnSpc>
                <a:spcPct val="107000"/>
              </a:lnSpc>
              <a:spcAft>
                <a:spcPts val="0"/>
              </a:spcAft>
              <a:buFont typeface="Wingdings" panose="05000000000000000000" pitchFamily="2" charset="2"/>
              <a:buChar char="Ø"/>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ანალიზი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 კვარტალური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მიმოხილვები</a:t>
            </a:r>
          </a:p>
          <a:p>
            <a:pPr marL="342900" lvl="0" indent="-342900">
              <a:lnSpc>
                <a:spcPct val="107000"/>
              </a:lnSpc>
              <a:spcAft>
                <a:spcPts val="0"/>
              </a:spcAft>
              <a:buFont typeface="Wingdings" panose="05000000000000000000" pitchFamily="2" charset="2"/>
              <a:buChar char="Ø"/>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07000"/>
              </a:lnSpc>
              <a:spcAft>
                <a:spcPts val="0"/>
              </a:spcAft>
              <a:buFont typeface="Wingdings" panose="05000000000000000000" pitchFamily="2" charset="2"/>
              <a:buChar char="Ø"/>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საერთაშორისო ანგარიშგება</a:t>
            </a:r>
          </a:p>
          <a:p>
            <a:pPr lvl="0">
              <a:lnSpc>
                <a:spcPct val="107000"/>
              </a:lnSpc>
              <a:spcAft>
                <a:spcPts val="0"/>
              </a:spcAft>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Wingdings" panose="05000000000000000000" pitchFamily="2" charset="2"/>
              <a:buChar char="Ø"/>
            </a:pPr>
            <a:endParaRPr lang="ka-GE" sz="1600" dirty="0" smtClean="0">
              <a:solidFill>
                <a:srgbClr val="002060"/>
              </a:solidFill>
              <a:ea typeface="Calibri" panose="020F0502020204030204" pitchFamily="34" charset="0"/>
              <a:cs typeface="Calibri" panose="020F0502020204030204" pitchFamily="34" charset="0"/>
            </a:endParaRPr>
          </a:p>
          <a:p>
            <a:pPr marL="342900" lvl="0" indent="-342900" algn="just">
              <a:lnSpc>
                <a:spcPct val="107000"/>
              </a:lnSpc>
              <a:spcAft>
                <a:spcPts val="0"/>
              </a:spcAft>
              <a:buFont typeface="Wingdings" panose="05000000000000000000" pitchFamily="2" charset="2"/>
              <a:buChar char="Ø"/>
            </a:pPr>
            <a:endParaRPr lang="ka-GE" sz="1600" dirty="0">
              <a:solidFill>
                <a:srgbClr val="002060"/>
              </a:solidFill>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339464" y="2031246"/>
            <a:ext cx="2719004" cy="2075688"/>
          </a:xfrm>
          <a:prstGeom prst="rect">
            <a:avLst/>
          </a:prstGeom>
        </p:spPr>
      </p:pic>
      <p:pic>
        <p:nvPicPr>
          <p:cNvPr id="7" name="Picture 6"/>
          <p:cNvPicPr>
            <a:picLocks noChangeAspect="1"/>
          </p:cNvPicPr>
          <p:nvPr/>
        </p:nvPicPr>
        <p:blipFill>
          <a:blip r:embed="rId3"/>
          <a:stretch>
            <a:fillRect/>
          </a:stretch>
        </p:blipFill>
        <p:spPr>
          <a:xfrm>
            <a:off x="6412616" y="4188286"/>
            <a:ext cx="2557648" cy="2528441"/>
          </a:xfrm>
          <a:prstGeom prst="rect">
            <a:avLst/>
          </a:prstGeom>
        </p:spPr>
      </p:pic>
    </p:spTree>
    <p:extLst>
      <p:ext uri="{BB962C8B-B14F-4D97-AF65-F5344CB8AC3E}">
        <p14:creationId xmlns:p14="http://schemas.microsoft.com/office/powerpoint/2010/main" val="192061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0E37BCD-0427-415C-AE51-17E2510A6799}"/>
              </a:ext>
            </a:extLst>
          </p:cNvPr>
          <p:cNvSpPr txBox="1">
            <a:spLocks noChangeArrowheads="1"/>
          </p:cNvSpPr>
          <p:nvPr/>
        </p:nvSpPr>
        <p:spPr bwMode="auto">
          <a:xfrm>
            <a:off x="0" y="0"/>
            <a:ext cx="9144000" cy="790575"/>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გადამდები დაავადებებით განპირობებული ავადობის, შეზღუდული შესაძლებლობების და სიკვდილიანობის შემცირება </a:t>
            </a:r>
          </a:p>
        </p:txBody>
      </p:sp>
      <p:sp>
        <p:nvSpPr>
          <p:cNvPr id="4" name="Rectangle 3"/>
          <p:cNvSpPr/>
          <p:nvPr/>
        </p:nvSpPr>
        <p:spPr>
          <a:xfrm>
            <a:off x="242316" y="790575"/>
            <a:ext cx="8206740" cy="2447529"/>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გადამდები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დაავადებების შეკავების მიზნით რეაგირების გეგმებისა და სტრატეგიების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დამტკიცება: ინფექციურ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დაავადებებზე, მათ შორის, განსაკუთრებით საშიში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პათოგენებით</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გამოწვეულ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დაავადებებზე; ეპიდზედამხედველობის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ინტეგრირებული ეროვნული სისტემის ფუნქციონირების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წესი; </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ეროვნული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სტრატეგია; ტბ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 აივ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სტრატეგიები;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ანტიმიკრობული</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რეზისტენტობის ეროვნული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სტრატეგია;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ებოლას</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ვირუსით გამოწვეული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დაავადების; ყირიმ-კონგოს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ჰემორაგიული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ცხელების; ცოფის პრევენციის;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ზიკა</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ვირუსის ზედამხედველობის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სისტემა </a:t>
            </a:r>
          </a:p>
        </p:txBody>
      </p:sp>
      <p:sp>
        <p:nvSpPr>
          <p:cNvPr id="5" name="Rectangle 4"/>
          <p:cNvSpPr/>
          <p:nvPr/>
        </p:nvSpPr>
        <p:spPr>
          <a:xfrm>
            <a:off x="242316" y="3238104"/>
            <a:ext cx="6725412" cy="3780907"/>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შიდსთან</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ტუბერკულოზსა და მალარიასთან ბროლის გლობალური ფონდის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საქართველოსთვის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გამოყოფილი გრანტების ძირითადი მიმღები ორგანიზაცია (2013 წლიდან</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აივ-შიდსის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პრევენციული სისტემის შექმნა და სერვისების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გაფართოება; ტბ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ყველა ფორმის გავრცელების მკვეთრი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კლება (2012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- 100.8 / 100 000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მოსახლეზე, 2020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- 49.2 / 100 000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მოსახლეზე); წითელას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ეპიდაფეთქების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მართვა; წითურას ელიმინაცია; ცოფის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ერთეულ შემთხვევებამდე დაყვანა (2015-2017 და 2020 წლებში ცოფის ნულოვანი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შემთხვევა); მალარიის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ადგილობრივი გადაცემის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აღმოფხვრა; </a:t>
            </a: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პოლიოვირუსის</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ველური ან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ვაქცინადერივატული</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შტამით გამოწვეული შემთხვევების ნულოვანი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მაჩვენებელი; სეზონური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გრიპის სიტუაციური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მართვა</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316724" y="3732573"/>
            <a:ext cx="1394460" cy="1981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3505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0E37BCD-0427-415C-AE51-17E2510A6799}"/>
              </a:ext>
            </a:extLst>
          </p:cNvPr>
          <p:cNvSpPr txBox="1">
            <a:spLocks noChangeArrowheads="1"/>
          </p:cNvSpPr>
          <p:nvPr/>
        </p:nvSpPr>
        <p:spPr bwMode="auto">
          <a:xfrm>
            <a:off x="0" y="0"/>
            <a:ext cx="9144000" cy="790575"/>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გადამდები დაავადებებით განპირობებული ავადობის, შეზღუდული შესაძლებლობების და სიკვდილიანობის შემცირება </a:t>
            </a:r>
          </a:p>
        </p:txBody>
      </p:sp>
      <p:sp>
        <p:nvSpPr>
          <p:cNvPr id="4" name="Rectangle 3"/>
          <p:cNvSpPr/>
          <p:nvPr/>
        </p:nvSpPr>
        <p:spPr>
          <a:xfrm>
            <a:off x="123444" y="1037463"/>
            <a:ext cx="8206740" cy="3303212"/>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US"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 </a:t>
            </a:r>
            <a:r>
              <a:rPr lang="ka-GE" sz="15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ელიმინაციის</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ფლაგმანი პროგრამის დანერგვაში ერთ-ერთი წამყვანი როლი (2015</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200150" lvl="2" indent="-285750">
              <a:lnSpc>
                <a:spcPct val="107000"/>
              </a:lnSpc>
              <a:buFont typeface="Wingdings" panose="05000000000000000000" pitchFamily="2" charset="2"/>
              <a:buChar char="Ø"/>
            </a:pP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საქართველო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აღიარებულია ერთ-ერთ ყველაზე მოწინავე ქვეყნად მსოფლიო </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მასშტაბით</a:t>
            </a:r>
          </a:p>
          <a:p>
            <a:pPr marL="1200150" lvl="2" indent="-285750">
              <a:lnSpc>
                <a:spcPct val="107000"/>
              </a:lnSpc>
              <a:buFont typeface="Wingdings" panose="05000000000000000000" pitchFamily="2" charset="2"/>
              <a:buChar char="Ø"/>
            </a:pP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საქართველოს მიენიჭა ვირუსულ ჰეპატიტებთან ბრძოლის სანიმუშო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ქვეყნის საპატიო </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ტიტული - </a:t>
            </a:r>
            <a:r>
              <a:rPr lang="en-US"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Center </a:t>
            </a:r>
            <a:r>
              <a:rPr lang="en-US"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Excellence</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(2019)</a:t>
            </a:r>
          </a:p>
          <a:p>
            <a:pPr marL="1200150" lvl="2" indent="-285750">
              <a:lnSpc>
                <a:spcPct val="107000"/>
              </a:lnSpc>
              <a:buFont typeface="Wingdings" panose="05000000000000000000" pitchFamily="2" charset="2"/>
              <a:buChar char="Ø"/>
            </a:pP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პროგრამის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ფარგლებში </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გამოკვლეული</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მოზრდილი მოსახლეობის 80</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200150" lvl="2" indent="-285750">
              <a:lnSpc>
                <a:spcPct val="107000"/>
              </a:lnSpc>
              <a:buFont typeface="Wingdings" panose="05000000000000000000" pitchFamily="2" charset="2"/>
              <a:buChar char="Ø"/>
            </a:pP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მკურნალობაში ჩაერთო ~79000 ადამიანი, განკურნების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მაჩვენებელი - </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98.8%</a:t>
            </a:r>
          </a:p>
          <a:p>
            <a:pPr marL="1200150" lvl="2" indent="-285750">
              <a:lnSpc>
                <a:spcPct val="107000"/>
              </a:lnSpc>
              <a:buFont typeface="Wingdings" panose="05000000000000000000" pitchFamily="2" charset="2"/>
              <a:buChar char="Ø"/>
            </a:pP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6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წლის მანძილზე ქრონიკული </a:t>
            </a:r>
            <a:r>
              <a:rPr lang="en-US"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ჰეპატიტის </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გავრცელების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67%-ით </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შემცირება</a:t>
            </a:r>
          </a:p>
          <a:p>
            <a:pPr lvl="1" algn="just">
              <a:lnSpc>
                <a:spcPct val="107000"/>
              </a:lnSpc>
            </a:pPr>
            <a:endPar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4"/>
          <p:cNvSpPr/>
          <p:nvPr/>
        </p:nvSpPr>
        <p:spPr>
          <a:xfrm>
            <a:off x="162462" y="3882962"/>
            <a:ext cx="5485829" cy="2794163"/>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სისხლის ინფექციებზე კონტროლის უმაღლესი სტანდარტი</a:t>
            </a:r>
          </a:p>
          <a:p>
            <a:pPr marL="1257300" lvl="2" indent="-342900">
              <a:lnSpc>
                <a:spcPct val="107000"/>
              </a:lnSpc>
              <a:buFont typeface="Wingdings" panose="05000000000000000000" pitchFamily="2" charset="2"/>
              <a:buChar char="Ø"/>
            </a:pP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ყველა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სისხლის ბანკის ცენტრალიზებულ </a:t>
            </a:r>
            <a:r>
              <a:rPr lang="en-US"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NAAT </a:t>
            </a: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კვლევაში ჩართვა</a:t>
            </a:r>
          </a:p>
          <a:p>
            <a:pPr marL="1257300" lvl="2" indent="-342900">
              <a:lnSpc>
                <a:spcPct val="107000"/>
              </a:lnSpc>
              <a:buFont typeface="Wingdings" panose="05000000000000000000" pitchFamily="2" charset="2"/>
              <a:buChar char="Ø"/>
            </a:pP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უსაფრთხო სისხლის ახალი კანონმდებლობის შემუშავება</a:t>
            </a:r>
          </a:p>
          <a:p>
            <a:pPr marL="1257300" lvl="2" indent="-342900">
              <a:lnSpc>
                <a:spcPct val="107000"/>
              </a:lnSpc>
              <a:buFont typeface="Wingdings" panose="05000000000000000000" pitchFamily="2" charset="2"/>
              <a:buChar char="Ø"/>
            </a:pPr>
            <a:r>
              <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სისხლის დონორთა ერთიანი ელექტრონული ბაზის </a:t>
            </a: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ჩამოყალიბება</a:t>
            </a:r>
          </a:p>
          <a:p>
            <a:pPr marL="1257300" lvl="2" indent="-342900">
              <a:lnSpc>
                <a:spcPct val="107000"/>
              </a:lnSpc>
              <a:buFont typeface="Wingdings" panose="05000000000000000000" pitchFamily="2" charset="2"/>
              <a:buChar char="Ø"/>
            </a:pPr>
            <a:r>
              <a:rPr lang="ka-GE" sz="15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უანგარო სისხლის დონორობის ზრდა  5%-დან 41%-მდე</a:t>
            </a:r>
            <a:endPar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5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309" y="4081370"/>
            <a:ext cx="3310471" cy="2112396"/>
          </a:xfrm>
          <a:prstGeom prst="rect">
            <a:avLst/>
          </a:prstGeom>
        </p:spPr>
      </p:pic>
    </p:spTree>
    <p:extLst>
      <p:ext uri="{BB962C8B-B14F-4D97-AF65-F5344CB8AC3E}">
        <p14:creationId xmlns:p14="http://schemas.microsoft.com/office/powerpoint/2010/main" val="3077683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62652" y="4420517"/>
            <a:ext cx="3913632" cy="2185595"/>
          </a:xfrm>
          <a:prstGeom prst="rect">
            <a:avLst/>
          </a:prstGeom>
        </p:spPr>
      </p:pic>
      <p:sp>
        <p:nvSpPr>
          <p:cNvPr id="3" name="Title 1">
            <a:extLst>
              <a:ext uri="{FF2B5EF4-FFF2-40B4-BE49-F238E27FC236}">
                <a16:creationId xmlns:a16="http://schemas.microsoft.com/office/drawing/2014/main" xmlns="" id="{90E37BCD-0427-415C-AE51-17E2510A6799}"/>
              </a:ext>
            </a:extLst>
          </p:cNvPr>
          <p:cNvSpPr txBox="1">
            <a:spLocks noChangeArrowheads="1"/>
          </p:cNvSpPr>
          <p:nvPr/>
        </p:nvSpPr>
        <p:spPr bwMode="auto">
          <a:xfrm>
            <a:off x="0" y="0"/>
            <a:ext cx="9144000" cy="790575"/>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იმუნიზაცია</a:t>
            </a:r>
            <a:endParaRPr lang="ka-GE"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4"/>
          <p:cNvSpPr/>
          <p:nvPr/>
        </p:nvSpPr>
        <p:spPr>
          <a:xfrm>
            <a:off x="953262" y="902215"/>
            <a:ext cx="6963156" cy="3997056"/>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იმუნიზაციის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სახელმწიფო პროგრამის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განვითარება:</a:t>
            </a:r>
          </a:p>
          <a:p>
            <a:pPr lvl="0" algn="just">
              <a:lnSpc>
                <a:spcPct val="107000"/>
              </a:lnSpc>
              <a:spcAft>
                <a:spcPts val="0"/>
              </a:spcAft>
            </a:pP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2012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- 4 მლნ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ლარი </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lgn="just">
              <a:lnSpc>
                <a:spcPct val="107000"/>
              </a:lnSpc>
              <a:spcAft>
                <a:spcPts val="0"/>
              </a:spcAft>
            </a:pP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2021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&gt; 34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მლნ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ლარზე</a:t>
            </a:r>
          </a:p>
          <a:p>
            <a:pPr marL="342900" indent="-342900" algn="just">
              <a:lnSpc>
                <a:spcPct val="107000"/>
              </a:lnSpc>
              <a:buFont typeface="Symbol" panose="05050102010706020507" pitchFamily="18" charset="2"/>
              <a:buChar char=""/>
            </a:pP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გამართული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„ცივი ჯაჭვის“ ინფრასტრუქტურა ვაქცინების ხარისხის შენარჩუნებისა და შენახვა-დისტრიბუციისთვის ქვეყნის მასშტაბით </a:t>
            </a: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28900" lvl="5" indent="-342900" algn="just">
              <a:lnSpc>
                <a:spcPct val="107000"/>
              </a:lnSpc>
              <a:buFont typeface="Wingdings" panose="05000000000000000000" pitchFamily="2" charset="2"/>
              <a:buChar char="Ø"/>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რეგიონების</a:t>
            </a:r>
          </a:p>
          <a:p>
            <a:pPr marL="2628900" lvl="5" indent="-342900" algn="just">
              <a:lnSpc>
                <a:spcPct val="107000"/>
              </a:lnSpc>
              <a:buFont typeface="Wingdings" panose="05000000000000000000" pitchFamily="2" charset="2"/>
              <a:buChar char="Ø"/>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მუნიციპალიტეტების</a:t>
            </a:r>
          </a:p>
          <a:p>
            <a:pPr marL="2628900" lvl="5" indent="-342900" algn="just">
              <a:lnSpc>
                <a:spcPct val="107000"/>
              </a:lnSpc>
              <a:buFont typeface="Wingdings" panose="05000000000000000000" pitchFamily="2" charset="2"/>
              <a:buChar char="Ø"/>
            </a:pP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სოფლის ექიმების ამცრელი </a:t>
            </a: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კაბინეტების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დონეზე</a:t>
            </a:r>
          </a:p>
          <a:p>
            <a:pPr marL="2628900" lvl="5" indent="-342900" algn="just">
              <a:lnSpc>
                <a:spcPct val="107000"/>
              </a:lnSpc>
              <a:buFont typeface="Wingdings" panose="05000000000000000000" pitchFamily="2" charset="2"/>
              <a:buChar char="Ø"/>
            </a:pP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6 ახალი ვაქცინის დამატება იმუნიზაციის კალენდარში</a:t>
            </a:r>
          </a:p>
          <a:p>
            <a:pPr marL="342900" indent="-342900" algn="just">
              <a:lnSpc>
                <a:spcPct val="107000"/>
              </a:lnSpc>
              <a:buFont typeface="Symbol" panose="05050102010706020507" pitchFamily="18" charset="2"/>
              <a:buChar char=""/>
            </a:pP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7000"/>
              </a:lnSpc>
              <a:buFont typeface="Symbol" panose="05050102010706020507" pitchFamily="18" charset="2"/>
              <a:buChar char=""/>
            </a:pPr>
            <a:r>
              <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გრიპის პრევენციული ვაქცინაციის რეგულარულად დანერგვა 2014 </a:t>
            </a:r>
            <a:r>
              <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წლიდან; ყოველწლიური მოცვის მაჩვენებლის ზრდა</a:t>
            </a: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5"/>
          <p:cNvPicPr>
            <a:picLocks noChangeAspect="1"/>
          </p:cNvPicPr>
          <p:nvPr/>
        </p:nvPicPr>
        <p:blipFill>
          <a:blip r:embed="rId3"/>
          <a:stretch>
            <a:fillRect/>
          </a:stretch>
        </p:blipFill>
        <p:spPr>
          <a:xfrm>
            <a:off x="4653109" y="4741556"/>
            <a:ext cx="4258225" cy="2091280"/>
          </a:xfrm>
          <a:prstGeom prst="rect">
            <a:avLst/>
          </a:prstGeom>
        </p:spPr>
      </p:pic>
      <p:sp>
        <p:nvSpPr>
          <p:cNvPr id="7" name="Rectangle 6"/>
          <p:cNvSpPr/>
          <p:nvPr/>
        </p:nvSpPr>
        <p:spPr>
          <a:xfrm>
            <a:off x="4669025" y="4505110"/>
            <a:ext cx="4643718" cy="261610"/>
          </a:xfrm>
          <a:prstGeom prst="rect">
            <a:avLst/>
          </a:prstGeom>
        </p:spPr>
        <p:txBody>
          <a:bodyPr wrap="square">
            <a:spAutoFit/>
          </a:bodyPr>
          <a:lstStyle/>
          <a:p>
            <a:r>
              <a:rPr lang="ka-GE" sz="1100" b="1" dirty="0">
                <a:solidFill>
                  <a:schemeClr val="accent1">
                    <a:lumMod val="50000"/>
                  </a:schemeClr>
                </a:solidFill>
                <a:latin typeface="DejaVuSans" panose="020B0603030804020204" pitchFamily="34" charset="0"/>
              </a:rPr>
              <a:t>იმუნიზაციის სახელმწიფო პროგრამის ბიუჯეტი </a:t>
            </a:r>
            <a:r>
              <a:rPr lang="ka-GE" sz="1100" b="1" dirty="0">
                <a:solidFill>
                  <a:schemeClr val="accent1">
                    <a:lumMod val="50000"/>
                  </a:schemeClr>
                </a:solidFill>
                <a:latin typeface="Roboto-Bold"/>
              </a:rPr>
              <a:t>(</a:t>
            </a:r>
            <a:r>
              <a:rPr lang="ka-GE" sz="1100" b="1" dirty="0">
                <a:solidFill>
                  <a:schemeClr val="accent1">
                    <a:lumMod val="50000"/>
                  </a:schemeClr>
                </a:solidFill>
                <a:latin typeface="DejaVuSans" panose="020B0603030804020204" pitchFamily="34" charset="0"/>
              </a:rPr>
              <a:t>ათასი ლარი</a:t>
            </a:r>
            <a:r>
              <a:rPr lang="ka-GE" sz="1100" b="1" dirty="0">
                <a:solidFill>
                  <a:schemeClr val="accent1">
                    <a:lumMod val="50000"/>
                  </a:schemeClr>
                </a:solidFill>
                <a:latin typeface="Roboto-Bold"/>
              </a:rPr>
              <a:t>)</a:t>
            </a:r>
            <a:endParaRPr lang="en-US" sz="1100" b="1" dirty="0">
              <a:solidFill>
                <a:schemeClr val="accent1">
                  <a:lumMod val="50000"/>
                </a:schemeClr>
              </a:solidFill>
            </a:endParaRPr>
          </a:p>
        </p:txBody>
      </p:sp>
    </p:spTree>
    <p:extLst>
      <p:ext uri="{BB962C8B-B14F-4D97-AF65-F5344CB8AC3E}">
        <p14:creationId xmlns:p14="http://schemas.microsoft.com/office/powerpoint/2010/main" val="4084546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0E37BCD-0427-415C-AE51-17E2510A6799}"/>
              </a:ext>
            </a:extLst>
          </p:cNvPr>
          <p:cNvSpPr txBox="1">
            <a:spLocks noChangeArrowheads="1"/>
          </p:cNvSpPr>
          <p:nvPr/>
        </p:nvSpPr>
        <p:spPr bwMode="auto">
          <a:xfrm>
            <a:off x="0" y="-36576"/>
            <a:ext cx="9144000" cy="790575"/>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000" b="1"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არაგადამდები</a:t>
            </a:r>
            <a:r>
              <a:rPr lang="ka-GE" altLang="en-US" sz="2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alt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დაავადებებით განპირობებული ავადობის, შეზღუდული შესაძლებლობების და სიკვდილიანობის შემცირება </a:t>
            </a:r>
          </a:p>
        </p:txBody>
      </p:sp>
      <p:sp>
        <p:nvSpPr>
          <p:cNvPr id="4" name="Rectangle 3"/>
          <p:cNvSpPr/>
          <p:nvPr/>
        </p:nvSpPr>
        <p:spPr>
          <a:xfrm>
            <a:off x="0" y="863259"/>
            <a:ext cx="8206740" cy="6580199"/>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არაგადამდებ</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დაავადებათა პრევენციისა და კონტროლის ეროვნული სტრატეგია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2022-2026</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სამოქმედო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გეგმა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2022-2024</a:t>
            </a:r>
          </a:p>
          <a:p>
            <a:pPr marL="342900" lvl="0" indent="-342900" algn="just">
              <a:lnSpc>
                <a:spcPct val="107000"/>
              </a:lnSpc>
              <a:spcAft>
                <a:spcPts val="0"/>
              </a:spcAft>
              <a:buFont typeface="Symbol" panose="05050102010706020507" pitchFamily="18" charset="2"/>
              <a:buChar char=""/>
            </a:pPr>
            <a:r>
              <a:rPr lang="ka-GE" sz="1600" dirty="0" err="1"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არაგადამდები</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დაავადებების რისკის ფაქტორების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კვლევები </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STEPs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მეთოდოლოგიით (2010, 2016, 2023)</a:t>
            </a: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არტერიული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ჰიპერტენზიის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მასობრივი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სკრინინგი</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(2017 წლიდან</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იოდის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ეროვნული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კვლევა; იოდის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ოპტიმალური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ნუტრიციული</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სტატუსის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მიღწევა; ქვეყანაში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აღმოფხვრილი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იოდდეფიციტი</a:t>
            </a:r>
          </a:p>
          <a:p>
            <a:pPr marL="342900" lvl="0" indent="-342900" algn="just">
              <a:lnSpc>
                <a:spcPct val="107000"/>
              </a:lnSpc>
              <a:spcAft>
                <a:spcPts val="0"/>
              </a:spcAft>
              <a:buFont typeface="Symbol" panose="05050102010706020507" pitchFamily="18" charset="2"/>
              <a:buChar char=""/>
            </a:pP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MICS</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კვლევა, ტყვიის პრობლემის იდენტიფიცირება </a:t>
            </a: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ჯანმრთელობის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ხელშეწყობის სახელმწიფო პროგრამა “საზოგადოებრივი მოძრაობა ჯანმრთელი საქართველოსთვის” 2015 წლიდან (თამბაქო, ალკოჰოლი, ფიზიკური აქტივობა, ფსიქიკური ჯანმრთელობა და სხვ</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თამბაქოს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კონტროლის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გაძლიერება </a:t>
            </a:r>
          </a:p>
          <a:p>
            <a:pPr marL="1257300" lvl="2" indent="-342900">
              <a:lnSpc>
                <a:spcPct val="107000"/>
              </a:lnSpc>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ეროვნული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სტრატეგია და სამოქმედო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გეგმა</a:t>
            </a:r>
          </a:p>
          <a:p>
            <a:pPr marL="1257300" lvl="2" indent="-342900">
              <a:lnSpc>
                <a:spcPct val="107000"/>
              </a:lnSpc>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თამბაქოს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კანონმდებლობის მიღება და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აღსრულება</a:t>
            </a:r>
          </a:p>
          <a:p>
            <a:pPr marL="1257300" lvl="2" indent="-342900">
              <a:lnSpc>
                <a:spcPct val="107000"/>
              </a:lnSpc>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თამბაქოს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მოხმარების </a:t>
            </a: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პრევალენტობის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კვლევები  </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FCTC 2030, ESPAD,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სხვა</a:t>
            </a:r>
          </a:p>
          <a:p>
            <a:pPr marL="1257300" lvl="2" indent="-342900">
              <a:lnSpc>
                <a:spcPct val="107000"/>
              </a:lnSpc>
              <a:buFont typeface="Wingdings" panose="05000000000000000000" pitchFamily="2" charset="2"/>
              <a:buChar char="Ø"/>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ქვეყანაში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თამბაქოს მოხმარების შემცირების ყოველწლიური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დინამიკა</a:t>
            </a:r>
          </a:p>
          <a:p>
            <a:pPr marL="1714500" lvl="3" indent="-342900">
              <a:lnSpc>
                <a:spcPct val="107000"/>
              </a:lnSpc>
              <a:buFont typeface="Wingdings" panose="05000000000000000000" pitchFamily="2" charset="2"/>
              <a:buChar char="v"/>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ზრდასრულ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მოსახლეობაში</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31%  </a:t>
            </a:r>
            <a:r>
              <a:rPr lang="ka-GE"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-&gt;</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28,2%</a:t>
            </a:r>
          </a:p>
          <a:p>
            <a:pPr marL="1714500" lvl="3" indent="-342900">
              <a:lnSpc>
                <a:spcPct val="107000"/>
              </a:lnSpc>
              <a:buFont typeface="Wingdings" panose="05000000000000000000" pitchFamily="2" charset="2"/>
              <a:buChar char="v"/>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მოზარდებში</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18% </a:t>
            </a:r>
            <a:r>
              <a:rPr lang="ka-GE"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-&gt;</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11%  </a:t>
            </a:r>
          </a:p>
          <a:p>
            <a:pPr marL="1714500" lvl="3" indent="-342900">
              <a:lnSpc>
                <a:spcPct val="107000"/>
              </a:lnSpc>
              <a:buFont typeface="Wingdings" panose="05000000000000000000" pitchFamily="2" charset="2"/>
              <a:buChar char="v"/>
            </a:pP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სიგარეტის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მოხმარება</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19% </a:t>
            </a:r>
            <a:r>
              <a:rPr lang="ka-GE"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-&gt;</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7%</a:t>
            </a:r>
          </a:p>
          <a:p>
            <a:pPr marL="1714500" lvl="3" indent="-342900">
              <a:lnSpc>
                <a:spcPct val="107000"/>
              </a:lnSpc>
              <a:buFont typeface="Wingdings" panose="05000000000000000000" pitchFamily="2" charset="2"/>
              <a:buChar char="v"/>
            </a:pPr>
            <a:r>
              <a:rPr lang="ka-GE" sz="1600"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ჩილიმის</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მოხმარება</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33% </a:t>
            </a:r>
            <a:r>
              <a:rPr lang="ka-GE"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-&gt;</a:t>
            </a:r>
            <a:r>
              <a:rPr lang="ru-RU"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15% </a:t>
            </a:r>
          </a:p>
          <a:p>
            <a:pPr marL="1714500" lvl="3" indent="-342900">
              <a:lnSpc>
                <a:spcPct val="107000"/>
              </a:lnSpc>
              <a:buFont typeface="Wingdings" panose="05000000000000000000" pitchFamily="2" charset="2"/>
              <a:buChar char="v"/>
            </a:pP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40410" y="5743365"/>
            <a:ext cx="2009814" cy="1004907"/>
          </a:xfrm>
          <a:prstGeom prst="rect">
            <a:avLst/>
          </a:prstGeom>
          <a:ln>
            <a:noFill/>
          </a:ln>
          <a:effectLst>
            <a:softEdge rad="112500"/>
          </a:effectLst>
        </p:spPr>
      </p:pic>
      <p:pic>
        <p:nvPicPr>
          <p:cNvPr id="6" name="Picture 5">
            <a:extLst>
              <a:ext uri="{FF2B5EF4-FFF2-40B4-BE49-F238E27FC236}">
                <a16:creationId xmlns="" xmlns:a16="http://schemas.microsoft.com/office/drawing/2014/main" id="{3C4D1032-91E4-1E48-8CA2-01E9828728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44"/>
          <a:stretch/>
        </p:blipFill>
        <p:spPr>
          <a:xfrm rot="5400000">
            <a:off x="174526" y="5623421"/>
            <a:ext cx="1038346" cy="1076502"/>
          </a:xfrm>
          <a:prstGeom prst="rect">
            <a:avLst/>
          </a:prstGeom>
          <a:ln>
            <a:noFill/>
          </a:ln>
          <a:effectLst>
            <a:outerShdw blurRad="190500" algn="tl" rotWithShape="0">
              <a:srgbClr val="000000">
                <a:alpha val="70000"/>
              </a:srgbClr>
            </a:outerShdw>
          </a:effectLst>
        </p:spPr>
      </p:pic>
      <p:pic>
        <p:nvPicPr>
          <p:cNvPr id="7" name="Picture 6" descr="May Measurement Month – Apps on Google Pla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089" y="3926477"/>
            <a:ext cx="1429461" cy="1032058"/>
          </a:xfrm>
          <a:prstGeom prst="rect">
            <a:avLst/>
          </a:prstGeom>
          <a:noFill/>
          <a:ln>
            <a:noFill/>
          </a:ln>
        </p:spPr>
      </p:pic>
    </p:spTree>
    <p:extLst>
      <p:ext uri="{BB962C8B-B14F-4D97-AF65-F5344CB8AC3E}">
        <p14:creationId xmlns:p14="http://schemas.microsoft.com/office/powerpoint/2010/main" val="4127774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19075" y="284971"/>
            <a:ext cx="926592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a-GE" sz="1100" b="1" dirty="0">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i="0" u="sng" strike="noStrike" cap="none" normalizeH="0" baseline="0" dirty="0">
              <a:ln>
                <a:noFill/>
              </a:ln>
              <a:solidFill>
                <a:schemeClr val="accent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eaLnBrk="0" fontAlgn="base" hangingPunct="0">
              <a:spcBef>
                <a:spcPct val="0"/>
              </a:spcBef>
              <a:spcAft>
                <a:spcPct val="0"/>
              </a:spcAft>
            </a:pPr>
            <a:endParaRPr lang="ka-GE"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eaLnBrk="0" fontAlgn="base" hangingPunct="0">
              <a:spcBef>
                <a:spcPct val="0"/>
              </a:spcBef>
              <a:spcAft>
                <a:spcPct val="0"/>
              </a:spcAft>
            </a:pPr>
            <a:r>
              <a:rPr kumimoji="0" lang="ka-GE" sz="1600" i="0" strike="noStrike" cap="none" normalizeH="0" baseline="0" dirty="0" smtClean="0">
                <a:ln>
                  <a:noFill/>
                </a:ln>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1">
            <a:extLst>
              <a:ext uri="{FF2B5EF4-FFF2-40B4-BE49-F238E27FC236}">
                <a16:creationId xmlns:a16="http://schemas.microsoft.com/office/drawing/2014/main" xmlns="" id="{D27679BC-1829-4563-AA22-32A1DB044375}"/>
              </a:ext>
            </a:extLst>
          </p:cNvPr>
          <p:cNvSpPr txBox="1">
            <a:spLocks noChangeArrowheads="1"/>
          </p:cNvSpPr>
          <p:nvPr/>
        </p:nvSpPr>
        <p:spPr bwMode="auto">
          <a:xfrm>
            <a:off x="0" y="0"/>
            <a:ext cx="9144000" cy="1085851"/>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კლიმატის ცვლილებისა და გარემო ფაქტორების ზემოქმედებით განპირობებულ ავადობის, შეზღუდული შესაძლებლობებისა და სიკვდილიანობის პრევენცია</a:t>
            </a:r>
          </a:p>
        </p:txBody>
      </p:sp>
      <p:sp>
        <p:nvSpPr>
          <p:cNvPr id="11" name="Rectangle 10"/>
          <p:cNvSpPr/>
          <p:nvPr/>
        </p:nvSpPr>
        <p:spPr>
          <a:xfrm>
            <a:off x="802419" y="1685354"/>
            <a:ext cx="7386066" cy="3517438"/>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საქართველოს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გარემოსა და ჯანმრთელობის ეროვნული სამოქმედო გეგმა </a:t>
            </a:r>
            <a:r>
              <a:rPr lang="en-US"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NEHAP-2</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(2018)</a:t>
            </a: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გარემოს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დაცვის დეპარტამენტის ჩამოყალიბება (2020</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და ამ მიმართულების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მნიშვნელოვნად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განვითარება  </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ტყვიის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სახელმწიფო პროგრამა და სამოქმედო გეგმა 2020-2030 (2019</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ქიმიურ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რისკ ფაქტორთა შეფასების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ლაბორატორ</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ის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ამოქმედება (2021</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a:lnSpc>
                <a:spcPct val="107000"/>
              </a:lnSpc>
            </a:pP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39" y="4831788"/>
            <a:ext cx="8362122" cy="137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02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C059B86-8DA8-45EB-9EA6-980B5CDFF046}"/>
              </a:ext>
            </a:extLst>
          </p:cNvPr>
          <p:cNvSpPr txBox="1">
            <a:spLocks noChangeArrowheads="1"/>
          </p:cNvSpPr>
          <p:nvPr/>
        </p:nvSpPr>
        <p:spPr bwMode="auto">
          <a:xfrm>
            <a:off x="0" y="31752"/>
            <a:ext cx="9144000" cy="701674"/>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l" defTabSz="685800" rtl="0" eaLnBrk="1" latinLnBrk="0" hangingPunct="1">
              <a:lnSpc>
                <a:spcPct val="90000"/>
              </a:lnSpc>
              <a:spcBef>
                <a:spcPct val="20000"/>
              </a:spcBef>
              <a:buChar char="•"/>
              <a:defRPr sz="3200" kern="1200">
                <a:solidFill>
                  <a:schemeClr val="tx1"/>
                </a:solidFill>
                <a:latin typeface="Arial" panose="020B0604020202020204" pitchFamily="34" charset="0"/>
                <a:ea typeface="+mj-ea"/>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ka-GE" altLang="en-US"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ზოგადი  საკითხები</a:t>
            </a:r>
            <a:endParaRPr lang="ka-GE"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143388" y="890968"/>
            <a:ext cx="6714612" cy="4307846"/>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დაავადებათა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კონტროლისა და საზოგადოებრივი ჯანმრთელობის ეროვნული ცენტრის </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ISO9001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აკრედიტაცია</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ავადობისა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და სიკვდილიანობის ყველაზე მძიმე ტვირთის მქონე დაავადებათა პრევენციის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გაძლიერება</a:t>
            </a: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ერთიანი ჯანმრთელობის“ პრინციპების დანერგვა და სპეციალური სამსახურის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შექმნა</a:t>
            </a:r>
            <a:endPar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endParaRPr lang="ka-GE" sz="1600" dirty="0" smtClean="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საზოგადოებრივი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ჯანმრთელობის რისკებზე მზადყოფნის შესაძლებლობების გაძლიერება; გადაუდებელი ოპერაციული ცენტრის (</a:t>
            </a:r>
            <a:r>
              <a:rPr lang="en-US"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EOC)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ჩამოყალიბება; გარე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შეფასებები</a:t>
            </a:r>
          </a:p>
          <a:p>
            <a:pPr marL="342900" lvl="0" indent="-342900" algn="just">
              <a:lnSpc>
                <a:spcPct val="107000"/>
              </a:lnSpc>
              <a:spcAft>
                <a:spcPts val="0"/>
              </a:spcAft>
              <a:buFont typeface="Symbol" panose="05050102010706020507" pitchFamily="18" charset="2"/>
              <a:buChar char=""/>
            </a:pPr>
            <a:endParaRPr lang="ka-GE" sz="16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0"/>
              </a:spcAft>
              <a:buFont typeface="Symbol" panose="05050102010706020507" pitchFamily="18" charset="2"/>
              <a:buChar char=""/>
            </a:pP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საზოგადოებრივ ჯანმრთელობაში უწყვეტი </a:t>
            </a:r>
            <a:r>
              <a:rPr lang="ka-GE"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განათლება / პროფესიული </a:t>
            </a:r>
            <a:r>
              <a:rPr lang="ka-GE"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მზადების მწყობრი სისტემის ჩამოყალიბების დაწყება</a:t>
            </a:r>
            <a:endParaRPr lang="en-US" sz="1600" dirty="0">
              <a:solidFill>
                <a:srgbClr val="00206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a:extLst>
              <a:ext uri="{FF2B5EF4-FFF2-40B4-BE49-F238E27FC236}">
                <a16:creationId xmlns:a16="http://schemas.microsoft.com/office/drawing/2014/main" xmlns="" id="{364888E5-2122-4A64-B197-78FFE8F9D5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46" b="15523"/>
          <a:stretch/>
        </p:blipFill>
        <p:spPr>
          <a:xfrm>
            <a:off x="2301291" y="5005952"/>
            <a:ext cx="3786572" cy="192265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058" y="1204625"/>
            <a:ext cx="2006178" cy="2845498"/>
          </a:xfrm>
          <a:prstGeom prst="rect">
            <a:avLst/>
          </a:prstGeom>
        </p:spPr>
      </p:pic>
    </p:spTree>
    <p:extLst>
      <p:ext uri="{BB962C8B-B14F-4D97-AF65-F5344CB8AC3E}">
        <p14:creationId xmlns:p14="http://schemas.microsoft.com/office/powerpoint/2010/main" val="1019272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16925</TotalTime>
  <Words>1370</Words>
  <Application>Microsoft Office PowerPoint</Application>
  <PresentationFormat>On-screen Show (4:3)</PresentationFormat>
  <Paragraphs>249</Paragraphs>
  <Slides>18</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 Unicode MS</vt:lpstr>
      <vt:lpstr>Arial</vt:lpstr>
      <vt:lpstr>Calibri</vt:lpstr>
      <vt:lpstr>Calibri Light</vt:lpstr>
      <vt:lpstr>DejaVuSans</vt:lpstr>
      <vt:lpstr>Roboto-Bold</vt:lpstr>
      <vt:lpstr>Sylfaen</vt:lpstr>
      <vt:lpstr>Symbol</vt:lpstr>
      <vt:lpstr>Times New Roman</vt:lpstr>
      <vt:lpstr>Wingdings</vt:lpstr>
      <vt:lpstr>1_Office Theme</vt:lpstr>
      <vt:lpstr>2_Office Theme</vt:lpstr>
      <vt:lpstr> დაავადებათა კონტროლისა და საზოგადოებრივი ჯანმრთელობის ეროვნული ცენტრი (NCDC)  2013-2022 წლების ძირითადი მიღწევები  და სამომავლო ხედვა   </vt:lpstr>
      <vt:lpstr>PowerPoint Presentation</vt:lpstr>
      <vt:lpstr>ცენტრის როლი COVID-19-ის პანდემიაზე რეაგირებაში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Zorikov</dc:creator>
  <cp:lastModifiedBy>User</cp:lastModifiedBy>
  <cp:revision>579</cp:revision>
  <dcterms:created xsi:type="dcterms:W3CDTF">2020-09-28T12:05:15Z</dcterms:created>
  <dcterms:modified xsi:type="dcterms:W3CDTF">2022-08-08T08:29:58Z</dcterms:modified>
</cp:coreProperties>
</file>